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86" r:id="rId1"/>
    <p:sldMasterId id="2147483706" r:id="rId2"/>
    <p:sldMasterId id="2147483712" r:id="rId3"/>
    <p:sldMasterId id="2147483746" r:id="rId4"/>
    <p:sldMasterId id="2147483724" r:id="rId5"/>
    <p:sldMasterId id="2147483732" r:id="rId6"/>
  </p:sldMasterIdLst>
  <p:notesMasterIdLst>
    <p:notesMasterId r:id="rId63"/>
  </p:notesMasterIdLst>
  <p:handoutMasterIdLst>
    <p:handoutMasterId r:id="rId64"/>
  </p:handoutMasterIdLst>
  <p:sldIdLst>
    <p:sldId id="446" r:id="rId7"/>
    <p:sldId id="459" r:id="rId8"/>
    <p:sldId id="448" r:id="rId9"/>
    <p:sldId id="456" r:id="rId10"/>
    <p:sldId id="457" r:id="rId11"/>
    <p:sldId id="462" r:id="rId12"/>
    <p:sldId id="458" r:id="rId13"/>
    <p:sldId id="449" r:id="rId14"/>
    <p:sldId id="461" r:id="rId15"/>
    <p:sldId id="481" r:id="rId16"/>
    <p:sldId id="450" r:id="rId17"/>
    <p:sldId id="516" r:id="rId18"/>
    <p:sldId id="451" r:id="rId19"/>
    <p:sldId id="452" r:id="rId20"/>
    <p:sldId id="453" r:id="rId21"/>
    <p:sldId id="454" r:id="rId22"/>
    <p:sldId id="455" r:id="rId23"/>
    <p:sldId id="482" r:id="rId24"/>
    <p:sldId id="498" r:id="rId25"/>
    <p:sldId id="463" r:id="rId26"/>
    <p:sldId id="501" r:id="rId27"/>
    <p:sldId id="464" r:id="rId28"/>
    <p:sldId id="502" r:id="rId29"/>
    <p:sldId id="466" r:id="rId30"/>
    <p:sldId id="503" r:id="rId31"/>
    <p:sldId id="467" r:id="rId32"/>
    <p:sldId id="504" r:id="rId33"/>
    <p:sldId id="468" r:id="rId34"/>
    <p:sldId id="505" r:id="rId35"/>
    <p:sldId id="484" r:id="rId36"/>
    <p:sldId id="506" r:id="rId37"/>
    <p:sldId id="485" r:id="rId38"/>
    <p:sldId id="507" r:id="rId39"/>
    <p:sldId id="487" r:id="rId40"/>
    <p:sldId id="508" r:id="rId41"/>
    <p:sldId id="497" r:id="rId42"/>
    <p:sldId id="509" r:id="rId43"/>
    <p:sldId id="488" r:id="rId44"/>
    <p:sldId id="510" r:id="rId45"/>
    <p:sldId id="489" r:id="rId46"/>
    <p:sldId id="490" r:id="rId47"/>
    <p:sldId id="511" r:id="rId48"/>
    <p:sldId id="491" r:id="rId49"/>
    <p:sldId id="515" r:id="rId50"/>
    <p:sldId id="492" r:id="rId51"/>
    <p:sldId id="514" r:id="rId52"/>
    <p:sldId id="494" r:id="rId53"/>
    <p:sldId id="512" r:id="rId54"/>
    <p:sldId id="495" r:id="rId55"/>
    <p:sldId id="499" r:id="rId56"/>
    <p:sldId id="500" r:id="rId57"/>
    <p:sldId id="493" r:id="rId58"/>
    <p:sldId id="513" r:id="rId59"/>
    <p:sldId id="447" r:id="rId60"/>
    <p:sldId id="496" r:id="rId61"/>
    <p:sldId id="480"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B9B9B9"/>
    <a:srgbClr val="0096FF"/>
    <a:srgbClr val="D75078"/>
    <a:srgbClr val="76D6FF"/>
    <a:srgbClr val="85A0A9"/>
    <a:srgbClr val="8C5896"/>
    <a:srgbClr val="7C6560"/>
    <a:srgbClr val="29282D"/>
    <a:srgbClr val="E288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554"/>
    <p:restoredTop sz="94648"/>
  </p:normalViewPr>
  <p:slideViewPr>
    <p:cSldViewPr snapToGrid="0">
      <p:cViewPr>
        <p:scale>
          <a:sx n="110" d="100"/>
          <a:sy n="110" d="100"/>
        </p:scale>
        <p:origin x="984" y="320"/>
      </p:cViewPr>
      <p:guideLst>
        <p:guide orient="horz" pos="3672"/>
        <p:guide pos="288"/>
        <p:guide orient="horz" pos="4056"/>
        <p:guide orient="horz" pos="1488"/>
        <p:guide pos="3816"/>
        <p:guide pos="7416"/>
        <p:guide orient="horz" pos="312"/>
        <p:guide orient="horz" pos="2160"/>
        <p:guide orient="horz" pos="230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2640" y="-6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handoutMaster" Target="handoutMasters/handoutMaster1.xml"/><Relationship Id="rId69" Type="http://schemas.microsoft.com/office/2018/10/relationships/authors" Target="author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4A69E4-EFBB-4687-8058-A94EE1B5781B}" type="datetimeFigureOut">
              <a:rPr lang="en-US" smtClean="0"/>
              <a:t>12/19/22</a:t>
            </a:fld>
            <a:endParaRPr lang="en-US" dirty="0"/>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004FE7-BA7C-4FF4-9756-C6A1F2BCA37F}" type="slidenum">
              <a:rPr lang="en-US" smtClean="0"/>
              <a:t>‹#›</a:t>
            </a:fld>
            <a:endParaRPr lang="en-US" dirty="0"/>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546B2-EB9C-4E9C-8793-C25F32D58B9A}" type="datetimeFigureOut">
              <a:rPr lang="en-US" smtClean="0"/>
              <a:t>12/16/22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3F1C3-4FA3-4491-97F4-43CA9C8BDFDF}" type="slidenum">
              <a:rPr lang="en-US" smtClean="0"/>
              <a:t>‹#›</a:t>
            </a:fld>
            <a:endParaRPr lang="en-US" dirty="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a:t>
            </a:fld>
            <a:endParaRPr lang="en-US" dirty="0"/>
          </a:p>
        </p:txBody>
      </p:sp>
    </p:spTree>
    <p:extLst>
      <p:ext uri="{BB962C8B-B14F-4D97-AF65-F5344CB8AC3E}">
        <p14:creationId xmlns:p14="http://schemas.microsoft.com/office/powerpoint/2010/main" val="3631956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10</a:t>
            </a:fld>
            <a:endParaRPr lang="en-US" dirty="0"/>
          </a:p>
        </p:txBody>
      </p:sp>
    </p:spTree>
    <p:extLst>
      <p:ext uri="{BB962C8B-B14F-4D97-AF65-F5344CB8AC3E}">
        <p14:creationId xmlns:p14="http://schemas.microsoft.com/office/powerpoint/2010/main" val="3294629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11</a:t>
            </a:fld>
            <a:endParaRPr lang="en-US" dirty="0"/>
          </a:p>
        </p:txBody>
      </p:sp>
    </p:spTree>
    <p:extLst>
      <p:ext uri="{BB962C8B-B14F-4D97-AF65-F5344CB8AC3E}">
        <p14:creationId xmlns:p14="http://schemas.microsoft.com/office/powerpoint/2010/main" val="988459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12</a:t>
            </a:fld>
            <a:endParaRPr lang="en-US" dirty="0"/>
          </a:p>
        </p:txBody>
      </p:sp>
    </p:spTree>
    <p:extLst>
      <p:ext uri="{BB962C8B-B14F-4D97-AF65-F5344CB8AC3E}">
        <p14:creationId xmlns:p14="http://schemas.microsoft.com/office/powerpoint/2010/main" val="30768419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13</a:t>
            </a:fld>
            <a:endParaRPr lang="en-US" dirty="0"/>
          </a:p>
        </p:txBody>
      </p:sp>
    </p:spTree>
    <p:extLst>
      <p:ext uri="{BB962C8B-B14F-4D97-AF65-F5344CB8AC3E}">
        <p14:creationId xmlns:p14="http://schemas.microsoft.com/office/powerpoint/2010/main" val="27965541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14</a:t>
            </a:fld>
            <a:endParaRPr lang="en-US" dirty="0"/>
          </a:p>
        </p:txBody>
      </p:sp>
    </p:spTree>
    <p:extLst>
      <p:ext uri="{BB962C8B-B14F-4D97-AF65-F5344CB8AC3E}">
        <p14:creationId xmlns:p14="http://schemas.microsoft.com/office/powerpoint/2010/main" val="2668969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15</a:t>
            </a:fld>
            <a:endParaRPr lang="en-US" dirty="0"/>
          </a:p>
        </p:txBody>
      </p:sp>
    </p:spTree>
    <p:extLst>
      <p:ext uri="{BB962C8B-B14F-4D97-AF65-F5344CB8AC3E}">
        <p14:creationId xmlns:p14="http://schemas.microsoft.com/office/powerpoint/2010/main" val="16148516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16</a:t>
            </a:fld>
            <a:endParaRPr lang="en-US" dirty="0"/>
          </a:p>
        </p:txBody>
      </p:sp>
    </p:spTree>
    <p:extLst>
      <p:ext uri="{BB962C8B-B14F-4D97-AF65-F5344CB8AC3E}">
        <p14:creationId xmlns:p14="http://schemas.microsoft.com/office/powerpoint/2010/main" val="24784588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17</a:t>
            </a:fld>
            <a:endParaRPr lang="en-US" dirty="0"/>
          </a:p>
        </p:txBody>
      </p:sp>
    </p:spTree>
    <p:extLst>
      <p:ext uri="{BB962C8B-B14F-4D97-AF65-F5344CB8AC3E}">
        <p14:creationId xmlns:p14="http://schemas.microsoft.com/office/powerpoint/2010/main" val="35593359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18</a:t>
            </a:fld>
            <a:endParaRPr lang="en-US" dirty="0"/>
          </a:p>
        </p:txBody>
      </p:sp>
    </p:spTree>
    <p:extLst>
      <p:ext uri="{BB962C8B-B14F-4D97-AF65-F5344CB8AC3E}">
        <p14:creationId xmlns:p14="http://schemas.microsoft.com/office/powerpoint/2010/main" val="14240611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19</a:t>
            </a:fld>
            <a:endParaRPr lang="en-US" dirty="0"/>
          </a:p>
        </p:txBody>
      </p:sp>
    </p:spTree>
    <p:extLst>
      <p:ext uri="{BB962C8B-B14F-4D97-AF65-F5344CB8AC3E}">
        <p14:creationId xmlns:p14="http://schemas.microsoft.com/office/powerpoint/2010/main" val="759356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2</a:t>
            </a:fld>
            <a:endParaRPr lang="en-US" dirty="0"/>
          </a:p>
        </p:txBody>
      </p:sp>
    </p:spTree>
    <p:extLst>
      <p:ext uri="{BB962C8B-B14F-4D97-AF65-F5344CB8AC3E}">
        <p14:creationId xmlns:p14="http://schemas.microsoft.com/office/powerpoint/2010/main" val="38997180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20</a:t>
            </a:fld>
            <a:endParaRPr lang="en-US" dirty="0"/>
          </a:p>
        </p:txBody>
      </p:sp>
    </p:spTree>
    <p:extLst>
      <p:ext uri="{BB962C8B-B14F-4D97-AF65-F5344CB8AC3E}">
        <p14:creationId xmlns:p14="http://schemas.microsoft.com/office/powerpoint/2010/main" val="14639588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21</a:t>
            </a:fld>
            <a:endParaRPr lang="en-US" dirty="0"/>
          </a:p>
        </p:txBody>
      </p:sp>
    </p:spTree>
    <p:extLst>
      <p:ext uri="{BB962C8B-B14F-4D97-AF65-F5344CB8AC3E}">
        <p14:creationId xmlns:p14="http://schemas.microsoft.com/office/powerpoint/2010/main" val="6033311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22</a:t>
            </a:fld>
            <a:endParaRPr lang="en-US" dirty="0"/>
          </a:p>
        </p:txBody>
      </p:sp>
    </p:spTree>
    <p:extLst>
      <p:ext uri="{BB962C8B-B14F-4D97-AF65-F5344CB8AC3E}">
        <p14:creationId xmlns:p14="http://schemas.microsoft.com/office/powerpoint/2010/main" val="10388629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23</a:t>
            </a:fld>
            <a:endParaRPr lang="en-US" dirty="0"/>
          </a:p>
        </p:txBody>
      </p:sp>
    </p:spTree>
    <p:extLst>
      <p:ext uri="{BB962C8B-B14F-4D97-AF65-F5344CB8AC3E}">
        <p14:creationId xmlns:p14="http://schemas.microsoft.com/office/powerpoint/2010/main" val="5877876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24</a:t>
            </a:fld>
            <a:endParaRPr lang="en-US" dirty="0"/>
          </a:p>
        </p:txBody>
      </p:sp>
    </p:spTree>
    <p:extLst>
      <p:ext uri="{BB962C8B-B14F-4D97-AF65-F5344CB8AC3E}">
        <p14:creationId xmlns:p14="http://schemas.microsoft.com/office/powerpoint/2010/main" val="30353821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25</a:t>
            </a:fld>
            <a:endParaRPr lang="en-US" dirty="0"/>
          </a:p>
        </p:txBody>
      </p:sp>
    </p:spTree>
    <p:extLst>
      <p:ext uri="{BB962C8B-B14F-4D97-AF65-F5344CB8AC3E}">
        <p14:creationId xmlns:p14="http://schemas.microsoft.com/office/powerpoint/2010/main" val="11059518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26</a:t>
            </a:fld>
            <a:endParaRPr lang="en-US" dirty="0"/>
          </a:p>
        </p:txBody>
      </p:sp>
    </p:spTree>
    <p:extLst>
      <p:ext uri="{BB962C8B-B14F-4D97-AF65-F5344CB8AC3E}">
        <p14:creationId xmlns:p14="http://schemas.microsoft.com/office/powerpoint/2010/main" val="2089474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27</a:t>
            </a:fld>
            <a:endParaRPr lang="en-US" dirty="0"/>
          </a:p>
        </p:txBody>
      </p:sp>
    </p:spTree>
    <p:extLst>
      <p:ext uri="{BB962C8B-B14F-4D97-AF65-F5344CB8AC3E}">
        <p14:creationId xmlns:p14="http://schemas.microsoft.com/office/powerpoint/2010/main" val="13336382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28</a:t>
            </a:fld>
            <a:endParaRPr lang="en-US" dirty="0"/>
          </a:p>
        </p:txBody>
      </p:sp>
    </p:spTree>
    <p:extLst>
      <p:ext uri="{BB962C8B-B14F-4D97-AF65-F5344CB8AC3E}">
        <p14:creationId xmlns:p14="http://schemas.microsoft.com/office/powerpoint/2010/main" val="28730005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29</a:t>
            </a:fld>
            <a:endParaRPr lang="en-US" dirty="0"/>
          </a:p>
        </p:txBody>
      </p:sp>
    </p:spTree>
    <p:extLst>
      <p:ext uri="{BB962C8B-B14F-4D97-AF65-F5344CB8AC3E}">
        <p14:creationId xmlns:p14="http://schemas.microsoft.com/office/powerpoint/2010/main" val="2533024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3</a:t>
            </a:fld>
            <a:endParaRPr lang="en-US" dirty="0"/>
          </a:p>
        </p:txBody>
      </p:sp>
    </p:spTree>
    <p:extLst>
      <p:ext uri="{BB962C8B-B14F-4D97-AF65-F5344CB8AC3E}">
        <p14:creationId xmlns:p14="http://schemas.microsoft.com/office/powerpoint/2010/main" val="24154207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30</a:t>
            </a:fld>
            <a:endParaRPr lang="en-US" dirty="0"/>
          </a:p>
        </p:txBody>
      </p:sp>
    </p:spTree>
    <p:extLst>
      <p:ext uri="{BB962C8B-B14F-4D97-AF65-F5344CB8AC3E}">
        <p14:creationId xmlns:p14="http://schemas.microsoft.com/office/powerpoint/2010/main" val="28688435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31</a:t>
            </a:fld>
            <a:endParaRPr lang="en-US" dirty="0"/>
          </a:p>
        </p:txBody>
      </p:sp>
    </p:spTree>
    <p:extLst>
      <p:ext uri="{BB962C8B-B14F-4D97-AF65-F5344CB8AC3E}">
        <p14:creationId xmlns:p14="http://schemas.microsoft.com/office/powerpoint/2010/main" val="10301425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32</a:t>
            </a:fld>
            <a:endParaRPr lang="en-US" dirty="0"/>
          </a:p>
        </p:txBody>
      </p:sp>
    </p:spTree>
    <p:extLst>
      <p:ext uri="{BB962C8B-B14F-4D97-AF65-F5344CB8AC3E}">
        <p14:creationId xmlns:p14="http://schemas.microsoft.com/office/powerpoint/2010/main" val="1204048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33</a:t>
            </a:fld>
            <a:endParaRPr lang="en-US" dirty="0"/>
          </a:p>
        </p:txBody>
      </p:sp>
    </p:spTree>
    <p:extLst>
      <p:ext uri="{BB962C8B-B14F-4D97-AF65-F5344CB8AC3E}">
        <p14:creationId xmlns:p14="http://schemas.microsoft.com/office/powerpoint/2010/main" val="28588842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34</a:t>
            </a:fld>
            <a:endParaRPr lang="en-US" dirty="0"/>
          </a:p>
        </p:txBody>
      </p:sp>
    </p:spTree>
    <p:extLst>
      <p:ext uri="{BB962C8B-B14F-4D97-AF65-F5344CB8AC3E}">
        <p14:creationId xmlns:p14="http://schemas.microsoft.com/office/powerpoint/2010/main" val="20707811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35</a:t>
            </a:fld>
            <a:endParaRPr lang="en-US" dirty="0"/>
          </a:p>
        </p:txBody>
      </p:sp>
    </p:spTree>
    <p:extLst>
      <p:ext uri="{BB962C8B-B14F-4D97-AF65-F5344CB8AC3E}">
        <p14:creationId xmlns:p14="http://schemas.microsoft.com/office/powerpoint/2010/main" val="36485791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36</a:t>
            </a:fld>
            <a:endParaRPr lang="en-US" dirty="0"/>
          </a:p>
        </p:txBody>
      </p:sp>
    </p:spTree>
    <p:extLst>
      <p:ext uri="{BB962C8B-B14F-4D97-AF65-F5344CB8AC3E}">
        <p14:creationId xmlns:p14="http://schemas.microsoft.com/office/powerpoint/2010/main" val="23152268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37</a:t>
            </a:fld>
            <a:endParaRPr lang="en-US" dirty="0"/>
          </a:p>
        </p:txBody>
      </p:sp>
    </p:spTree>
    <p:extLst>
      <p:ext uri="{BB962C8B-B14F-4D97-AF65-F5344CB8AC3E}">
        <p14:creationId xmlns:p14="http://schemas.microsoft.com/office/powerpoint/2010/main" val="27656939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38</a:t>
            </a:fld>
            <a:endParaRPr lang="en-US" dirty="0"/>
          </a:p>
        </p:txBody>
      </p:sp>
    </p:spTree>
    <p:extLst>
      <p:ext uri="{BB962C8B-B14F-4D97-AF65-F5344CB8AC3E}">
        <p14:creationId xmlns:p14="http://schemas.microsoft.com/office/powerpoint/2010/main" val="40026025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39</a:t>
            </a:fld>
            <a:endParaRPr lang="en-US" dirty="0"/>
          </a:p>
        </p:txBody>
      </p:sp>
    </p:spTree>
    <p:extLst>
      <p:ext uri="{BB962C8B-B14F-4D97-AF65-F5344CB8AC3E}">
        <p14:creationId xmlns:p14="http://schemas.microsoft.com/office/powerpoint/2010/main" val="2315676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4</a:t>
            </a:fld>
            <a:endParaRPr lang="en-US" dirty="0"/>
          </a:p>
        </p:txBody>
      </p:sp>
    </p:spTree>
    <p:extLst>
      <p:ext uri="{BB962C8B-B14F-4D97-AF65-F5344CB8AC3E}">
        <p14:creationId xmlns:p14="http://schemas.microsoft.com/office/powerpoint/2010/main" val="1803482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40</a:t>
            </a:fld>
            <a:endParaRPr lang="en-US" dirty="0"/>
          </a:p>
        </p:txBody>
      </p:sp>
    </p:spTree>
    <p:extLst>
      <p:ext uri="{BB962C8B-B14F-4D97-AF65-F5344CB8AC3E}">
        <p14:creationId xmlns:p14="http://schemas.microsoft.com/office/powerpoint/2010/main" val="2281198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41</a:t>
            </a:fld>
            <a:endParaRPr lang="en-US" dirty="0"/>
          </a:p>
        </p:txBody>
      </p:sp>
    </p:spTree>
    <p:extLst>
      <p:ext uri="{BB962C8B-B14F-4D97-AF65-F5344CB8AC3E}">
        <p14:creationId xmlns:p14="http://schemas.microsoft.com/office/powerpoint/2010/main" val="34875821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42</a:t>
            </a:fld>
            <a:endParaRPr lang="en-US" dirty="0"/>
          </a:p>
        </p:txBody>
      </p:sp>
    </p:spTree>
    <p:extLst>
      <p:ext uri="{BB962C8B-B14F-4D97-AF65-F5344CB8AC3E}">
        <p14:creationId xmlns:p14="http://schemas.microsoft.com/office/powerpoint/2010/main" val="37345002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5"/>
          </p:nvPr>
        </p:nvSpPr>
        <p:spPr/>
        <p:txBody>
          <a:bodyPr/>
          <a:lstStyle/>
          <a:p>
            <a:fld id="{6B83F1C3-4FA3-4491-97F4-43CA9C8BDFDF}" type="slidenum">
              <a:rPr lang="en-US" smtClean="0"/>
              <a:t>43</a:t>
            </a:fld>
            <a:endParaRPr lang="en-US" dirty="0"/>
          </a:p>
        </p:txBody>
      </p:sp>
    </p:spTree>
    <p:extLst>
      <p:ext uri="{BB962C8B-B14F-4D97-AF65-F5344CB8AC3E}">
        <p14:creationId xmlns:p14="http://schemas.microsoft.com/office/powerpoint/2010/main" val="3542343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5"/>
          </p:nvPr>
        </p:nvSpPr>
        <p:spPr/>
        <p:txBody>
          <a:bodyPr/>
          <a:lstStyle/>
          <a:p>
            <a:fld id="{6B83F1C3-4FA3-4491-97F4-43CA9C8BDFDF}" type="slidenum">
              <a:rPr lang="en-US" smtClean="0"/>
              <a:t>44</a:t>
            </a:fld>
            <a:endParaRPr lang="en-US" dirty="0"/>
          </a:p>
        </p:txBody>
      </p:sp>
    </p:spTree>
    <p:extLst>
      <p:ext uri="{BB962C8B-B14F-4D97-AF65-F5344CB8AC3E}">
        <p14:creationId xmlns:p14="http://schemas.microsoft.com/office/powerpoint/2010/main" val="25795971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45</a:t>
            </a:fld>
            <a:endParaRPr lang="en-US" dirty="0"/>
          </a:p>
        </p:txBody>
      </p:sp>
    </p:spTree>
    <p:extLst>
      <p:ext uri="{BB962C8B-B14F-4D97-AF65-F5344CB8AC3E}">
        <p14:creationId xmlns:p14="http://schemas.microsoft.com/office/powerpoint/2010/main" val="27922442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46</a:t>
            </a:fld>
            <a:endParaRPr lang="en-US" dirty="0"/>
          </a:p>
        </p:txBody>
      </p:sp>
    </p:spTree>
    <p:extLst>
      <p:ext uri="{BB962C8B-B14F-4D97-AF65-F5344CB8AC3E}">
        <p14:creationId xmlns:p14="http://schemas.microsoft.com/office/powerpoint/2010/main" val="23459541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47</a:t>
            </a:fld>
            <a:endParaRPr lang="en-US" dirty="0"/>
          </a:p>
        </p:txBody>
      </p:sp>
    </p:spTree>
    <p:extLst>
      <p:ext uri="{BB962C8B-B14F-4D97-AF65-F5344CB8AC3E}">
        <p14:creationId xmlns:p14="http://schemas.microsoft.com/office/powerpoint/2010/main" val="4836777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48</a:t>
            </a:fld>
            <a:endParaRPr lang="en-US" dirty="0"/>
          </a:p>
        </p:txBody>
      </p:sp>
    </p:spTree>
    <p:extLst>
      <p:ext uri="{BB962C8B-B14F-4D97-AF65-F5344CB8AC3E}">
        <p14:creationId xmlns:p14="http://schemas.microsoft.com/office/powerpoint/2010/main" val="28829610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49</a:t>
            </a:fld>
            <a:endParaRPr lang="en-US" dirty="0"/>
          </a:p>
        </p:txBody>
      </p:sp>
    </p:spTree>
    <p:extLst>
      <p:ext uri="{BB962C8B-B14F-4D97-AF65-F5344CB8AC3E}">
        <p14:creationId xmlns:p14="http://schemas.microsoft.com/office/powerpoint/2010/main" val="1814436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5</a:t>
            </a:fld>
            <a:endParaRPr lang="en-US" dirty="0"/>
          </a:p>
        </p:txBody>
      </p:sp>
    </p:spTree>
    <p:extLst>
      <p:ext uri="{BB962C8B-B14F-4D97-AF65-F5344CB8AC3E}">
        <p14:creationId xmlns:p14="http://schemas.microsoft.com/office/powerpoint/2010/main" val="5067490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50</a:t>
            </a:fld>
            <a:endParaRPr lang="en-US" dirty="0"/>
          </a:p>
        </p:txBody>
      </p:sp>
    </p:spTree>
    <p:extLst>
      <p:ext uri="{BB962C8B-B14F-4D97-AF65-F5344CB8AC3E}">
        <p14:creationId xmlns:p14="http://schemas.microsoft.com/office/powerpoint/2010/main" val="10998639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51</a:t>
            </a:fld>
            <a:endParaRPr lang="en-US" dirty="0"/>
          </a:p>
        </p:txBody>
      </p:sp>
    </p:spTree>
    <p:extLst>
      <p:ext uri="{BB962C8B-B14F-4D97-AF65-F5344CB8AC3E}">
        <p14:creationId xmlns:p14="http://schemas.microsoft.com/office/powerpoint/2010/main" val="13463551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52</a:t>
            </a:fld>
            <a:endParaRPr lang="en-US" dirty="0"/>
          </a:p>
        </p:txBody>
      </p:sp>
    </p:spTree>
    <p:extLst>
      <p:ext uri="{BB962C8B-B14F-4D97-AF65-F5344CB8AC3E}">
        <p14:creationId xmlns:p14="http://schemas.microsoft.com/office/powerpoint/2010/main" val="41841724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53</a:t>
            </a:fld>
            <a:endParaRPr lang="en-US" dirty="0"/>
          </a:p>
        </p:txBody>
      </p:sp>
    </p:spTree>
    <p:extLst>
      <p:ext uri="{BB962C8B-B14F-4D97-AF65-F5344CB8AC3E}">
        <p14:creationId xmlns:p14="http://schemas.microsoft.com/office/powerpoint/2010/main" val="6056892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54</a:t>
            </a:fld>
            <a:endParaRPr lang="en-US" dirty="0"/>
          </a:p>
        </p:txBody>
      </p:sp>
    </p:spTree>
    <p:extLst>
      <p:ext uri="{BB962C8B-B14F-4D97-AF65-F5344CB8AC3E}">
        <p14:creationId xmlns:p14="http://schemas.microsoft.com/office/powerpoint/2010/main" val="27440805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55</a:t>
            </a:fld>
            <a:endParaRPr lang="en-US" dirty="0"/>
          </a:p>
        </p:txBody>
      </p:sp>
    </p:spTree>
    <p:extLst>
      <p:ext uri="{BB962C8B-B14F-4D97-AF65-F5344CB8AC3E}">
        <p14:creationId xmlns:p14="http://schemas.microsoft.com/office/powerpoint/2010/main" val="21001362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56</a:t>
            </a:fld>
            <a:endParaRPr lang="en-US" dirty="0"/>
          </a:p>
        </p:txBody>
      </p:sp>
    </p:spTree>
    <p:extLst>
      <p:ext uri="{BB962C8B-B14F-4D97-AF65-F5344CB8AC3E}">
        <p14:creationId xmlns:p14="http://schemas.microsoft.com/office/powerpoint/2010/main" val="112071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6</a:t>
            </a:fld>
            <a:endParaRPr lang="en-US" dirty="0"/>
          </a:p>
        </p:txBody>
      </p:sp>
    </p:spTree>
    <p:extLst>
      <p:ext uri="{BB962C8B-B14F-4D97-AF65-F5344CB8AC3E}">
        <p14:creationId xmlns:p14="http://schemas.microsoft.com/office/powerpoint/2010/main" val="2533575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7</a:t>
            </a:fld>
            <a:endParaRPr lang="en-US" dirty="0"/>
          </a:p>
        </p:txBody>
      </p:sp>
    </p:spTree>
    <p:extLst>
      <p:ext uri="{BB962C8B-B14F-4D97-AF65-F5344CB8AC3E}">
        <p14:creationId xmlns:p14="http://schemas.microsoft.com/office/powerpoint/2010/main" val="3230068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8</a:t>
            </a:fld>
            <a:endParaRPr lang="en-US" dirty="0"/>
          </a:p>
        </p:txBody>
      </p:sp>
    </p:spTree>
    <p:extLst>
      <p:ext uri="{BB962C8B-B14F-4D97-AF65-F5344CB8AC3E}">
        <p14:creationId xmlns:p14="http://schemas.microsoft.com/office/powerpoint/2010/main" val="1739140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9</a:t>
            </a:fld>
            <a:endParaRPr lang="en-US" dirty="0"/>
          </a:p>
        </p:txBody>
      </p:sp>
    </p:spTree>
    <p:extLst>
      <p:ext uri="{BB962C8B-B14F-4D97-AF65-F5344CB8AC3E}">
        <p14:creationId xmlns:p14="http://schemas.microsoft.com/office/powerpoint/2010/main" val="22896712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endParaRPr lang="en-US" dirty="0"/>
          </a:p>
        </p:txBody>
      </p:sp>
      <p:sp>
        <p:nvSpPr>
          <p:cNvPr id="3" name="TextBox 2">
            <a:extLst>
              <a:ext uri="{FF2B5EF4-FFF2-40B4-BE49-F238E27FC236}">
                <a16:creationId xmlns:a16="http://schemas.microsoft.com/office/drawing/2014/main" id="{BAC37633-2B50-FD28-AE50-75B2B6566D41}"/>
              </a:ext>
            </a:extLst>
          </p:cNvPr>
          <p:cNvSpPr txBox="1"/>
          <p:nvPr userDrawn="1"/>
        </p:nvSpPr>
        <p:spPr>
          <a:xfrm>
            <a:off x="457200" y="4988373"/>
            <a:ext cx="3362959" cy="923330"/>
          </a:xfrm>
          <a:prstGeom prst="rect">
            <a:avLst/>
          </a:prstGeom>
          <a:noFill/>
        </p:spPr>
        <p:txBody>
          <a:bodyPr wrap="square" rtlCol="0">
            <a:spAutoFit/>
          </a:bodyPr>
          <a:lstStyle/>
          <a:p>
            <a:pPr algn="l"/>
            <a:r>
              <a:rPr lang="en-US" dirty="0">
                <a:solidFill>
                  <a:schemeClr val="bg1"/>
                </a:solidFill>
                <a:latin typeface="Aharoni" panose="02010803020104030203" pitchFamily="2" charset="-79"/>
                <a:cs typeface="Aharoni" panose="02010803020104030203" pitchFamily="2" charset="-79"/>
              </a:rPr>
              <a:t>Author :</a:t>
            </a:r>
          </a:p>
          <a:p>
            <a:pPr algn="l"/>
            <a:r>
              <a:rPr lang="en-US" b="1" i="0" dirty="0">
                <a:solidFill>
                  <a:schemeClr val="bg1"/>
                </a:solidFill>
                <a:effectLst/>
                <a:latin typeface="Aharoni" panose="02010803020104030203" pitchFamily="2" charset="-79"/>
                <a:cs typeface="Aharoni" panose="02010803020104030203" pitchFamily="2" charset="-79"/>
              </a:rPr>
              <a:t>Ankit Chhawsaria </a:t>
            </a:r>
            <a:r>
              <a:rPr lang="en-US" dirty="0">
                <a:solidFill>
                  <a:schemeClr val="bg1"/>
                </a:solidFill>
                <a:latin typeface="Aharoni" panose="02010803020104030203" pitchFamily="2" charset="-79"/>
                <a:cs typeface="Aharoni" panose="02010803020104030203" pitchFamily="2" charset="-79"/>
              </a:rPr>
              <a:t>Mac-Pro-641 Malli Amarnath</a:t>
            </a:r>
          </a:p>
        </p:txBody>
      </p:sp>
      <p:pic>
        <p:nvPicPr>
          <p:cNvPr id="2" name="Picture 1">
            <a:extLst>
              <a:ext uri="{FF2B5EF4-FFF2-40B4-BE49-F238E27FC236}">
                <a16:creationId xmlns:a16="http://schemas.microsoft.com/office/drawing/2014/main" id="{EE436C5B-031F-6665-5F9A-9C23C184F184}"/>
              </a:ext>
            </a:extLst>
          </p:cNvPr>
          <p:cNvPicPr>
            <a:picLocks noChangeAspect="1"/>
          </p:cNvPicPr>
          <p:nvPr userDrawn="1"/>
        </p:nvPicPr>
        <p:blipFill>
          <a:blip r:embed="rId2"/>
          <a:stretch>
            <a:fillRect/>
          </a:stretch>
        </p:blipFill>
        <p:spPr>
          <a:xfrm>
            <a:off x="11278576" y="57549"/>
            <a:ext cx="801323" cy="321619"/>
          </a:xfrm>
          <a:prstGeom prst="rect">
            <a:avLst/>
          </a:prstGeom>
        </p:spPr>
      </p:pic>
    </p:spTree>
    <p:extLst>
      <p:ext uri="{BB962C8B-B14F-4D97-AF65-F5344CB8AC3E}">
        <p14:creationId xmlns:p14="http://schemas.microsoft.com/office/powerpoint/2010/main" val="365024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109B5-310C-2CE2-D590-270A35099B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A1CAF3-A041-E1F6-7C39-B1E561AEE5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BAA1C39-3201-90AA-2DA4-1A12857B5C48}"/>
              </a:ext>
            </a:extLst>
          </p:cNvPr>
          <p:cNvSpPr>
            <a:spLocks noGrp="1"/>
          </p:cNvSpPr>
          <p:nvPr>
            <p:ph type="dt" sz="half" idx="10"/>
          </p:nvPr>
        </p:nvSpPr>
        <p:spPr/>
        <p:txBody>
          <a:bodyPr/>
          <a:lstStyle/>
          <a:p>
            <a:fld id="{6461C52C-8B3F-2649-917C-82415560A983}" type="datetimeFigureOut">
              <a:rPr lang="en-US" smtClean="0"/>
              <a:t>12/28/22</a:t>
            </a:fld>
            <a:endParaRPr lang="en-US"/>
          </a:p>
        </p:txBody>
      </p:sp>
      <p:sp>
        <p:nvSpPr>
          <p:cNvPr id="5" name="Footer Placeholder 4">
            <a:extLst>
              <a:ext uri="{FF2B5EF4-FFF2-40B4-BE49-F238E27FC236}">
                <a16:creationId xmlns:a16="http://schemas.microsoft.com/office/drawing/2014/main" id="{1D1C8460-9D46-4978-3C97-F89DFEFF28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389D68-F69F-CC36-1EA4-71FF35AF75E7}"/>
              </a:ext>
            </a:extLst>
          </p:cNvPr>
          <p:cNvSpPr>
            <a:spLocks noGrp="1"/>
          </p:cNvSpPr>
          <p:nvPr>
            <p:ph type="sldNum" sz="quarter" idx="12"/>
          </p:nvPr>
        </p:nvSpPr>
        <p:spPr/>
        <p:txBody>
          <a:bodyPr/>
          <a:lstStyle/>
          <a:p>
            <a:fld id="{D7075BF5-E829-C44D-8483-34C9951661E9}" type="slidenum">
              <a:rPr lang="en-US" smtClean="0"/>
              <a:t>‹#›</a:t>
            </a:fld>
            <a:endParaRPr lang="en-US"/>
          </a:p>
        </p:txBody>
      </p:sp>
      <p:pic>
        <p:nvPicPr>
          <p:cNvPr id="7" name="Picture 6">
            <a:extLst>
              <a:ext uri="{FF2B5EF4-FFF2-40B4-BE49-F238E27FC236}">
                <a16:creationId xmlns:a16="http://schemas.microsoft.com/office/drawing/2014/main" id="{C4C21369-8835-8334-D541-A1A6486C6EF1}"/>
              </a:ext>
            </a:extLst>
          </p:cNvPr>
          <p:cNvPicPr>
            <a:picLocks noChangeAspect="1"/>
          </p:cNvPicPr>
          <p:nvPr userDrawn="1"/>
        </p:nvPicPr>
        <p:blipFill>
          <a:blip r:embed="rId2"/>
          <a:stretch>
            <a:fillRect/>
          </a:stretch>
        </p:blipFill>
        <p:spPr>
          <a:xfrm>
            <a:off x="11278576" y="57549"/>
            <a:ext cx="801323" cy="321619"/>
          </a:xfrm>
          <a:prstGeom prst="rect">
            <a:avLst/>
          </a:prstGeom>
        </p:spPr>
      </p:pic>
    </p:spTree>
    <p:extLst>
      <p:ext uri="{BB962C8B-B14F-4D97-AF65-F5344CB8AC3E}">
        <p14:creationId xmlns:p14="http://schemas.microsoft.com/office/powerpoint/2010/main" val="39508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D51F9-B783-5A72-5B6A-90FDAA5E36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579642-8862-D40F-FAD7-402F3B91CF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579FA6-A2A9-AF19-F406-9A533C3F2A8C}"/>
              </a:ext>
            </a:extLst>
          </p:cNvPr>
          <p:cNvSpPr>
            <a:spLocks noGrp="1"/>
          </p:cNvSpPr>
          <p:nvPr>
            <p:ph type="dt" sz="half" idx="10"/>
          </p:nvPr>
        </p:nvSpPr>
        <p:spPr/>
        <p:txBody>
          <a:bodyPr/>
          <a:lstStyle/>
          <a:p>
            <a:fld id="{6461C52C-8B3F-2649-917C-82415560A983}" type="datetimeFigureOut">
              <a:rPr lang="en-US" smtClean="0"/>
              <a:t>12/28/22</a:t>
            </a:fld>
            <a:endParaRPr lang="en-US"/>
          </a:p>
        </p:txBody>
      </p:sp>
      <p:sp>
        <p:nvSpPr>
          <p:cNvPr id="5" name="Footer Placeholder 4">
            <a:extLst>
              <a:ext uri="{FF2B5EF4-FFF2-40B4-BE49-F238E27FC236}">
                <a16:creationId xmlns:a16="http://schemas.microsoft.com/office/drawing/2014/main" id="{1D7E5E55-8CBA-4819-837F-98299DA325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95686A-7C9F-6624-120D-904D79D4BD1D}"/>
              </a:ext>
            </a:extLst>
          </p:cNvPr>
          <p:cNvSpPr>
            <a:spLocks noGrp="1"/>
          </p:cNvSpPr>
          <p:nvPr>
            <p:ph type="sldNum" sz="quarter" idx="12"/>
          </p:nvPr>
        </p:nvSpPr>
        <p:spPr/>
        <p:txBody>
          <a:bodyPr/>
          <a:lstStyle/>
          <a:p>
            <a:fld id="{D7075BF5-E829-C44D-8483-34C9951661E9}" type="slidenum">
              <a:rPr lang="en-US" smtClean="0"/>
              <a:t>‹#›</a:t>
            </a:fld>
            <a:endParaRPr lang="en-US"/>
          </a:p>
        </p:txBody>
      </p:sp>
      <p:pic>
        <p:nvPicPr>
          <p:cNvPr id="7" name="Picture 6">
            <a:extLst>
              <a:ext uri="{FF2B5EF4-FFF2-40B4-BE49-F238E27FC236}">
                <a16:creationId xmlns:a16="http://schemas.microsoft.com/office/drawing/2014/main" id="{3B847B49-7CBB-A413-DEAA-DEDC2F6B3DF7}"/>
              </a:ext>
            </a:extLst>
          </p:cNvPr>
          <p:cNvPicPr>
            <a:picLocks noChangeAspect="1"/>
          </p:cNvPicPr>
          <p:nvPr userDrawn="1"/>
        </p:nvPicPr>
        <p:blipFill>
          <a:blip r:embed="rId2"/>
          <a:stretch>
            <a:fillRect/>
          </a:stretch>
        </p:blipFill>
        <p:spPr>
          <a:xfrm>
            <a:off x="11278576" y="57549"/>
            <a:ext cx="801323" cy="321619"/>
          </a:xfrm>
          <a:prstGeom prst="rect">
            <a:avLst/>
          </a:prstGeom>
        </p:spPr>
      </p:pic>
    </p:spTree>
    <p:extLst>
      <p:ext uri="{BB962C8B-B14F-4D97-AF65-F5344CB8AC3E}">
        <p14:creationId xmlns:p14="http://schemas.microsoft.com/office/powerpoint/2010/main" val="34305089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041BE-804B-F670-9A94-C40CCAA7D2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709A86E-6CCA-B64A-A102-394D69BC99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4E4D2D-F315-A14A-2CA0-37CF26C2EF77}"/>
              </a:ext>
            </a:extLst>
          </p:cNvPr>
          <p:cNvSpPr>
            <a:spLocks noGrp="1"/>
          </p:cNvSpPr>
          <p:nvPr>
            <p:ph type="dt" sz="half" idx="10"/>
          </p:nvPr>
        </p:nvSpPr>
        <p:spPr/>
        <p:txBody>
          <a:bodyPr/>
          <a:lstStyle/>
          <a:p>
            <a:fld id="{6461C52C-8B3F-2649-917C-82415560A983}" type="datetimeFigureOut">
              <a:rPr lang="en-US" smtClean="0"/>
              <a:t>12/28/22</a:t>
            </a:fld>
            <a:endParaRPr lang="en-US"/>
          </a:p>
        </p:txBody>
      </p:sp>
      <p:sp>
        <p:nvSpPr>
          <p:cNvPr id="5" name="Footer Placeholder 4">
            <a:extLst>
              <a:ext uri="{FF2B5EF4-FFF2-40B4-BE49-F238E27FC236}">
                <a16:creationId xmlns:a16="http://schemas.microsoft.com/office/drawing/2014/main" id="{CBFE5563-A2C4-0B66-CF1B-2078ABFECC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36D434-02A3-D173-2169-BDF9F8811D3B}"/>
              </a:ext>
            </a:extLst>
          </p:cNvPr>
          <p:cNvSpPr>
            <a:spLocks noGrp="1"/>
          </p:cNvSpPr>
          <p:nvPr>
            <p:ph type="sldNum" sz="quarter" idx="12"/>
          </p:nvPr>
        </p:nvSpPr>
        <p:spPr/>
        <p:txBody>
          <a:bodyPr/>
          <a:lstStyle/>
          <a:p>
            <a:fld id="{D7075BF5-E829-C44D-8483-34C9951661E9}" type="slidenum">
              <a:rPr lang="en-US" smtClean="0"/>
              <a:t>‹#›</a:t>
            </a:fld>
            <a:endParaRPr lang="en-US"/>
          </a:p>
        </p:txBody>
      </p:sp>
      <p:pic>
        <p:nvPicPr>
          <p:cNvPr id="7" name="Picture 6">
            <a:extLst>
              <a:ext uri="{FF2B5EF4-FFF2-40B4-BE49-F238E27FC236}">
                <a16:creationId xmlns:a16="http://schemas.microsoft.com/office/drawing/2014/main" id="{8E0F2DBC-DFCF-2D7D-D583-B982CD892192}"/>
              </a:ext>
            </a:extLst>
          </p:cNvPr>
          <p:cNvPicPr>
            <a:picLocks noChangeAspect="1"/>
          </p:cNvPicPr>
          <p:nvPr userDrawn="1"/>
        </p:nvPicPr>
        <p:blipFill>
          <a:blip r:embed="rId2"/>
          <a:stretch>
            <a:fillRect/>
          </a:stretch>
        </p:blipFill>
        <p:spPr>
          <a:xfrm>
            <a:off x="11278576" y="57549"/>
            <a:ext cx="801323" cy="321619"/>
          </a:xfrm>
          <a:prstGeom prst="rect">
            <a:avLst/>
          </a:prstGeom>
        </p:spPr>
      </p:pic>
    </p:spTree>
    <p:extLst>
      <p:ext uri="{BB962C8B-B14F-4D97-AF65-F5344CB8AC3E}">
        <p14:creationId xmlns:p14="http://schemas.microsoft.com/office/powerpoint/2010/main" val="1896324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DFD9-6220-BA42-5659-74115B31F9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4FD3AC-36C3-59ED-9173-5D3DBD764F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779642-6754-C3BF-2BD9-96A14231E7E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AADF8E-B101-7457-5881-D20102B7D21B}"/>
              </a:ext>
            </a:extLst>
          </p:cNvPr>
          <p:cNvSpPr>
            <a:spLocks noGrp="1"/>
          </p:cNvSpPr>
          <p:nvPr>
            <p:ph type="dt" sz="half" idx="10"/>
          </p:nvPr>
        </p:nvSpPr>
        <p:spPr/>
        <p:txBody>
          <a:bodyPr/>
          <a:lstStyle/>
          <a:p>
            <a:fld id="{6461C52C-8B3F-2649-917C-82415560A983}" type="datetimeFigureOut">
              <a:rPr lang="en-US" smtClean="0"/>
              <a:t>12/28/22</a:t>
            </a:fld>
            <a:endParaRPr lang="en-US"/>
          </a:p>
        </p:txBody>
      </p:sp>
      <p:sp>
        <p:nvSpPr>
          <p:cNvPr id="6" name="Footer Placeholder 5">
            <a:extLst>
              <a:ext uri="{FF2B5EF4-FFF2-40B4-BE49-F238E27FC236}">
                <a16:creationId xmlns:a16="http://schemas.microsoft.com/office/drawing/2014/main" id="{FD0B992C-6F20-C527-4348-E2E005D324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A258B1-7024-1A50-C7A8-CF7AA5DEEF06}"/>
              </a:ext>
            </a:extLst>
          </p:cNvPr>
          <p:cNvSpPr>
            <a:spLocks noGrp="1"/>
          </p:cNvSpPr>
          <p:nvPr>
            <p:ph type="sldNum" sz="quarter" idx="12"/>
          </p:nvPr>
        </p:nvSpPr>
        <p:spPr/>
        <p:txBody>
          <a:bodyPr/>
          <a:lstStyle/>
          <a:p>
            <a:fld id="{D7075BF5-E829-C44D-8483-34C9951661E9}" type="slidenum">
              <a:rPr lang="en-US" smtClean="0"/>
              <a:t>‹#›</a:t>
            </a:fld>
            <a:endParaRPr lang="en-US"/>
          </a:p>
        </p:txBody>
      </p:sp>
      <p:pic>
        <p:nvPicPr>
          <p:cNvPr id="8" name="Picture 7">
            <a:extLst>
              <a:ext uri="{FF2B5EF4-FFF2-40B4-BE49-F238E27FC236}">
                <a16:creationId xmlns:a16="http://schemas.microsoft.com/office/drawing/2014/main" id="{FC7DC88A-D20C-11D2-814F-5590B5085EDB}"/>
              </a:ext>
            </a:extLst>
          </p:cNvPr>
          <p:cNvPicPr>
            <a:picLocks noChangeAspect="1"/>
          </p:cNvPicPr>
          <p:nvPr userDrawn="1"/>
        </p:nvPicPr>
        <p:blipFill>
          <a:blip r:embed="rId2"/>
          <a:stretch>
            <a:fillRect/>
          </a:stretch>
        </p:blipFill>
        <p:spPr>
          <a:xfrm>
            <a:off x="11278576" y="57549"/>
            <a:ext cx="801323" cy="321619"/>
          </a:xfrm>
          <a:prstGeom prst="rect">
            <a:avLst/>
          </a:prstGeom>
        </p:spPr>
      </p:pic>
    </p:spTree>
    <p:extLst>
      <p:ext uri="{BB962C8B-B14F-4D97-AF65-F5344CB8AC3E}">
        <p14:creationId xmlns:p14="http://schemas.microsoft.com/office/powerpoint/2010/main" val="3781485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E551A-FD2D-03C7-C462-2A587F0CD52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5072D35-A6CB-9AF1-D703-D4868AA997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57101-422F-8EA9-3B9B-C2286138AE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9C485C-AAAE-9C15-AE63-0A5501A6D2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4C86001-EBF9-DC3E-DCFF-2A28CD78A2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47DAC8-ACAD-0F70-DD4D-66492EB40EEB}"/>
              </a:ext>
            </a:extLst>
          </p:cNvPr>
          <p:cNvSpPr>
            <a:spLocks noGrp="1"/>
          </p:cNvSpPr>
          <p:nvPr>
            <p:ph type="dt" sz="half" idx="10"/>
          </p:nvPr>
        </p:nvSpPr>
        <p:spPr/>
        <p:txBody>
          <a:bodyPr/>
          <a:lstStyle/>
          <a:p>
            <a:fld id="{6461C52C-8B3F-2649-917C-82415560A983}" type="datetimeFigureOut">
              <a:rPr lang="en-US" smtClean="0"/>
              <a:t>12/28/22</a:t>
            </a:fld>
            <a:endParaRPr lang="en-US"/>
          </a:p>
        </p:txBody>
      </p:sp>
      <p:sp>
        <p:nvSpPr>
          <p:cNvPr id="8" name="Footer Placeholder 7">
            <a:extLst>
              <a:ext uri="{FF2B5EF4-FFF2-40B4-BE49-F238E27FC236}">
                <a16:creationId xmlns:a16="http://schemas.microsoft.com/office/drawing/2014/main" id="{8E882A9F-72E3-F49D-F92E-256E5A95EF2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DE2E72-33DE-3BD4-6E34-4AF604E4CD8F}"/>
              </a:ext>
            </a:extLst>
          </p:cNvPr>
          <p:cNvSpPr>
            <a:spLocks noGrp="1"/>
          </p:cNvSpPr>
          <p:nvPr>
            <p:ph type="sldNum" sz="quarter" idx="12"/>
          </p:nvPr>
        </p:nvSpPr>
        <p:spPr/>
        <p:txBody>
          <a:bodyPr/>
          <a:lstStyle/>
          <a:p>
            <a:fld id="{D7075BF5-E829-C44D-8483-34C9951661E9}" type="slidenum">
              <a:rPr lang="en-US" smtClean="0"/>
              <a:t>‹#›</a:t>
            </a:fld>
            <a:endParaRPr lang="en-US"/>
          </a:p>
        </p:txBody>
      </p:sp>
      <p:pic>
        <p:nvPicPr>
          <p:cNvPr id="10" name="Picture 9">
            <a:extLst>
              <a:ext uri="{FF2B5EF4-FFF2-40B4-BE49-F238E27FC236}">
                <a16:creationId xmlns:a16="http://schemas.microsoft.com/office/drawing/2014/main" id="{CC7DE05F-5446-6DBE-7D75-BE7403FE5593}"/>
              </a:ext>
            </a:extLst>
          </p:cNvPr>
          <p:cNvPicPr>
            <a:picLocks noChangeAspect="1"/>
          </p:cNvPicPr>
          <p:nvPr userDrawn="1"/>
        </p:nvPicPr>
        <p:blipFill>
          <a:blip r:embed="rId2"/>
          <a:stretch>
            <a:fillRect/>
          </a:stretch>
        </p:blipFill>
        <p:spPr>
          <a:xfrm>
            <a:off x="11278576" y="57549"/>
            <a:ext cx="801323" cy="321619"/>
          </a:xfrm>
          <a:prstGeom prst="rect">
            <a:avLst/>
          </a:prstGeom>
        </p:spPr>
      </p:pic>
    </p:spTree>
    <p:extLst>
      <p:ext uri="{BB962C8B-B14F-4D97-AF65-F5344CB8AC3E}">
        <p14:creationId xmlns:p14="http://schemas.microsoft.com/office/powerpoint/2010/main" val="3124328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A3631-8B88-C30A-6710-CF76445468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996DB0-5DCC-91A2-39BD-05942E1DBCB6}"/>
              </a:ext>
            </a:extLst>
          </p:cNvPr>
          <p:cNvSpPr>
            <a:spLocks noGrp="1"/>
          </p:cNvSpPr>
          <p:nvPr>
            <p:ph type="dt" sz="half" idx="10"/>
          </p:nvPr>
        </p:nvSpPr>
        <p:spPr/>
        <p:txBody>
          <a:bodyPr/>
          <a:lstStyle/>
          <a:p>
            <a:fld id="{6461C52C-8B3F-2649-917C-82415560A983}" type="datetimeFigureOut">
              <a:rPr lang="en-US" smtClean="0"/>
              <a:t>12/28/22</a:t>
            </a:fld>
            <a:endParaRPr lang="en-US"/>
          </a:p>
        </p:txBody>
      </p:sp>
      <p:sp>
        <p:nvSpPr>
          <p:cNvPr id="4" name="Footer Placeholder 3">
            <a:extLst>
              <a:ext uri="{FF2B5EF4-FFF2-40B4-BE49-F238E27FC236}">
                <a16:creationId xmlns:a16="http://schemas.microsoft.com/office/drawing/2014/main" id="{4DBC635F-6283-6CF3-006D-224281F496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F1CAA0-BD9D-E337-3971-A0E060A9A3C0}"/>
              </a:ext>
            </a:extLst>
          </p:cNvPr>
          <p:cNvSpPr>
            <a:spLocks noGrp="1"/>
          </p:cNvSpPr>
          <p:nvPr>
            <p:ph type="sldNum" sz="quarter" idx="12"/>
          </p:nvPr>
        </p:nvSpPr>
        <p:spPr/>
        <p:txBody>
          <a:bodyPr/>
          <a:lstStyle/>
          <a:p>
            <a:fld id="{D7075BF5-E829-C44D-8483-34C9951661E9}" type="slidenum">
              <a:rPr lang="en-US" smtClean="0"/>
              <a:t>‹#›</a:t>
            </a:fld>
            <a:endParaRPr lang="en-US"/>
          </a:p>
        </p:txBody>
      </p:sp>
      <p:pic>
        <p:nvPicPr>
          <p:cNvPr id="6" name="Picture 5">
            <a:extLst>
              <a:ext uri="{FF2B5EF4-FFF2-40B4-BE49-F238E27FC236}">
                <a16:creationId xmlns:a16="http://schemas.microsoft.com/office/drawing/2014/main" id="{79BFF8B6-A981-35FE-2BDB-67C97EA65BB9}"/>
              </a:ext>
            </a:extLst>
          </p:cNvPr>
          <p:cNvPicPr>
            <a:picLocks noChangeAspect="1"/>
          </p:cNvPicPr>
          <p:nvPr userDrawn="1"/>
        </p:nvPicPr>
        <p:blipFill>
          <a:blip r:embed="rId2"/>
          <a:stretch>
            <a:fillRect/>
          </a:stretch>
        </p:blipFill>
        <p:spPr>
          <a:xfrm>
            <a:off x="11278576" y="57549"/>
            <a:ext cx="801323" cy="321619"/>
          </a:xfrm>
          <a:prstGeom prst="rect">
            <a:avLst/>
          </a:prstGeom>
        </p:spPr>
      </p:pic>
    </p:spTree>
    <p:extLst>
      <p:ext uri="{BB962C8B-B14F-4D97-AF65-F5344CB8AC3E}">
        <p14:creationId xmlns:p14="http://schemas.microsoft.com/office/powerpoint/2010/main" val="19449017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B18555-1717-AF65-29D4-A9AD2B7734A4}"/>
              </a:ext>
            </a:extLst>
          </p:cNvPr>
          <p:cNvSpPr>
            <a:spLocks noGrp="1"/>
          </p:cNvSpPr>
          <p:nvPr>
            <p:ph type="dt" sz="half" idx="10"/>
          </p:nvPr>
        </p:nvSpPr>
        <p:spPr/>
        <p:txBody>
          <a:bodyPr/>
          <a:lstStyle/>
          <a:p>
            <a:fld id="{6461C52C-8B3F-2649-917C-82415560A983}" type="datetimeFigureOut">
              <a:rPr lang="en-US" smtClean="0"/>
              <a:t>12/28/22</a:t>
            </a:fld>
            <a:endParaRPr lang="en-US"/>
          </a:p>
        </p:txBody>
      </p:sp>
      <p:sp>
        <p:nvSpPr>
          <p:cNvPr id="3" name="Footer Placeholder 2">
            <a:extLst>
              <a:ext uri="{FF2B5EF4-FFF2-40B4-BE49-F238E27FC236}">
                <a16:creationId xmlns:a16="http://schemas.microsoft.com/office/drawing/2014/main" id="{5BB5EFF4-670B-AB7E-B45B-875B71AF6A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539101-7A9B-0F00-B692-DBA2AFFC611B}"/>
              </a:ext>
            </a:extLst>
          </p:cNvPr>
          <p:cNvSpPr>
            <a:spLocks noGrp="1"/>
          </p:cNvSpPr>
          <p:nvPr>
            <p:ph type="sldNum" sz="quarter" idx="12"/>
          </p:nvPr>
        </p:nvSpPr>
        <p:spPr/>
        <p:txBody>
          <a:bodyPr/>
          <a:lstStyle/>
          <a:p>
            <a:fld id="{D7075BF5-E829-C44D-8483-34C9951661E9}" type="slidenum">
              <a:rPr lang="en-US" smtClean="0"/>
              <a:t>‹#›</a:t>
            </a:fld>
            <a:endParaRPr lang="en-US"/>
          </a:p>
        </p:txBody>
      </p:sp>
      <p:pic>
        <p:nvPicPr>
          <p:cNvPr id="5" name="Picture 4">
            <a:extLst>
              <a:ext uri="{FF2B5EF4-FFF2-40B4-BE49-F238E27FC236}">
                <a16:creationId xmlns:a16="http://schemas.microsoft.com/office/drawing/2014/main" id="{4A6023AC-C7C7-DDFC-13B7-EADC6FAF3D8E}"/>
              </a:ext>
            </a:extLst>
          </p:cNvPr>
          <p:cNvPicPr>
            <a:picLocks noChangeAspect="1"/>
          </p:cNvPicPr>
          <p:nvPr userDrawn="1"/>
        </p:nvPicPr>
        <p:blipFill>
          <a:blip r:embed="rId2"/>
          <a:stretch>
            <a:fillRect/>
          </a:stretch>
        </p:blipFill>
        <p:spPr>
          <a:xfrm>
            <a:off x="11278576" y="57549"/>
            <a:ext cx="801323" cy="321619"/>
          </a:xfrm>
          <a:prstGeom prst="rect">
            <a:avLst/>
          </a:prstGeom>
        </p:spPr>
      </p:pic>
    </p:spTree>
    <p:extLst>
      <p:ext uri="{BB962C8B-B14F-4D97-AF65-F5344CB8AC3E}">
        <p14:creationId xmlns:p14="http://schemas.microsoft.com/office/powerpoint/2010/main" val="29746797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56CD5-99C6-E967-7417-BD9F67119A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76A6B5-0F8B-0284-1C4B-8EFE2F9361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1EE9BAF-6D3A-61A8-588D-C69EBF2EA5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634712-3C04-90D4-79CC-6051229D9CB0}"/>
              </a:ext>
            </a:extLst>
          </p:cNvPr>
          <p:cNvSpPr>
            <a:spLocks noGrp="1"/>
          </p:cNvSpPr>
          <p:nvPr>
            <p:ph type="dt" sz="half" idx="10"/>
          </p:nvPr>
        </p:nvSpPr>
        <p:spPr/>
        <p:txBody>
          <a:bodyPr/>
          <a:lstStyle/>
          <a:p>
            <a:fld id="{6461C52C-8B3F-2649-917C-82415560A983}" type="datetimeFigureOut">
              <a:rPr lang="en-US" smtClean="0"/>
              <a:t>12/28/22</a:t>
            </a:fld>
            <a:endParaRPr lang="en-US"/>
          </a:p>
        </p:txBody>
      </p:sp>
      <p:sp>
        <p:nvSpPr>
          <p:cNvPr id="6" name="Footer Placeholder 5">
            <a:extLst>
              <a:ext uri="{FF2B5EF4-FFF2-40B4-BE49-F238E27FC236}">
                <a16:creationId xmlns:a16="http://schemas.microsoft.com/office/drawing/2014/main" id="{B7F9FA3A-AFCC-4D97-984B-7E0B69BDF1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F29001-AE0D-8764-BB28-9403234751E2}"/>
              </a:ext>
            </a:extLst>
          </p:cNvPr>
          <p:cNvSpPr>
            <a:spLocks noGrp="1"/>
          </p:cNvSpPr>
          <p:nvPr>
            <p:ph type="sldNum" sz="quarter" idx="12"/>
          </p:nvPr>
        </p:nvSpPr>
        <p:spPr/>
        <p:txBody>
          <a:bodyPr/>
          <a:lstStyle/>
          <a:p>
            <a:fld id="{D7075BF5-E829-C44D-8483-34C9951661E9}" type="slidenum">
              <a:rPr lang="en-US" smtClean="0"/>
              <a:t>‹#›</a:t>
            </a:fld>
            <a:endParaRPr lang="en-US"/>
          </a:p>
        </p:txBody>
      </p:sp>
      <p:pic>
        <p:nvPicPr>
          <p:cNvPr id="8" name="Picture 7">
            <a:extLst>
              <a:ext uri="{FF2B5EF4-FFF2-40B4-BE49-F238E27FC236}">
                <a16:creationId xmlns:a16="http://schemas.microsoft.com/office/drawing/2014/main" id="{D7C12D06-0D84-FB82-F993-38FBBB74E44B}"/>
              </a:ext>
            </a:extLst>
          </p:cNvPr>
          <p:cNvPicPr>
            <a:picLocks noChangeAspect="1"/>
          </p:cNvPicPr>
          <p:nvPr userDrawn="1"/>
        </p:nvPicPr>
        <p:blipFill>
          <a:blip r:embed="rId2"/>
          <a:stretch>
            <a:fillRect/>
          </a:stretch>
        </p:blipFill>
        <p:spPr>
          <a:xfrm>
            <a:off x="11278576" y="57549"/>
            <a:ext cx="801323" cy="321619"/>
          </a:xfrm>
          <a:prstGeom prst="rect">
            <a:avLst/>
          </a:prstGeom>
        </p:spPr>
      </p:pic>
    </p:spTree>
    <p:extLst>
      <p:ext uri="{BB962C8B-B14F-4D97-AF65-F5344CB8AC3E}">
        <p14:creationId xmlns:p14="http://schemas.microsoft.com/office/powerpoint/2010/main" val="14478482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F0427-B473-80BA-8246-8EBEEB99D1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B7ECE40-4BDD-F1BB-CA3C-488E90034D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8F950BA-A184-3B16-3C47-A4D79BE435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FBC810-A89E-4E39-6ABF-1F7D80776FC4}"/>
              </a:ext>
            </a:extLst>
          </p:cNvPr>
          <p:cNvSpPr>
            <a:spLocks noGrp="1"/>
          </p:cNvSpPr>
          <p:nvPr>
            <p:ph type="dt" sz="half" idx="10"/>
          </p:nvPr>
        </p:nvSpPr>
        <p:spPr/>
        <p:txBody>
          <a:bodyPr/>
          <a:lstStyle/>
          <a:p>
            <a:fld id="{6461C52C-8B3F-2649-917C-82415560A983}" type="datetimeFigureOut">
              <a:rPr lang="en-US" smtClean="0"/>
              <a:t>12/28/22</a:t>
            </a:fld>
            <a:endParaRPr lang="en-US"/>
          </a:p>
        </p:txBody>
      </p:sp>
      <p:sp>
        <p:nvSpPr>
          <p:cNvPr id="6" name="Footer Placeholder 5">
            <a:extLst>
              <a:ext uri="{FF2B5EF4-FFF2-40B4-BE49-F238E27FC236}">
                <a16:creationId xmlns:a16="http://schemas.microsoft.com/office/drawing/2014/main" id="{2200DEC8-CBC3-2FF4-7C60-D605B56300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29BB71-3F18-3BAB-99DE-1F268282437E}"/>
              </a:ext>
            </a:extLst>
          </p:cNvPr>
          <p:cNvSpPr>
            <a:spLocks noGrp="1"/>
          </p:cNvSpPr>
          <p:nvPr>
            <p:ph type="sldNum" sz="quarter" idx="12"/>
          </p:nvPr>
        </p:nvSpPr>
        <p:spPr/>
        <p:txBody>
          <a:bodyPr/>
          <a:lstStyle/>
          <a:p>
            <a:fld id="{D7075BF5-E829-C44D-8483-34C9951661E9}" type="slidenum">
              <a:rPr lang="en-US" smtClean="0"/>
              <a:t>‹#›</a:t>
            </a:fld>
            <a:endParaRPr lang="en-US"/>
          </a:p>
        </p:txBody>
      </p:sp>
      <p:pic>
        <p:nvPicPr>
          <p:cNvPr id="8" name="Picture 7">
            <a:extLst>
              <a:ext uri="{FF2B5EF4-FFF2-40B4-BE49-F238E27FC236}">
                <a16:creationId xmlns:a16="http://schemas.microsoft.com/office/drawing/2014/main" id="{28E90DD8-CCD3-E0DE-23F8-4F6758026C14}"/>
              </a:ext>
            </a:extLst>
          </p:cNvPr>
          <p:cNvPicPr>
            <a:picLocks noChangeAspect="1"/>
          </p:cNvPicPr>
          <p:nvPr userDrawn="1"/>
        </p:nvPicPr>
        <p:blipFill>
          <a:blip r:embed="rId2"/>
          <a:stretch>
            <a:fillRect/>
          </a:stretch>
        </p:blipFill>
        <p:spPr>
          <a:xfrm>
            <a:off x="11278576" y="57549"/>
            <a:ext cx="801323" cy="321619"/>
          </a:xfrm>
          <a:prstGeom prst="rect">
            <a:avLst/>
          </a:prstGeom>
        </p:spPr>
      </p:pic>
    </p:spTree>
    <p:extLst>
      <p:ext uri="{BB962C8B-B14F-4D97-AF65-F5344CB8AC3E}">
        <p14:creationId xmlns:p14="http://schemas.microsoft.com/office/powerpoint/2010/main" val="134836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5C1D1-B1CD-8A76-11DE-78844022FF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BAE48DC-933C-659B-4523-E3F09E9430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C41316-66D2-796D-3795-F0F742C156DB}"/>
              </a:ext>
            </a:extLst>
          </p:cNvPr>
          <p:cNvSpPr>
            <a:spLocks noGrp="1"/>
          </p:cNvSpPr>
          <p:nvPr>
            <p:ph type="dt" sz="half" idx="10"/>
          </p:nvPr>
        </p:nvSpPr>
        <p:spPr/>
        <p:txBody>
          <a:bodyPr/>
          <a:lstStyle/>
          <a:p>
            <a:fld id="{6461C52C-8B3F-2649-917C-82415560A983}" type="datetimeFigureOut">
              <a:rPr lang="en-US" smtClean="0"/>
              <a:t>12/28/22</a:t>
            </a:fld>
            <a:endParaRPr lang="en-US"/>
          </a:p>
        </p:txBody>
      </p:sp>
      <p:sp>
        <p:nvSpPr>
          <p:cNvPr id="5" name="Footer Placeholder 4">
            <a:extLst>
              <a:ext uri="{FF2B5EF4-FFF2-40B4-BE49-F238E27FC236}">
                <a16:creationId xmlns:a16="http://schemas.microsoft.com/office/drawing/2014/main" id="{C466646D-6923-E157-01F6-EA04D7C94D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BF5FE-D11C-4F15-AB25-A629B2FF7E4E}"/>
              </a:ext>
            </a:extLst>
          </p:cNvPr>
          <p:cNvSpPr>
            <a:spLocks noGrp="1"/>
          </p:cNvSpPr>
          <p:nvPr>
            <p:ph type="sldNum" sz="quarter" idx="12"/>
          </p:nvPr>
        </p:nvSpPr>
        <p:spPr/>
        <p:txBody>
          <a:bodyPr/>
          <a:lstStyle/>
          <a:p>
            <a:fld id="{D7075BF5-E829-C44D-8483-34C9951661E9}" type="slidenum">
              <a:rPr lang="en-US" smtClean="0"/>
              <a:t>‹#›</a:t>
            </a:fld>
            <a:endParaRPr lang="en-US"/>
          </a:p>
        </p:txBody>
      </p:sp>
      <p:pic>
        <p:nvPicPr>
          <p:cNvPr id="7" name="Picture 6">
            <a:extLst>
              <a:ext uri="{FF2B5EF4-FFF2-40B4-BE49-F238E27FC236}">
                <a16:creationId xmlns:a16="http://schemas.microsoft.com/office/drawing/2014/main" id="{938795FD-2377-D6A8-7B4E-3D02127518AD}"/>
              </a:ext>
            </a:extLst>
          </p:cNvPr>
          <p:cNvPicPr>
            <a:picLocks noChangeAspect="1"/>
          </p:cNvPicPr>
          <p:nvPr userDrawn="1"/>
        </p:nvPicPr>
        <p:blipFill>
          <a:blip r:embed="rId2"/>
          <a:stretch>
            <a:fillRect/>
          </a:stretch>
        </p:blipFill>
        <p:spPr>
          <a:xfrm>
            <a:off x="11278576" y="57549"/>
            <a:ext cx="801323" cy="321619"/>
          </a:xfrm>
          <a:prstGeom prst="rect">
            <a:avLst/>
          </a:prstGeom>
        </p:spPr>
      </p:pic>
    </p:spTree>
    <p:extLst>
      <p:ext uri="{BB962C8B-B14F-4D97-AF65-F5344CB8AC3E}">
        <p14:creationId xmlns:p14="http://schemas.microsoft.com/office/powerpoint/2010/main" val="1097339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
        <p:nvSpPr>
          <p:cNvPr id="3" name="TextBox 2">
            <a:extLst>
              <a:ext uri="{FF2B5EF4-FFF2-40B4-BE49-F238E27FC236}">
                <a16:creationId xmlns:a16="http://schemas.microsoft.com/office/drawing/2014/main" id="{31234DD9-DDAC-6E61-3EC5-32BCED0F74AC}"/>
              </a:ext>
            </a:extLst>
          </p:cNvPr>
          <p:cNvSpPr txBox="1"/>
          <p:nvPr userDrawn="1"/>
        </p:nvSpPr>
        <p:spPr>
          <a:xfrm>
            <a:off x="1" y="6488668"/>
            <a:ext cx="4129088" cy="369332"/>
          </a:xfrm>
          <a:prstGeom prst="rect">
            <a:avLst/>
          </a:prstGeom>
          <a:noFill/>
        </p:spPr>
        <p:txBody>
          <a:bodyPr wrap="square" rtlCol="0">
            <a:spAutoFit/>
          </a:bodyPr>
          <a:lstStyle/>
          <a:p>
            <a:r>
              <a:rPr lang="en-US" dirty="0"/>
              <a:t>Author : Mac-Pro-641 Malli Amarnath</a:t>
            </a:r>
          </a:p>
        </p:txBody>
      </p:sp>
      <p:pic>
        <p:nvPicPr>
          <p:cNvPr id="4" name="Picture 3">
            <a:extLst>
              <a:ext uri="{FF2B5EF4-FFF2-40B4-BE49-F238E27FC236}">
                <a16:creationId xmlns:a16="http://schemas.microsoft.com/office/drawing/2014/main" id="{DCB4284D-0B58-0E1A-59EB-A3A387823360}"/>
              </a:ext>
            </a:extLst>
          </p:cNvPr>
          <p:cNvPicPr>
            <a:picLocks noChangeAspect="1"/>
          </p:cNvPicPr>
          <p:nvPr userDrawn="1"/>
        </p:nvPicPr>
        <p:blipFill>
          <a:blip r:embed="rId2"/>
          <a:stretch>
            <a:fillRect/>
          </a:stretch>
        </p:blipFill>
        <p:spPr>
          <a:xfrm>
            <a:off x="11278576" y="57549"/>
            <a:ext cx="801323" cy="321619"/>
          </a:xfrm>
          <a:prstGeom prst="rect">
            <a:avLst/>
          </a:prstGeom>
        </p:spPr>
      </p:pic>
    </p:spTree>
    <p:extLst>
      <p:ext uri="{BB962C8B-B14F-4D97-AF65-F5344CB8AC3E}">
        <p14:creationId xmlns:p14="http://schemas.microsoft.com/office/powerpoint/2010/main" val="19805938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2B916D-9140-C7C6-4AF8-D2C95DD5C5A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07502E-DADF-0323-E695-AF51BD026E6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024053-0A31-8666-DD4A-80565934B9A1}"/>
              </a:ext>
            </a:extLst>
          </p:cNvPr>
          <p:cNvSpPr>
            <a:spLocks noGrp="1"/>
          </p:cNvSpPr>
          <p:nvPr>
            <p:ph type="dt" sz="half" idx="10"/>
          </p:nvPr>
        </p:nvSpPr>
        <p:spPr/>
        <p:txBody>
          <a:bodyPr/>
          <a:lstStyle/>
          <a:p>
            <a:fld id="{6461C52C-8B3F-2649-917C-82415560A983}" type="datetimeFigureOut">
              <a:rPr lang="en-US" smtClean="0"/>
              <a:t>12/28/22</a:t>
            </a:fld>
            <a:endParaRPr lang="en-US"/>
          </a:p>
        </p:txBody>
      </p:sp>
      <p:sp>
        <p:nvSpPr>
          <p:cNvPr id="5" name="Footer Placeholder 4">
            <a:extLst>
              <a:ext uri="{FF2B5EF4-FFF2-40B4-BE49-F238E27FC236}">
                <a16:creationId xmlns:a16="http://schemas.microsoft.com/office/drawing/2014/main" id="{6D918BCE-A8E6-0662-2EF6-FEAAABF7A5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C65238-9BB0-0489-9955-148B2538DA0F}"/>
              </a:ext>
            </a:extLst>
          </p:cNvPr>
          <p:cNvSpPr>
            <a:spLocks noGrp="1"/>
          </p:cNvSpPr>
          <p:nvPr>
            <p:ph type="sldNum" sz="quarter" idx="12"/>
          </p:nvPr>
        </p:nvSpPr>
        <p:spPr/>
        <p:txBody>
          <a:bodyPr/>
          <a:lstStyle/>
          <a:p>
            <a:fld id="{D7075BF5-E829-C44D-8483-34C9951661E9}" type="slidenum">
              <a:rPr lang="en-US" smtClean="0"/>
              <a:t>‹#›</a:t>
            </a:fld>
            <a:endParaRPr lang="en-US"/>
          </a:p>
        </p:txBody>
      </p:sp>
      <p:pic>
        <p:nvPicPr>
          <p:cNvPr id="7" name="Picture 6">
            <a:extLst>
              <a:ext uri="{FF2B5EF4-FFF2-40B4-BE49-F238E27FC236}">
                <a16:creationId xmlns:a16="http://schemas.microsoft.com/office/drawing/2014/main" id="{24859BB0-FFD6-9B3A-4785-D8A1A1B4D41B}"/>
              </a:ext>
            </a:extLst>
          </p:cNvPr>
          <p:cNvPicPr>
            <a:picLocks noChangeAspect="1"/>
          </p:cNvPicPr>
          <p:nvPr userDrawn="1"/>
        </p:nvPicPr>
        <p:blipFill>
          <a:blip r:embed="rId2"/>
          <a:stretch>
            <a:fillRect/>
          </a:stretch>
        </p:blipFill>
        <p:spPr>
          <a:xfrm>
            <a:off x="11278576" y="57549"/>
            <a:ext cx="801323" cy="321619"/>
          </a:xfrm>
          <a:prstGeom prst="rect">
            <a:avLst/>
          </a:prstGeom>
        </p:spPr>
      </p:pic>
    </p:spTree>
    <p:extLst>
      <p:ext uri="{BB962C8B-B14F-4D97-AF65-F5344CB8AC3E}">
        <p14:creationId xmlns:p14="http://schemas.microsoft.com/office/powerpoint/2010/main" val="19650517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alette Amusem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428899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mersive palette Amusement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pic>
        <p:nvPicPr>
          <p:cNvPr id="3" name="Picture 2">
            <a:extLst>
              <a:ext uri="{FF2B5EF4-FFF2-40B4-BE49-F238E27FC236}">
                <a16:creationId xmlns:a16="http://schemas.microsoft.com/office/drawing/2014/main" id="{AD290967-4A6D-1882-EECC-BDC402E122C1}"/>
              </a:ext>
            </a:extLst>
          </p:cNvPr>
          <p:cNvPicPr>
            <a:picLocks noChangeAspect="1"/>
          </p:cNvPicPr>
          <p:nvPr userDrawn="1"/>
        </p:nvPicPr>
        <p:blipFill>
          <a:blip r:embed="rId2"/>
          <a:stretch>
            <a:fillRect/>
          </a:stretch>
        </p:blipFill>
        <p:spPr>
          <a:xfrm>
            <a:off x="11278576" y="57549"/>
            <a:ext cx="801323" cy="321619"/>
          </a:xfrm>
          <a:prstGeom prst="rect">
            <a:avLst/>
          </a:prstGeom>
        </p:spPr>
      </p:pic>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8F310904-DE8F-4B8E-99C6-5AFA03672FFA}" type="datetimeFigureOut">
              <a:rPr lang="en-US" smtClean="0"/>
              <a:t>12/28/22</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FC5FADE3-B84E-4AF7-91CC-AB47E1A43619}" type="slidenum">
              <a:rPr lang="en-US" smtClean="0"/>
              <a:t>‹#›</a:t>
            </a:fld>
            <a:endParaRPr lang="en-US" dirty="0"/>
          </a:p>
        </p:txBody>
      </p:sp>
      <p:sp>
        <p:nvSpPr>
          <p:cNvPr id="7" name="TextBox 6">
            <a:extLst>
              <a:ext uri="{FF2B5EF4-FFF2-40B4-BE49-F238E27FC236}">
                <a16:creationId xmlns:a16="http://schemas.microsoft.com/office/drawing/2014/main" id="{6720C36F-CF0E-C3E9-3A6D-75A89BEF5C9E}"/>
              </a:ext>
            </a:extLst>
          </p:cNvPr>
          <p:cNvSpPr txBox="1"/>
          <p:nvPr userDrawn="1"/>
        </p:nvSpPr>
        <p:spPr>
          <a:xfrm>
            <a:off x="10244356" y="-8419"/>
            <a:ext cx="1947644" cy="400110"/>
          </a:xfrm>
          <a:prstGeom prst="rect">
            <a:avLst/>
          </a:prstGeom>
          <a:noFill/>
        </p:spPr>
        <p:txBody>
          <a:bodyPr wrap="square">
            <a:spAutoFit/>
          </a:bodyPr>
          <a:lstStyle/>
          <a:p>
            <a:pPr algn="ctr"/>
            <a:r>
              <a:rPr lang="en-US" sz="2000" dirty="0" err="1">
                <a:solidFill>
                  <a:srgbClr val="0432FF"/>
                </a:solidFill>
                <a:latin typeface="Jumble" panose="020F0502020204030204" pitchFamily="34" charset="0"/>
                <a:cs typeface="Jumble" panose="020F0502020204030204" pitchFamily="34" charset="0"/>
              </a:rPr>
              <a:t>A</a:t>
            </a:r>
            <a:r>
              <a:rPr lang="en-US" sz="1800" dirty="0" err="1">
                <a:solidFill>
                  <a:srgbClr val="0432FF"/>
                </a:solidFill>
                <a:latin typeface="Jumble" panose="020F0502020204030204" pitchFamily="34" charset="0"/>
                <a:cs typeface="Jumble" panose="020F0502020204030204" pitchFamily="34" charset="0"/>
              </a:rPr>
              <a:t>cha</a:t>
            </a:r>
            <a:r>
              <a:rPr lang="en-US" sz="2000" dirty="0" err="1">
                <a:solidFill>
                  <a:srgbClr val="0432FF"/>
                </a:solidFill>
                <a:latin typeface="Jumble" panose="020F0502020204030204" pitchFamily="34" charset="0"/>
                <a:cs typeface="Jumble" panose="020F0502020204030204" pitchFamily="34" charset="0"/>
              </a:rPr>
              <a:t>A</a:t>
            </a:r>
            <a:r>
              <a:rPr lang="en-US" sz="1800" dirty="0">
                <a:solidFill>
                  <a:srgbClr val="0432FF"/>
                </a:solidFill>
                <a:latin typeface="Jumble" panose="020F0502020204030204" pitchFamily="34" charset="0"/>
                <a:cs typeface="Jumble" panose="020F0502020204030204" pitchFamily="34" charset="0"/>
              </a:rPr>
              <a:t> </a:t>
            </a:r>
            <a:r>
              <a:rPr lang="en-US" sz="2000" dirty="0" err="1">
                <a:solidFill>
                  <a:srgbClr val="0432FF"/>
                </a:solidFill>
                <a:latin typeface="Jumble" panose="020F0502020204030204" pitchFamily="34" charset="0"/>
                <a:cs typeface="Jumble" panose="020F0502020204030204" pitchFamily="34" charset="0"/>
              </a:rPr>
              <a:t>N</a:t>
            </a:r>
            <a:r>
              <a:rPr lang="en-US" sz="1800" dirty="0" err="1">
                <a:solidFill>
                  <a:srgbClr val="0432FF"/>
                </a:solidFill>
                <a:latin typeface="Jumble" panose="020F0502020204030204" pitchFamily="34" charset="0"/>
                <a:cs typeface="Jumble" panose="020F0502020204030204" pitchFamily="34" charset="0"/>
              </a:rPr>
              <a:t>et</a:t>
            </a:r>
            <a:r>
              <a:rPr lang="en-US" sz="2000" dirty="0" err="1">
                <a:solidFill>
                  <a:srgbClr val="0432FF"/>
                </a:solidFill>
                <a:latin typeface="Jumble" panose="020F0502020204030204" pitchFamily="34" charset="0"/>
                <a:cs typeface="Jumble" panose="020F0502020204030204" pitchFamily="34" charset="0"/>
              </a:rPr>
              <a:t>A</a:t>
            </a:r>
            <a:r>
              <a:rPr lang="en-US" sz="1800" dirty="0" err="1">
                <a:solidFill>
                  <a:srgbClr val="0432FF"/>
                </a:solidFill>
                <a:latin typeface="Jumble" panose="020F0502020204030204" pitchFamily="34" charset="0"/>
                <a:cs typeface="Jumble" panose="020F0502020204030204" pitchFamily="34" charset="0"/>
              </a:rPr>
              <a:t>uto</a:t>
            </a:r>
            <a:endParaRPr lang="en-US" sz="1800" dirty="0">
              <a:solidFill>
                <a:srgbClr val="0432FF"/>
              </a:solidFill>
              <a:latin typeface="Jumble" panose="020F0502020204030204" pitchFamily="34" charset="0"/>
              <a:cs typeface="Jumble" panose="020F0502020204030204" pitchFamily="34" charset="0"/>
            </a:endParaRPr>
          </a:p>
        </p:txBody>
      </p:sp>
      <p:pic>
        <p:nvPicPr>
          <p:cNvPr id="8" name="Picture 7">
            <a:extLst>
              <a:ext uri="{FF2B5EF4-FFF2-40B4-BE49-F238E27FC236}">
                <a16:creationId xmlns:a16="http://schemas.microsoft.com/office/drawing/2014/main" id="{384D5D52-6A6F-3BBD-4FE9-DEB037DD05D4}"/>
              </a:ext>
            </a:extLst>
          </p:cNvPr>
          <p:cNvPicPr>
            <a:picLocks noChangeAspect="1"/>
          </p:cNvPicPr>
          <p:nvPr userDrawn="1"/>
        </p:nvPicPr>
        <p:blipFill>
          <a:blip r:embed="rId2"/>
          <a:stretch>
            <a:fillRect/>
          </a:stretch>
        </p:blipFill>
        <p:spPr>
          <a:xfrm>
            <a:off x="11278576" y="57549"/>
            <a:ext cx="801323" cy="321619"/>
          </a:xfrm>
          <a:prstGeom prst="rect">
            <a:avLst/>
          </a:prstGeom>
        </p:spPr>
      </p:pic>
    </p:spTree>
    <p:extLst>
      <p:ext uri="{BB962C8B-B14F-4D97-AF65-F5344CB8AC3E}">
        <p14:creationId xmlns:p14="http://schemas.microsoft.com/office/powerpoint/2010/main" val="27593333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310904-DE8F-4B8E-99C6-5AFA03672FFA}" type="datetimeFigureOut">
              <a:rPr lang="en-US" smtClean="0"/>
              <a:t>12/28/22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5FADE3-B84E-4AF7-91CC-AB47E1A43619}" type="slidenum">
              <a:rPr lang="en-US" smtClean="0"/>
              <a:t>‹#›</a:t>
            </a:fld>
            <a:endParaRPr lang="en-US" dirty="0"/>
          </a:p>
        </p:txBody>
      </p:sp>
      <p:pic>
        <p:nvPicPr>
          <p:cNvPr id="7" name="Picture 6">
            <a:extLst>
              <a:ext uri="{FF2B5EF4-FFF2-40B4-BE49-F238E27FC236}">
                <a16:creationId xmlns:a16="http://schemas.microsoft.com/office/drawing/2014/main" id="{DC48D4AD-A338-9074-71F1-34EA3707FAFB}"/>
              </a:ext>
            </a:extLst>
          </p:cNvPr>
          <p:cNvPicPr>
            <a:picLocks noChangeAspect="1"/>
          </p:cNvPicPr>
          <p:nvPr userDrawn="1"/>
        </p:nvPicPr>
        <p:blipFill>
          <a:blip r:embed="rId2"/>
          <a:stretch>
            <a:fillRect/>
          </a:stretch>
        </p:blipFill>
        <p:spPr>
          <a:xfrm>
            <a:off x="11278576" y="57549"/>
            <a:ext cx="801323" cy="321619"/>
          </a:xfrm>
          <a:prstGeom prst="rect">
            <a:avLst/>
          </a:prstGeom>
        </p:spPr>
      </p:pic>
    </p:spTree>
    <p:extLst>
      <p:ext uri="{BB962C8B-B14F-4D97-AF65-F5344CB8AC3E}">
        <p14:creationId xmlns:p14="http://schemas.microsoft.com/office/powerpoint/2010/main" val="35765498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8F310904-DE8F-4B8E-99C6-5AFA03672FFA}" type="datetimeFigureOut">
              <a:rPr lang="en-US" smtClean="0"/>
              <a:t>12/28/22</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FC5FADE3-B84E-4AF7-91CC-AB47E1A43619}" type="slidenum">
              <a:rPr lang="en-US" smtClean="0"/>
              <a:t>‹#›</a:t>
            </a:fld>
            <a:endParaRPr lang="en-US" dirty="0"/>
          </a:p>
        </p:txBody>
      </p:sp>
      <p:pic>
        <p:nvPicPr>
          <p:cNvPr id="7" name="Picture 6">
            <a:extLst>
              <a:ext uri="{FF2B5EF4-FFF2-40B4-BE49-F238E27FC236}">
                <a16:creationId xmlns:a16="http://schemas.microsoft.com/office/drawing/2014/main" id="{12294949-7659-89EA-ADBB-94CF66FA5FBF}"/>
              </a:ext>
            </a:extLst>
          </p:cNvPr>
          <p:cNvPicPr>
            <a:picLocks noChangeAspect="1"/>
          </p:cNvPicPr>
          <p:nvPr userDrawn="1"/>
        </p:nvPicPr>
        <p:blipFill>
          <a:blip r:embed="rId2"/>
          <a:stretch>
            <a:fillRect/>
          </a:stretch>
        </p:blipFill>
        <p:spPr>
          <a:xfrm>
            <a:off x="11278576" y="57549"/>
            <a:ext cx="801323" cy="321619"/>
          </a:xfrm>
          <a:prstGeom prst="rect">
            <a:avLst/>
          </a:prstGeom>
        </p:spPr>
      </p:pic>
    </p:spTree>
    <p:extLst>
      <p:ext uri="{BB962C8B-B14F-4D97-AF65-F5344CB8AC3E}">
        <p14:creationId xmlns:p14="http://schemas.microsoft.com/office/powerpoint/2010/main" val="636293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8F310904-DE8F-4B8E-99C6-5AFA03672FFA}" type="datetimeFigureOut">
              <a:rPr lang="en-US" smtClean="0"/>
              <a:t>12/28/22</a:t>
            </a:fld>
            <a:endParaRPr lang="en-US" dirty="0"/>
          </a:p>
        </p:txBody>
      </p:sp>
      <p:sp>
        <p:nvSpPr>
          <p:cNvPr id="6" name="Footer Placeholder 5"/>
          <p:cNvSpPr>
            <a:spLocks noGrp="1"/>
          </p:cNvSpPr>
          <p:nvPr>
            <p:ph type="ftr" sz="quarter" idx="11"/>
          </p:nvPr>
        </p:nvSpPr>
        <p:spPr>
          <a:xfrm>
            <a:off x="804672" y="6227064"/>
            <a:ext cx="10588752" cy="320040"/>
          </a:xfrm>
        </p:spPr>
        <p:txBody>
          <a:bodyPr/>
          <a:lstStyle/>
          <a:p>
            <a:endParaRPr lang="en-US" dirty="0"/>
          </a:p>
        </p:txBody>
      </p:sp>
      <p:sp>
        <p:nvSpPr>
          <p:cNvPr id="7" name="Slide Number Placeholder 6"/>
          <p:cNvSpPr>
            <a:spLocks noGrp="1"/>
          </p:cNvSpPr>
          <p:nvPr>
            <p:ph type="sldNum" sz="quarter" idx="12"/>
          </p:nvPr>
        </p:nvSpPr>
        <p:spPr>
          <a:xfrm>
            <a:off x="10469880" y="320040"/>
            <a:ext cx="914400" cy="320040"/>
          </a:xfrm>
        </p:spPr>
        <p:txBody>
          <a:bodyPr/>
          <a:lstStyle/>
          <a:p>
            <a:fld id="{FC5FADE3-B84E-4AF7-91CC-AB47E1A43619}" type="slidenum">
              <a:rPr lang="en-US" smtClean="0"/>
              <a:t>‹#›</a:t>
            </a:fld>
            <a:endParaRPr lang="en-US" dirty="0"/>
          </a:p>
        </p:txBody>
      </p:sp>
      <p:pic>
        <p:nvPicPr>
          <p:cNvPr id="8" name="Picture 7">
            <a:extLst>
              <a:ext uri="{FF2B5EF4-FFF2-40B4-BE49-F238E27FC236}">
                <a16:creationId xmlns:a16="http://schemas.microsoft.com/office/drawing/2014/main" id="{434C0698-CCC4-ED7B-2B30-B7BC8066B828}"/>
              </a:ext>
            </a:extLst>
          </p:cNvPr>
          <p:cNvPicPr>
            <a:picLocks noChangeAspect="1"/>
          </p:cNvPicPr>
          <p:nvPr userDrawn="1"/>
        </p:nvPicPr>
        <p:blipFill>
          <a:blip r:embed="rId2"/>
          <a:stretch>
            <a:fillRect/>
          </a:stretch>
        </p:blipFill>
        <p:spPr>
          <a:xfrm>
            <a:off x="11278576" y="57549"/>
            <a:ext cx="801323" cy="321619"/>
          </a:xfrm>
          <a:prstGeom prst="rect">
            <a:avLst/>
          </a:prstGeom>
        </p:spPr>
      </p:pic>
    </p:spTree>
    <p:extLst>
      <p:ext uri="{BB962C8B-B14F-4D97-AF65-F5344CB8AC3E}">
        <p14:creationId xmlns:p14="http://schemas.microsoft.com/office/powerpoint/2010/main" val="41964056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8F310904-DE8F-4B8E-99C6-5AFA03672FFA}" type="datetimeFigureOut">
              <a:rPr lang="en-US" smtClean="0"/>
              <a:t>12/28/22</a:t>
            </a:fld>
            <a:endParaRPr lang="en-US" dirty="0"/>
          </a:p>
        </p:txBody>
      </p:sp>
      <p:sp>
        <p:nvSpPr>
          <p:cNvPr id="8" name="Footer Placeholder 7"/>
          <p:cNvSpPr>
            <a:spLocks noGrp="1"/>
          </p:cNvSpPr>
          <p:nvPr>
            <p:ph type="ftr" sz="quarter" idx="11"/>
          </p:nvPr>
        </p:nvSpPr>
        <p:spPr>
          <a:xfrm>
            <a:off x="804672" y="6227064"/>
            <a:ext cx="10588752" cy="320040"/>
          </a:xfrm>
        </p:spPr>
        <p:txBody>
          <a:bodyPr/>
          <a:lstStyle/>
          <a:p>
            <a:endParaRPr lang="en-US" dirty="0"/>
          </a:p>
        </p:txBody>
      </p:sp>
      <p:sp>
        <p:nvSpPr>
          <p:cNvPr id="9" name="Slide Number Placeholder 8"/>
          <p:cNvSpPr>
            <a:spLocks noGrp="1"/>
          </p:cNvSpPr>
          <p:nvPr>
            <p:ph type="sldNum" sz="quarter" idx="12"/>
          </p:nvPr>
        </p:nvSpPr>
        <p:spPr>
          <a:xfrm>
            <a:off x="10469880" y="320040"/>
            <a:ext cx="914400" cy="320040"/>
          </a:xfrm>
        </p:spPr>
        <p:txBody>
          <a:bodyPr/>
          <a:lstStyle/>
          <a:p>
            <a:fld id="{FC5FADE3-B84E-4AF7-91CC-AB47E1A43619}" type="slidenum">
              <a:rPr lang="en-US" smtClean="0"/>
              <a:t>‹#›</a:t>
            </a:fld>
            <a:endParaRPr lang="en-US" dirty="0"/>
          </a:p>
        </p:txBody>
      </p:sp>
      <p:pic>
        <p:nvPicPr>
          <p:cNvPr id="10" name="Picture 9">
            <a:extLst>
              <a:ext uri="{FF2B5EF4-FFF2-40B4-BE49-F238E27FC236}">
                <a16:creationId xmlns:a16="http://schemas.microsoft.com/office/drawing/2014/main" id="{3F7B98F7-C43C-994F-BFB8-029F5D514C39}"/>
              </a:ext>
            </a:extLst>
          </p:cNvPr>
          <p:cNvPicPr>
            <a:picLocks noChangeAspect="1"/>
          </p:cNvPicPr>
          <p:nvPr userDrawn="1"/>
        </p:nvPicPr>
        <p:blipFill>
          <a:blip r:embed="rId2"/>
          <a:stretch>
            <a:fillRect/>
          </a:stretch>
        </p:blipFill>
        <p:spPr>
          <a:xfrm>
            <a:off x="11278576" y="57549"/>
            <a:ext cx="801323" cy="321619"/>
          </a:xfrm>
          <a:prstGeom prst="rect">
            <a:avLst/>
          </a:prstGeom>
        </p:spPr>
      </p:pic>
    </p:spTree>
    <p:extLst>
      <p:ext uri="{BB962C8B-B14F-4D97-AF65-F5344CB8AC3E}">
        <p14:creationId xmlns:p14="http://schemas.microsoft.com/office/powerpoint/2010/main" val="1021035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F310904-DE8F-4B8E-99C6-5AFA03672FFA}" type="datetimeFigureOut">
              <a:rPr lang="en-US" smtClean="0"/>
              <a:t>12/28/22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C5FADE3-B84E-4AF7-91CC-AB47E1A43619}" type="slidenum">
              <a:rPr lang="en-US" smtClean="0"/>
              <a:t>‹#›</a:t>
            </a:fld>
            <a:endParaRPr lang="en-US" dirty="0"/>
          </a:p>
        </p:txBody>
      </p:sp>
      <p:pic>
        <p:nvPicPr>
          <p:cNvPr id="6" name="Picture 5" descr="Chart, bubble chart&#10;&#10;Description automatically generated">
            <a:extLst>
              <a:ext uri="{FF2B5EF4-FFF2-40B4-BE49-F238E27FC236}">
                <a16:creationId xmlns:a16="http://schemas.microsoft.com/office/drawing/2014/main" id="{7092B306-BBB7-2447-277B-F43FBEBA8D3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910979" y="5596310"/>
            <a:ext cx="1298017" cy="1275168"/>
          </a:xfrm>
          <a:prstGeom prst="rect">
            <a:avLst/>
          </a:prstGeom>
          <a:noFill/>
          <a:ln>
            <a:noFill/>
          </a:ln>
        </p:spPr>
      </p:pic>
      <p:pic>
        <p:nvPicPr>
          <p:cNvPr id="7" name="Picture 6">
            <a:extLst>
              <a:ext uri="{FF2B5EF4-FFF2-40B4-BE49-F238E27FC236}">
                <a16:creationId xmlns:a16="http://schemas.microsoft.com/office/drawing/2014/main" id="{1E122FA6-BE63-82C2-DFA8-B2FB8B8B432A}"/>
              </a:ext>
            </a:extLst>
          </p:cNvPr>
          <p:cNvPicPr>
            <a:picLocks noChangeAspect="1"/>
          </p:cNvPicPr>
          <p:nvPr userDrawn="1"/>
        </p:nvPicPr>
        <p:blipFill>
          <a:blip r:embed="rId3"/>
          <a:stretch>
            <a:fillRect/>
          </a:stretch>
        </p:blipFill>
        <p:spPr>
          <a:xfrm>
            <a:off x="11278576" y="57549"/>
            <a:ext cx="801323" cy="321619"/>
          </a:xfrm>
          <a:prstGeom prst="rect">
            <a:avLst/>
          </a:prstGeom>
        </p:spPr>
      </p:pic>
    </p:spTree>
    <p:extLst>
      <p:ext uri="{BB962C8B-B14F-4D97-AF65-F5344CB8AC3E}">
        <p14:creationId xmlns:p14="http://schemas.microsoft.com/office/powerpoint/2010/main" val="32971795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8F310904-DE8F-4B8E-99C6-5AFA03672FFA}" type="datetimeFigureOut">
              <a:rPr lang="en-US" smtClean="0"/>
              <a:t>12/28/22</a:t>
            </a:fld>
            <a:endParaRPr lang="en-US" dirty="0"/>
          </a:p>
        </p:txBody>
      </p:sp>
      <p:sp>
        <p:nvSpPr>
          <p:cNvPr id="3" name="Footer Placeholder 2"/>
          <p:cNvSpPr>
            <a:spLocks noGrp="1"/>
          </p:cNvSpPr>
          <p:nvPr>
            <p:ph type="ftr" sz="quarter" idx="11"/>
          </p:nvPr>
        </p:nvSpPr>
        <p:spPr>
          <a:xfrm>
            <a:off x="804672" y="6227064"/>
            <a:ext cx="10588752" cy="320040"/>
          </a:xfrm>
        </p:spPr>
        <p:txBody>
          <a:bodyPr/>
          <a:lstStyle/>
          <a:p>
            <a:endParaRPr lang="en-US" dirty="0"/>
          </a:p>
        </p:txBody>
      </p:sp>
      <p:sp>
        <p:nvSpPr>
          <p:cNvPr id="4" name="Slide Number Placeholder 3"/>
          <p:cNvSpPr>
            <a:spLocks noGrp="1"/>
          </p:cNvSpPr>
          <p:nvPr>
            <p:ph type="sldNum" sz="quarter" idx="12"/>
          </p:nvPr>
        </p:nvSpPr>
        <p:spPr>
          <a:xfrm>
            <a:off x="10469880" y="320040"/>
            <a:ext cx="914400" cy="320040"/>
          </a:xfrm>
        </p:spPr>
        <p:txBody>
          <a:bodyPr/>
          <a:lstStyle/>
          <a:p>
            <a:fld id="{FC5FADE3-B84E-4AF7-91CC-AB47E1A43619}" type="slidenum">
              <a:rPr lang="en-US" smtClean="0"/>
              <a:t>‹#›</a:t>
            </a:fld>
            <a:endParaRPr lang="en-US" dirty="0"/>
          </a:p>
        </p:txBody>
      </p:sp>
      <p:pic>
        <p:nvPicPr>
          <p:cNvPr id="5" name="Picture 4">
            <a:extLst>
              <a:ext uri="{FF2B5EF4-FFF2-40B4-BE49-F238E27FC236}">
                <a16:creationId xmlns:a16="http://schemas.microsoft.com/office/drawing/2014/main" id="{E5C7EB31-B5D5-B8C3-EF71-39F6AD6CDDEA}"/>
              </a:ext>
            </a:extLst>
          </p:cNvPr>
          <p:cNvPicPr>
            <a:picLocks noChangeAspect="1"/>
          </p:cNvPicPr>
          <p:nvPr userDrawn="1"/>
        </p:nvPicPr>
        <p:blipFill>
          <a:blip r:embed="rId2"/>
          <a:stretch>
            <a:fillRect/>
          </a:stretch>
        </p:blipFill>
        <p:spPr>
          <a:xfrm>
            <a:off x="11278576" y="57549"/>
            <a:ext cx="801323" cy="321619"/>
          </a:xfrm>
          <a:prstGeom prst="rect">
            <a:avLst/>
          </a:prstGeom>
        </p:spPr>
      </p:pic>
    </p:spTree>
    <p:extLst>
      <p:ext uri="{BB962C8B-B14F-4D97-AF65-F5344CB8AC3E}">
        <p14:creationId xmlns:p14="http://schemas.microsoft.com/office/powerpoint/2010/main" val="464748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lette Balance ac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pic>
        <p:nvPicPr>
          <p:cNvPr id="3" name="Picture 2">
            <a:extLst>
              <a:ext uri="{FF2B5EF4-FFF2-40B4-BE49-F238E27FC236}">
                <a16:creationId xmlns:a16="http://schemas.microsoft.com/office/drawing/2014/main" id="{2077441F-6EFC-679C-A491-796A09779097}"/>
              </a:ext>
            </a:extLst>
          </p:cNvPr>
          <p:cNvPicPr>
            <a:picLocks noChangeAspect="1"/>
          </p:cNvPicPr>
          <p:nvPr userDrawn="1"/>
        </p:nvPicPr>
        <p:blipFill>
          <a:blip r:embed="rId2"/>
          <a:stretch>
            <a:fillRect/>
          </a:stretch>
        </p:blipFill>
        <p:spPr>
          <a:xfrm>
            <a:off x="11278576" y="57549"/>
            <a:ext cx="801323" cy="321619"/>
          </a:xfrm>
          <a:prstGeom prst="rect">
            <a:avLst/>
          </a:prstGeom>
        </p:spPr>
      </p:pic>
    </p:spTree>
    <p:extLst>
      <p:ext uri="{BB962C8B-B14F-4D97-AF65-F5344CB8AC3E}">
        <p14:creationId xmlns:p14="http://schemas.microsoft.com/office/powerpoint/2010/main" val="29019032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F310904-DE8F-4B8E-99C6-5AFA03672FFA}" type="datetimeFigureOut">
              <a:rPr lang="en-US" smtClean="0"/>
              <a:t>12/28/22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C5FADE3-B84E-4AF7-91CC-AB47E1A43619}" type="slidenum">
              <a:rPr lang="en-US" smtClean="0"/>
              <a:t>‹#›</a:t>
            </a:fld>
            <a:endParaRPr lang="en-US" dirty="0"/>
          </a:p>
        </p:txBody>
      </p:sp>
      <p:pic>
        <p:nvPicPr>
          <p:cNvPr id="8" name="Picture 7">
            <a:extLst>
              <a:ext uri="{FF2B5EF4-FFF2-40B4-BE49-F238E27FC236}">
                <a16:creationId xmlns:a16="http://schemas.microsoft.com/office/drawing/2014/main" id="{2C68A590-F206-D177-254F-282AD77A22BC}"/>
              </a:ext>
            </a:extLst>
          </p:cNvPr>
          <p:cNvPicPr>
            <a:picLocks noChangeAspect="1"/>
          </p:cNvPicPr>
          <p:nvPr userDrawn="1"/>
        </p:nvPicPr>
        <p:blipFill>
          <a:blip r:embed="rId2"/>
          <a:stretch>
            <a:fillRect/>
          </a:stretch>
        </p:blipFill>
        <p:spPr>
          <a:xfrm>
            <a:off x="11278576" y="57549"/>
            <a:ext cx="801323" cy="321619"/>
          </a:xfrm>
          <a:prstGeom prst="rect">
            <a:avLst/>
          </a:prstGeom>
        </p:spPr>
      </p:pic>
    </p:spTree>
    <p:extLst>
      <p:ext uri="{BB962C8B-B14F-4D97-AF65-F5344CB8AC3E}">
        <p14:creationId xmlns:p14="http://schemas.microsoft.com/office/powerpoint/2010/main" val="31083538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8F310904-DE8F-4B8E-99C6-5AFA03672FFA}" type="datetimeFigureOut">
              <a:rPr lang="en-US" smtClean="0"/>
              <a:t>12/28/22</a:t>
            </a:fld>
            <a:endParaRPr lang="en-US" dirty="0"/>
          </a:p>
        </p:txBody>
      </p:sp>
      <p:sp>
        <p:nvSpPr>
          <p:cNvPr id="6" name="Footer Placeholder 5"/>
          <p:cNvSpPr>
            <a:spLocks noGrp="1"/>
          </p:cNvSpPr>
          <p:nvPr>
            <p:ph type="ftr" sz="quarter" idx="11"/>
          </p:nvPr>
        </p:nvSpPr>
        <p:spPr>
          <a:xfrm>
            <a:off x="804672" y="6227064"/>
            <a:ext cx="5942203" cy="320040"/>
          </a:xfrm>
        </p:spPr>
        <p:txBody>
          <a:bodyPr/>
          <a:lstStyle/>
          <a:p>
            <a:endParaRPr lang="en-US" dirty="0"/>
          </a:p>
        </p:txBody>
      </p:sp>
      <p:sp>
        <p:nvSpPr>
          <p:cNvPr id="7" name="Slide Number Placeholder 6"/>
          <p:cNvSpPr>
            <a:spLocks noGrp="1"/>
          </p:cNvSpPr>
          <p:nvPr>
            <p:ph type="sldNum" sz="quarter" idx="12"/>
          </p:nvPr>
        </p:nvSpPr>
        <p:spPr>
          <a:xfrm>
            <a:off x="5828377" y="320040"/>
            <a:ext cx="914400" cy="320040"/>
          </a:xfrm>
        </p:spPr>
        <p:txBody>
          <a:bodyPr/>
          <a:lstStyle/>
          <a:p>
            <a:fld id="{FC5FADE3-B84E-4AF7-91CC-AB47E1A43619}" type="slidenum">
              <a:rPr lang="en-US" smtClean="0"/>
              <a:t>‹#›</a:t>
            </a:fld>
            <a:endParaRPr lang="en-US" dirty="0"/>
          </a:p>
        </p:txBody>
      </p:sp>
      <p:pic>
        <p:nvPicPr>
          <p:cNvPr id="8" name="Picture 7">
            <a:extLst>
              <a:ext uri="{FF2B5EF4-FFF2-40B4-BE49-F238E27FC236}">
                <a16:creationId xmlns:a16="http://schemas.microsoft.com/office/drawing/2014/main" id="{FDC880AB-4071-9D61-A8D5-F7D773FCD613}"/>
              </a:ext>
            </a:extLst>
          </p:cNvPr>
          <p:cNvPicPr>
            <a:picLocks noChangeAspect="1"/>
          </p:cNvPicPr>
          <p:nvPr userDrawn="1"/>
        </p:nvPicPr>
        <p:blipFill>
          <a:blip r:embed="rId2"/>
          <a:stretch>
            <a:fillRect/>
          </a:stretch>
        </p:blipFill>
        <p:spPr>
          <a:xfrm>
            <a:off x="11278576" y="57549"/>
            <a:ext cx="801323" cy="321619"/>
          </a:xfrm>
          <a:prstGeom prst="rect">
            <a:avLst/>
          </a:prstGeom>
        </p:spPr>
      </p:pic>
    </p:spTree>
    <p:extLst>
      <p:ext uri="{BB962C8B-B14F-4D97-AF65-F5344CB8AC3E}">
        <p14:creationId xmlns:p14="http://schemas.microsoft.com/office/powerpoint/2010/main" val="19999591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310904-DE8F-4B8E-99C6-5AFA03672FFA}" type="datetimeFigureOut">
              <a:rPr lang="en-US" smtClean="0"/>
              <a:t>12/28/22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5FADE3-B84E-4AF7-91CC-AB47E1A43619}" type="slidenum">
              <a:rPr lang="en-US" smtClean="0"/>
              <a:t>‹#›</a:t>
            </a:fld>
            <a:endParaRPr lang="en-US" dirty="0"/>
          </a:p>
        </p:txBody>
      </p:sp>
      <p:pic>
        <p:nvPicPr>
          <p:cNvPr id="7" name="Picture 6">
            <a:extLst>
              <a:ext uri="{FF2B5EF4-FFF2-40B4-BE49-F238E27FC236}">
                <a16:creationId xmlns:a16="http://schemas.microsoft.com/office/drawing/2014/main" id="{EC5344B1-BDF8-0C77-92CD-54F58D55A78A}"/>
              </a:ext>
            </a:extLst>
          </p:cNvPr>
          <p:cNvPicPr>
            <a:picLocks noChangeAspect="1"/>
          </p:cNvPicPr>
          <p:nvPr userDrawn="1"/>
        </p:nvPicPr>
        <p:blipFill>
          <a:blip r:embed="rId2"/>
          <a:stretch>
            <a:fillRect/>
          </a:stretch>
        </p:blipFill>
        <p:spPr>
          <a:xfrm>
            <a:off x="11278576" y="57549"/>
            <a:ext cx="801323" cy="321619"/>
          </a:xfrm>
          <a:prstGeom prst="rect">
            <a:avLst/>
          </a:prstGeom>
        </p:spPr>
      </p:pic>
    </p:spTree>
    <p:extLst>
      <p:ext uri="{BB962C8B-B14F-4D97-AF65-F5344CB8AC3E}">
        <p14:creationId xmlns:p14="http://schemas.microsoft.com/office/powerpoint/2010/main" val="7911681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8F310904-DE8F-4B8E-99C6-5AFA03672FFA}" type="datetimeFigureOut">
              <a:rPr lang="en-US" smtClean="0"/>
              <a:t>12/28/22</a:t>
            </a:fld>
            <a:endParaRPr lang="en-US" dirty="0"/>
          </a:p>
        </p:txBody>
      </p:sp>
      <p:sp>
        <p:nvSpPr>
          <p:cNvPr id="5" name="Footer Placeholder 4"/>
          <p:cNvSpPr>
            <a:spLocks noGrp="1"/>
          </p:cNvSpPr>
          <p:nvPr>
            <p:ph type="ftr" sz="quarter" idx="11"/>
          </p:nvPr>
        </p:nvSpPr>
        <p:spPr>
          <a:xfrm>
            <a:off x="804672" y="6227064"/>
            <a:ext cx="10588752" cy="320040"/>
          </a:xfrm>
        </p:spPr>
        <p:txBody>
          <a:body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FC5FADE3-B84E-4AF7-91CC-AB47E1A43619}" type="slidenum">
              <a:rPr lang="en-US" smtClean="0"/>
              <a:t>‹#›</a:t>
            </a:fld>
            <a:endParaRPr lang="en-US" dirty="0"/>
          </a:p>
        </p:txBody>
      </p:sp>
      <p:pic>
        <p:nvPicPr>
          <p:cNvPr id="7" name="Picture 6">
            <a:extLst>
              <a:ext uri="{FF2B5EF4-FFF2-40B4-BE49-F238E27FC236}">
                <a16:creationId xmlns:a16="http://schemas.microsoft.com/office/drawing/2014/main" id="{468A6448-3836-CE4B-8F48-B709D7B64F25}"/>
              </a:ext>
            </a:extLst>
          </p:cNvPr>
          <p:cNvPicPr>
            <a:picLocks noChangeAspect="1"/>
          </p:cNvPicPr>
          <p:nvPr userDrawn="1"/>
        </p:nvPicPr>
        <p:blipFill>
          <a:blip r:embed="rId2"/>
          <a:stretch>
            <a:fillRect/>
          </a:stretch>
        </p:blipFill>
        <p:spPr>
          <a:xfrm>
            <a:off x="11278576" y="57549"/>
            <a:ext cx="801323" cy="321619"/>
          </a:xfrm>
          <a:prstGeom prst="rect">
            <a:avLst/>
          </a:prstGeom>
        </p:spPr>
      </p:pic>
    </p:spTree>
    <p:extLst>
      <p:ext uri="{BB962C8B-B14F-4D97-AF65-F5344CB8AC3E}">
        <p14:creationId xmlns:p14="http://schemas.microsoft.com/office/powerpoint/2010/main" val="13874633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endParaRPr lang="en-US" dirty="0"/>
          </a:p>
        </p:txBody>
      </p:sp>
    </p:spTree>
    <p:extLst>
      <p:ext uri="{BB962C8B-B14F-4D97-AF65-F5344CB8AC3E}">
        <p14:creationId xmlns:p14="http://schemas.microsoft.com/office/powerpoint/2010/main" val="41740163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pic>
        <p:nvPicPr>
          <p:cNvPr id="5" name="Picture 4" descr="Chart, bubble chart&#10;&#10;Description automatically generated">
            <a:extLst>
              <a:ext uri="{FF2B5EF4-FFF2-40B4-BE49-F238E27FC236}">
                <a16:creationId xmlns:a16="http://schemas.microsoft.com/office/drawing/2014/main" id="{820AF4AF-FF5D-6E70-B13E-D29E56BFE0C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503152" y="6178058"/>
            <a:ext cx="705844" cy="693419"/>
          </a:xfrm>
          <a:prstGeom prst="rect">
            <a:avLst/>
          </a:prstGeom>
          <a:noFill/>
          <a:ln>
            <a:noFill/>
          </a:ln>
        </p:spPr>
      </p:pic>
      <p:sp>
        <p:nvSpPr>
          <p:cNvPr id="9" name="TextBox 8">
            <a:extLst>
              <a:ext uri="{FF2B5EF4-FFF2-40B4-BE49-F238E27FC236}">
                <a16:creationId xmlns:a16="http://schemas.microsoft.com/office/drawing/2014/main" id="{C02BF3B0-5837-F97A-62C7-C605DE779A45}"/>
              </a:ext>
            </a:extLst>
          </p:cNvPr>
          <p:cNvSpPr txBox="1"/>
          <p:nvPr userDrawn="1"/>
        </p:nvSpPr>
        <p:spPr>
          <a:xfrm>
            <a:off x="10232021" y="0"/>
            <a:ext cx="1932973" cy="400110"/>
          </a:xfrm>
          <a:prstGeom prst="rect">
            <a:avLst/>
          </a:prstGeom>
          <a:noFill/>
        </p:spPr>
        <p:txBody>
          <a:bodyPr wrap="square">
            <a:spAutoFit/>
          </a:bodyPr>
          <a:lstStyle/>
          <a:p>
            <a:pPr algn="ctr"/>
            <a:r>
              <a:rPr lang="en-US" sz="2000" dirty="0" err="1">
                <a:solidFill>
                  <a:srgbClr val="0432FF"/>
                </a:solidFill>
                <a:latin typeface="Jumble" panose="020F0502020204030204" pitchFamily="34" charset="0"/>
                <a:cs typeface="Jumble" panose="020F0502020204030204" pitchFamily="34" charset="0"/>
              </a:rPr>
              <a:t>A</a:t>
            </a:r>
            <a:r>
              <a:rPr lang="en-US" sz="1800" dirty="0" err="1">
                <a:solidFill>
                  <a:srgbClr val="0432FF"/>
                </a:solidFill>
                <a:latin typeface="Jumble" panose="020F0502020204030204" pitchFamily="34" charset="0"/>
                <a:cs typeface="Jumble" panose="020F0502020204030204" pitchFamily="34" charset="0"/>
              </a:rPr>
              <a:t>cha</a:t>
            </a:r>
            <a:r>
              <a:rPr lang="en-US" sz="2000" dirty="0" err="1">
                <a:solidFill>
                  <a:srgbClr val="0432FF"/>
                </a:solidFill>
                <a:latin typeface="Jumble" panose="020F0502020204030204" pitchFamily="34" charset="0"/>
                <a:cs typeface="Jumble" panose="020F0502020204030204" pitchFamily="34" charset="0"/>
              </a:rPr>
              <a:t>A</a:t>
            </a:r>
            <a:r>
              <a:rPr lang="en-US" sz="1800" dirty="0">
                <a:solidFill>
                  <a:srgbClr val="0432FF"/>
                </a:solidFill>
                <a:latin typeface="Jumble" panose="020F0502020204030204" pitchFamily="34" charset="0"/>
                <a:cs typeface="Jumble" panose="020F0502020204030204" pitchFamily="34" charset="0"/>
              </a:rPr>
              <a:t> </a:t>
            </a:r>
            <a:r>
              <a:rPr lang="en-US" sz="2000" dirty="0" err="1">
                <a:solidFill>
                  <a:srgbClr val="0432FF"/>
                </a:solidFill>
                <a:latin typeface="Jumble" panose="020F0502020204030204" pitchFamily="34" charset="0"/>
                <a:cs typeface="Jumble" panose="020F0502020204030204" pitchFamily="34" charset="0"/>
              </a:rPr>
              <a:t>N</a:t>
            </a:r>
            <a:r>
              <a:rPr lang="en-US" sz="1800" dirty="0" err="1">
                <a:solidFill>
                  <a:srgbClr val="0432FF"/>
                </a:solidFill>
                <a:latin typeface="Jumble" panose="020F0502020204030204" pitchFamily="34" charset="0"/>
                <a:cs typeface="Jumble" panose="020F0502020204030204" pitchFamily="34" charset="0"/>
              </a:rPr>
              <a:t>et</a:t>
            </a:r>
            <a:r>
              <a:rPr lang="en-US" sz="2000" dirty="0" err="1">
                <a:solidFill>
                  <a:srgbClr val="0432FF"/>
                </a:solidFill>
                <a:latin typeface="Jumble" panose="020F0502020204030204" pitchFamily="34" charset="0"/>
                <a:cs typeface="Jumble" panose="020F0502020204030204" pitchFamily="34" charset="0"/>
              </a:rPr>
              <a:t>A</a:t>
            </a:r>
            <a:r>
              <a:rPr lang="en-US" sz="1800" dirty="0" err="1">
                <a:solidFill>
                  <a:srgbClr val="0432FF"/>
                </a:solidFill>
                <a:latin typeface="Jumble" panose="020F0502020204030204" pitchFamily="34" charset="0"/>
                <a:cs typeface="Jumble" panose="020F0502020204030204" pitchFamily="34" charset="0"/>
              </a:rPr>
              <a:t>uto</a:t>
            </a:r>
            <a:endParaRPr lang="en-US" sz="1800" dirty="0">
              <a:solidFill>
                <a:srgbClr val="0432FF"/>
              </a:solidFill>
              <a:latin typeface="Jumble" panose="020F0502020204030204" pitchFamily="34" charset="0"/>
              <a:cs typeface="Jumble" panose="020F0502020204030204" pitchFamily="34" charset="0"/>
            </a:endParaRPr>
          </a:p>
        </p:txBody>
      </p:sp>
    </p:spTree>
    <p:extLst>
      <p:ext uri="{BB962C8B-B14F-4D97-AF65-F5344CB8AC3E}">
        <p14:creationId xmlns:p14="http://schemas.microsoft.com/office/powerpoint/2010/main" val="1259041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A785873B-659C-9EBF-D456-4FA200FE3DC1}"/>
              </a:ext>
            </a:extLst>
          </p:cNvPr>
          <p:cNvSpPr txBox="1"/>
          <p:nvPr userDrawn="1"/>
        </p:nvSpPr>
        <p:spPr>
          <a:xfrm>
            <a:off x="1" y="6488668"/>
            <a:ext cx="4129088" cy="369332"/>
          </a:xfrm>
          <a:prstGeom prst="rect">
            <a:avLst/>
          </a:prstGeom>
          <a:noFill/>
        </p:spPr>
        <p:txBody>
          <a:bodyPr wrap="square" rtlCol="0">
            <a:spAutoFit/>
          </a:bodyPr>
          <a:lstStyle/>
          <a:p>
            <a:r>
              <a:rPr lang="en-US" dirty="0"/>
              <a:t>Author : Mac-Pro-641 Malli Amarnath</a:t>
            </a:r>
          </a:p>
        </p:txBody>
      </p:sp>
      <p:pic>
        <p:nvPicPr>
          <p:cNvPr id="4" name="Picture 3">
            <a:extLst>
              <a:ext uri="{FF2B5EF4-FFF2-40B4-BE49-F238E27FC236}">
                <a16:creationId xmlns:a16="http://schemas.microsoft.com/office/drawing/2014/main" id="{6B364104-7D0C-753C-D8A9-0B3B7855A8F4}"/>
              </a:ext>
            </a:extLst>
          </p:cNvPr>
          <p:cNvPicPr>
            <a:picLocks noChangeAspect="1"/>
          </p:cNvPicPr>
          <p:nvPr userDrawn="1"/>
        </p:nvPicPr>
        <p:blipFill>
          <a:blip r:embed="rId2"/>
          <a:stretch>
            <a:fillRect/>
          </a:stretch>
        </p:blipFill>
        <p:spPr>
          <a:xfrm>
            <a:off x="11278576" y="57549"/>
            <a:ext cx="801323" cy="321619"/>
          </a:xfrm>
          <a:prstGeom prst="rect">
            <a:avLst/>
          </a:prstGeom>
        </p:spPr>
      </p:pic>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dirty="0"/>
              <a:t>Click to edit Master title style</a:t>
            </a:r>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endParaRPr lang="en-US" dirty="0"/>
          </a:p>
        </p:txBody>
      </p:sp>
      <p:pic>
        <p:nvPicPr>
          <p:cNvPr id="2" name="Picture 1">
            <a:extLst>
              <a:ext uri="{FF2B5EF4-FFF2-40B4-BE49-F238E27FC236}">
                <a16:creationId xmlns:a16="http://schemas.microsoft.com/office/drawing/2014/main" id="{0EE3A552-D745-0EF0-9B21-047EE92A5C6D}"/>
              </a:ext>
            </a:extLst>
          </p:cNvPr>
          <p:cNvPicPr>
            <a:picLocks noChangeAspect="1"/>
          </p:cNvPicPr>
          <p:nvPr userDrawn="1"/>
        </p:nvPicPr>
        <p:blipFill>
          <a:blip r:embed="rId2"/>
          <a:stretch>
            <a:fillRect/>
          </a:stretch>
        </p:blipFill>
        <p:spPr>
          <a:xfrm>
            <a:off x="11278576" y="57549"/>
            <a:ext cx="801323" cy="321619"/>
          </a:xfrm>
          <a:prstGeom prst="rect">
            <a:avLst/>
          </a:prstGeom>
        </p:spPr>
      </p:pic>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lette Wellspr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pic>
        <p:nvPicPr>
          <p:cNvPr id="3" name="Picture 2">
            <a:extLst>
              <a:ext uri="{FF2B5EF4-FFF2-40B4-BE49-F238E27FC236}">
                <a16:creationId xmlns:a16="http://schemas.microsoft.com/office/drawing/2014/main" id="{FD677B9A-C1C5-5874-7A06-90588453A9F0}"/>
              </a:ext>
            </a:extLst>
          </p:cNvPr>
          <p:cNvPicPr>
            <a:picLocks noChangeAspect="1"/>
          </p:cNvPicPr>
          <p:nvPr userDrawn="1"/>
        </p:nvPicPr>
        <p:blipFill>
          <a:blip r:embed="rId2"/>
          <a:stretch>
            <a:fillRect/>
          </a:stretch>
        </p:blipFill>
        <p:spPr>
          <a:xfrm>
            <a:off x="11278576" y="57549"/>
            <a:ext cx="801323" cy="321619"/>
          </a:xfrm>
          <a:prstGeom prst="rect">
            <a:avLst/>
          </a:prstGeom>
        </p:spPr>
      </p:pic>
    </p:spTree>
    <p:extLst>
      <p:ext uri="{BB962C8B-B14F-4D97-AF65-F5344CB8AC3E}">
        <p14:creationId xmlns:p14="http://schemas.microsoft.com/office/powerpoint/2010/main" val="220594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mersive palette Wellsprin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dirty="0"/>
              <a:t>Click to edit Master title style</a:t>
            </a:r>
          </a:p>
        </p:txBody>
      </p:sp>
      <p:pic>
        <p:nvPicPr>
          <p:cNvPr id="3" name="Picture 2">
            <a:extLst>
              <a:ext uri="{FF2B5EF4-FFF2-40B4-BE49-F238E27FC236}">
                <a16:creationId xmlns:a16="http://schemas.microsoft.com/office/drawing/2014/main" id="{D5854BC1-E43A-511F-A5D0-E34CC26A010F}"/>
              </a:ext>
            </a:extLst>
          </p:cNvPr>
          <p:cNvPicPr>
            <a:picLocks noChangeAspect="1"/>
          </p:cNvPicPr>
          <p:nvPr userDrawn="1"/>
        </p:nvPicPr>
        <p:blipFill>
          <a:blip r:embed="rId2"/>
          <a:stretch>
            <a:fillRect/>
          </a:stretch>
        </p:blipFill>
        <p:spPr>
          <a:xfrm>
            <a:off x="11278576" y="57549"/>
            <a:ext cx="801323" cy="321619"/>
          </a:xfrm>
          <a:prstGeom prst="rect">
            <a:avLst/>
          </a:prstGeom>
        </p:spPr>
      </p:pic>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lette Star of the sh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pic>
        <p:nvPicPr>
          <p:cNvPr id="3" name="Picture 2">
            <a:extLst>
              <a:ext uri="{FF2B5EF4-FFF2-40B4-BE49-F238E27FC236}">
                <a16:creationId xmlns:a16="http://schemas.microsoft.com/office/drawing/2014/main" id="{F35376E6-D028-A001-28C2-A75A144C8E23}"/>
              </a:ext>
            </a:extLst>
          </p:cNvPr>
          <p:cNvPicPr>
            <a:picLocks noChangeAspect="1"/>
          </p:cNvPicPr>
          <p:nvPr userDrawn="1"/>
        </p:nvPicPr>
        <p:blipFill>
          <a:blip r:embed="rId2"/>
          <a:stretch>
            <a:fillRect/>
          </a:stretch>
        </p:blipFill>
        <p:spPr>
          <a:xfrm>
            <a:off x="11278576" y="57549"/>
            <a:ext cx="801323" cy="321619"/>
          </a:xfrm>
          <a:prstGeom prst="rect">
            <a:avLst/>
          </a:prstGeom>
        </p:spPr>
      </p:pic>
    </p:spTree>
    <p:extLst>
      <p:ext uri="{BB962C8B-B14F-4D97-AF65-F5344CB8AC3E}">
        <p14:creationId xmlns:p14="http://schemas.microsoft.com/office/powerpoint/2010/main" val="1553920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pic>
        <p:nvPicPr>
          <p:cNvPr id="3" name="Picture 2">
            <a:extLst>
              <a:ext uri="{FF2B5EF4-FFF2-40B4-BE49-F238E27FC236}">
                <a16:creationId xmlns:a16="http://schemas.microsoft.com/office/drawing/2014/main" id="{1A0902EC-72FB-A4EE-453C-D9177571112A}"/>
              </a:ext>
            </a:extLst>
          </p:cNvPr>
          <p:cNvPicPr>
            <a:picLocks noChangeAspect="1"/>
          </p:cNvPicPr>
          <p:nvPr userDrawn="1"/>
        </p:nvPicPr>
        <p:blipFill>
          <a:blip r:embed="rId2"/>
          <a:stretch>
            <a:fillRect/>
          </a:stretch>
        </p:blipFill>
        <p:spPr>
          <a:xfrm>
            <a:off x="11278576" y="57549"/>
            <a:ext cx="801323" cy="321619"/>
          </a:xfrm>
          <a:prstGeom prst="rect">
            <a:avLst/>
          </a:prstGeom>
        </p:spPr>
      </p:pic>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image" Target="../media/image2.png"/><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image" Target="../media/image1.png"/><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2.xml"/><Relationship Id="rId1" Type="http://schemas.openxmlformats.org/officeDocument/2006/relationships/slideLayout" Target="../slideLayouts/slideLayout21.xml"/><Relationship Id="rId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68968">
              <a:schemeClr val="accent6">
                <a:lumMod val="20000"/>
                <a:lumOff val="80000"/>
              </a:schemeClr>
            </a:gs>
            <a:gs pos="0">
              <a:schemeClr val="accent1">
                <a:lumMod val="5000"/>
                <a:lumOff val="95000"/>
              </a:schemeClr>
            </a:gs>
            <a:gs pos="74000">
              <a:schemeClr val="accent4">
                <a:lumMod val="20000"/>
                <a:lumOff val="80000"/>
              </a:schemeClr>
            </a:gs>
            <a:gs pos="83000">
              <a:schemeClr val="accent6">
                <a:lumMod val="20000"/>
                <a:lumOff val="80000"/>
              </a:schemeClr>
            </a:gs>
            <a:gs pos="100000">
              <a:srgbClr val="76D6FF"/>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12/28/22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pic>
        <p:nvPicPr>
          <p:cNvPr id="7" name="Picture 6" descr="Chart, bubble chart&#10;&#10;Description automatically generated">
            <a:extLst>
              <a:ext uri="{FF2B5EF4-FFF2-40B4-BE49-F238E27FC236}">
                <a16:creationId xmlns:a16="http://schemas.microsoft.com/office/drawing/2014/main" id="{3A301BE7-152F-2A3E-D252-4A9492B94541}"/>
              </a:ext>
            </a:extLst>
          </p:cNvPr>
          <p:cNvPicPr>
            <a:picLocks noChangeAspect="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0910979" y="5596310"/>
            <a:ext cx="1298017" cy="1275168"/>
          </a:xfrm>
          <a:prstGeom prst="rect">
            <a:avLst/>
          </a:prstGeom>
          <a:noFill/>
          <a:ln>
            <a:noFill/>
          </a:ln>
        </p:spPr>
      </p:pic>
      <p:pic>
        <p:nvPicPr>
          <p:cNvPr id="8" name="Picture 7" descr="Chart, bubble chart&#10;&#10;Description automatically generated">
            <a:extLst>
              <a:ext uri="{FF2B5EF4-FFF2-40B4-BE49-F238E27FC236}">
                <a16:creationId xmlns:a16="http://schemas.microsoft.com/office/drawing/2014/main" id="{B84B87BA-050E-F8EF-BBBF-3B39A39D24E7}"/>
              </a:ext>
            </a:extLst>
          </p:cNvPr>
          <p:cNvPicPr>
            <a:picLocks noChangeAspect="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1063379" y="5748710"/>
            <a:ext cx="1298017" cy="1275168"/>
          </a:xfrm>
          <a:prstGeom prst="rect">
            <a:avLst/>
          </a:prstGeom>
          <a:noFill/>
          <a:ln>
            <a:noFill/>
          </a:ln>
        </p:spPr>
      </p:pic>
      <p:pic>
        <p:nvPicPr>
          <p:cNvPr id="3" name="Picture 2">
            <a:extLst>
              <a:ext uri="{FF2B5EF4-FFF2-40B4-BE49-F238E27FC236}">
                <a16:creationId xmlns:a16="http://schemas.microsoft.com/office/drawing/2014/main" id="{2B760438-1EC1-9B0F-6681-55452A4C59CE}"/>
              </a:ext>
            </a:extLst>
          </p:cNvPr>
          <p:cNvPicPr>
            <a:picLocks noChangeAspect="1"/>
          </p:cNvPicPr>
          <p:nvPr userDrawn="1"/>
        </p:nvPicPr>
        <p:blipFill>
          <a:blip r:embed="rId8"/>
          <a:stretch>
            <a:fillRect/>
          </a:stretch>
        </p:blipFill>
        <p:spPr>
          <a:xfrm>
            <a:off x="11278576" y="57549"/>
            <a:ext cx="801323" cy="321619"/>
          </a:xfrm>
          <a:prstGeom prst="rect">
            <a:avLst/>
          </a:prstGeom>
        </p:spPr>
      </p:pic>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68968">
              <a:schemeClr val="accent6">
                <a:lumMod val="20000"/>
                <a:lumOff val="80000"/>
              </a:schemeClr>
            </a:gs>
            <a:gs pos="0">
              <a:schemeClr val="accent1">
                <a:lumMod val="5000"/>
                <a:lumOff val="95000"/>
              </a:schemeClr>
            </a:gs>
            <a:gs pos="74000">
              <a:schemeClr val="accent4">
                <a:lumMod val="20000"/>
                <a:lumOff val="80000"/>
              </a:schemeClr>
            </a:gs>
            <a:gs pos="83000">
              <a:schemeClr val="accent6">
                <a:lumMod val="20000"/>
                <a:lumOff val="80000"/>
              </a:schemeClr>
            </a:gs>
            <a:gs pos="100000">
              <a:srgbClr val="76D6FF"/>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12/28/22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
        <p:nvSpPr>
          <p:cNvPr id="3" name="TextBox 2">
            <a:extLst>
              <a:ext uri="{FF2B5EF4-FFF2-40B4-BE49-F238E27FC236}">
                <a16:creationId xmlns:a16="http://schemas.microsoft.com/office/drawing/2014/main" id="{62A50EE7-5A9C-0730-A615-A4B94F39736E}"/>
              </a:ext>
            </a:extLst>
          </p:cNvPr>
          <p:cNvSpPr txBox="1"/>
          <p:nvPr userDrawn="1"/>
        </p:nvSpPr>
        <p:spPr>
          <a:xfrm>
            <a:off x="1" y="6488668"/>
            <a:ext cx="4129088" cy="369332"/>
          </a:xfrm>
          <a:prstGeom prst="rect">
            <a:avLst/>
          </a:prstGeom>
          <a:noFill/>
        </p:spPr>
        <p:txBody>
          <a:bodyPr wrap="square" rtlCol="0">
            <a:spAutoFit/>
          </a:bodyPr>
          <a:lstStyle/>
          <a:p>
            <a:r>
              <a:rPr lang="en-US" dirty="0"/>
              <a:t>Author : Mac-Pro-641 Malli Amarnath</a:t>
            </a:r>
          </a:p>
        </p:txBody>
      </p:sp>
      <p:pic>
        <p:nvPicPr>
          <p:cNvPr id="7" name="Picture 6" descr="Chart, bubble chart&#10;&#10;Description automatically generated">
            <a:extLst>
              <a:ext uri="{FF2B5EF4-FFF2-40B4-BE49-F238E27FC236}">
                <a16:creationId xmlns:a16="http://schemas.microsoft.com/office/drawing/2014/main" id="{34874EA6-7C66-6932-24FD-BA1E9751074C}"/>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910979" y="5596310"/>
            <a:ext cx="1298017" cy="1275168"/>
          </a:xfrm>
          <a:prstGeom prst="rect">
            <a:avLst/>
          </a:prstGeom>
          <a:noFill/>
          <a:ln>
            <a:noFill/>
          </a:ln>
        </p:spPr>
      </p:pic>
      <p:pic>
        <p:nvPicPr>
          <p:cNvPr id="8" name="Picture 7">
            <a:extLst>
              <a:ext uri="{FF2B5EF4-FFF2-40B4-BE49-F238E27FC236}">
                <a16:creationId xmlns:a16="http://schemas.microsoft.com/office/drawing/2014/main" id="{DFC20157-126E-8721-3C90-76C50F9338B2}"/>
              </a:ext>
            </a:extLst>
          </p:cNvPr>
          <p:cNvPicPr>
            <a:picLocks noChangeAspect="1"/>
          </p:cNvPicPr>
          <p:nvPr userDrawn="1"/>
        </p:nvPicPr>
        <p:blipFill>
          <a:blip r:embed="rId5"/>
          <a:stretch>
            <a:fillRect/>
          </a:stretch>
        </p:blipFill>
        <p:spPr>
          <a:xfrm>
            <a:off x="11278576" y="57549"/>
            <a:ext cx="801323" cy="321619"/>
          </a:xfrm>
          <a:prstGeom prst="rect">
            <a:avLst/>
          </a:prstGeom>
        </p:spPr>
      </p:pic>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68968">
              <a:schemeClr val="accent6">
                <a:lumMod val="20000"/>
                <a:lumOff val="80000"/>
              </a:schemeClr>
            </a:gs>
            <a:gs pos="0">
              <a:schemeClr val="accent1">
                <a:lumMod val="5000"/>
                <a:lumOff val="95000"/>
              </a:schemeClr>
            </a:gs>
            <a:gs pos="74000">
              <a:schemeClr val="accent4">
                <a:lumMod val="20000"/>
                <a:lumOff val="80000"/>
              </a:schemeClr>
            </a:gs>
            <a:gs pos="83000">
              <a:schemeClr val="accent6">
                <a:lumMod val="20000"/>
                <a:lumOff val="80000"/>
              </a:schemeClr>
            </a:gs>
            <a:gs pos="100000">
              <a:srgbClr val="76D6FF"/>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12/28/22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
        <p:nvSpPr>
          <p:cNvPr id="3" name="TextBox 2">
            <a:extLst>
              <a:ext uri="{FF2B5EF4-FFF2-40B4-BE49-F238E27FC236}">
                <a16:creationId xmlns:a16="http://schemas.microsoft.com/office/drawing/2014/main" id="{B32806CB-B038-9554-766C-C4489E760A0B}"/>
              </a:ext>
            </a:extLst>
          </p:cNvPr>
          <p:cNvSpPr txBox="1"/>
          <p:nvPr userDrawn="1"/>
        </p:nvSpPr>
        <p:spPr>
          <a:xfrm>
            <a:off x="1" y="6488668"/>
            <a:ext cx="4129088" cy="369332"/>
          </a:xfrm>
          <a:prstGeom prst="rect">
            <a:avLst/>
          </a:prstGeom>
          <a:noFill/>
        </p:spPr>
        <p:txBody>
          <a:bodyPr wrap="square" rtlCol="0">
            <a:spAutoFit/>
          </a:bodyPr>
          <a:lstStyle/>
          <a:p>
            <a:r>
              <a:rPr lang="en-US" dirty="0"/>
              <a:t>Author : Mac-Pro-641 Malli Amarnath</a:t>
            </a:r>
          </a:p>
        </p:txBody>
      </p:sp>
      <p:pic>
        <p:nvPicPr>
          <p:cNvPr id="7" name="Picture 6" descr="Chart, bubble chart&#10;&#10;Description automatically generated">
            <a:extLst>
              <a:ext uri="{FF2B5EF4-FFF2-40B4-BE49-F238E27FC236}">
                <a16:creationId xmlns:a16="http://schemas.microsoft.com/office/drawing/2014/main" id="{7F22BD5D-F1A1-A74D-3C1E-828686404144}"/>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910979" y="5596310"/>
            <a:ext cx="1298017" cy="1275168"/>
          </a:xfrm>
          <a:prstGeom prst="rect">
            <a:avLst/>
          </a:prstGeom>
          <a:noFill/>
          <a:ln>
            <a:noFill/>
          </a:ln>
        </p:spPr>
      </p:pic>
      <p:pic>
        <p:nvPicPr>
          <p:cNvPr id="8" name="Picture 7">
            <a:extLst>
              <a:ext uri="{FF2B5EF4-FFF2-40B4-BE49-F238E27FC236}">
                <a16:creationId xmlns:a16="http://schemas.microsoft.com/office/drawing/2014/main" id="{15D423C5-7ADD-93D3-B59D-7415439C374E}"/>
              </a:ext>
            </a:extLst>
          </p:cNvPr>
          <p:cNvPicPr>
            <a:picLocks noChangeAspect="1"/>
          </p:cNvPicPr>
          <p:nvPr userDrawn="1"/>
        </p:nvPicPr>
        <p:blipFill>
          <a:blip r:embed="rId5"/>
          <a:stretch>
            <a:fillRect/>
          </a:stretch>
        </p:blipFill>
        <p:spPr>
          <a:xfrm>
            <a:off x="11278576" y="57549"/>
            <a:ext cx="801323" cy="321619"/>
          </a:xfrm>
          <a:prstGeom prst="rect">
            <a:avLst/>
          </a:prstGeom>
        </p:spPr>
      </p:pic>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68968">
              <a:schemeClr val="accent6">
                <a:lumMod val="20000"/>
                <a:lumOff val="80000"/>
              </a:schemeClr>
            </a:gs>
            <a:gs pos="0">
              <a:schemeClr val="accent1">
                <a:lumMod val="5000"/>
                <a:lumOff val="95000"/>
              </a:schemeClr>
            </a:gs>
            <a:gs pos="74000">
              <a:schemeClr val="accent4">
                <a:lumMod val="20000"/>
                <a:lumOff val="80000"/>
              </a:schemeClr>
            </a:gs>
            <a:gs pos="83000">
              <a:schemeClr val="accent6">
                <a:lumMod val="20000"/>
                <a:lumOff val="80000"/>
              </a:schemeClr>
            </a:gs>
            <a:gs pos="100000">
              <a:srgbClr val="76D6FF"/>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D2CEE6-ADE8-C5A7-278C-9C09ABD4F1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847B9AF-2252-8820-3279-47360FDC43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085491-20E9-59F7-6667-C9904FA0E4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61C52C-8B3F-2649-917C-82415560A983}" type="datetimeFigureOut">
              <a:rPr lang="en-US" smtClean="0"/>
              <a:t>12/28/22</a:t>
            </a:fld>
            <a:endParaRPr lang="en-US"/>
          </a:p>
        </p:txBody>
      </p:sp>
      <p:sp>
        <p:nvSpPr>
          <p:cNvPr id="5" name="Footer Placeholder 4">
            <a:extLst>
              <a:ext uri="{FF2B5EF4-FFF2-40B4-BE49-F238E27FC236}">
                <a16:creationId xmlns:a16="http://schemas.microsoft.com/office/drawing/2014/main" id="{F31C6381-EB70-2542-DA54-7863B423EE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5BB6EFC-575B-838A-20B0-EC70DC2498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075BF5-E829-C44D-8483-34C9951661E9}" type="slidenum">
              <a:rPr lang="en-US" smtClean="0"/>
              <a:t>‹#›</a:t>
            </a:fld>
            <a:endParaRPr lang="en-US"/>
          </a:p>
        </p:txBody>
      </p:sp>
      <p:pic>
        <p:nvPicPr>
          <p:cNvPr id="7" name="Picture 6" descr="Chart, bubble chart&#10;&#10;Description automatically generated">
            <a:extLst>
              <a:ext uri="{FF2B5EF4-FFF2-40B4-BE49-F238E27FC236}">
                <a16:creationId xmlns:a16="http://schemas.microsoft.com/office/drawing/2014/main" id="{BB247454-224D-67D4-B475-409D90968F2A}"/>
              </a:ext>
            </a:extLst>
          </p:cNvPr>
          <p:cNvPicPr>
            <a:picLocks noChangeAspect="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0910979" y="5596310"/>
            <a:ext cx="1298017" cy="1275168"/>
          </a:xfrm>
          <a:prstGeom prst="rect">
            <a:avLst/>
          </a:prstGeom>
          <a:noFill/>
          <a:ln>
            <a:noFill/>
          </a:ln>
        </p:spPr>
      </p:pic>
      <p:pic>
        <p:nvPicPr>
          <p:cNvPr id="8" name="Picture 7">
            <a:extLst>
              <a:ext uri="{FF2B5EF4-FFF2-40B4-BE49-F238E27FC236}">
                <a16:creationId xmlns:a16="http://schemas.microsoft.com/office/drawing/2014/main" id="{8E40109A-23ED-F4C3-4E22-B4EDD2DBE677}"/>
              </a:ext>
            </a:extLst>
          </p:cNvPr>
          <p:cNvPicPr>
            <a:picLocks noChangeAspect="1"/>
          </p:cNvPicPr>
          <p:nvPr userDrawn="1"/>
        </p:nvPicPr>
        <p:blipFill>
          <a:blip r:embed="rId14"/>
          <a:stretch>
            <a:fillRect/>
          </a:stretch>
        </p:blipFill>
        <p:spPr>
          <a:xfrm>
            <a:off x="11278576" y="57549"/>
            <a:ext cx="801323" cy="321619"/>
          </a:xfrm>
          <a:prstGeom prst="rect">
            <a:avLst/>
          </a:prstGeom>
        </p:spPr>
      </p:pic>
    </p:spTree>
    <p:extLst>
      <p:ext uri="{BB962C8B-B14F-4D97-AF65-F5344CB8AC3E}">
        <p14:creationId xmlns:p14="http://schemas.microsoft.com/office/powerpoint/2010/main" val="1871706284"/>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68968">
              <a:schemeClr val="accent6">
                <a:lumMod val="20000"/>
                <a:lumOff val="80000"/>
              </a:schemeClr>
            </a:gs>
            <a:gs pos="0">
              <a:schemeClr val="accent1">
                <a:lumMod val="5000"/>
                <a:lumOff val="95000"/>
              </a:schemeClr>
            </a:gs>
            <a:gs pos="74000">
              <a:schemeClr val="accent4">
                <a:lumMod val="20000"/>
                <a:lumOff val="80000"/>
              </a:schemeClr>
            </a:gs>
            <a:gs pos="83000">
              <a:schemeClr val="accent6">
                <a:lumMod val="20000"/>
                <a:lumOff val="80000"/>
              </a:schemeClr>
            </a:gs>
            <a:gs pos="100000">
              <a:srgbClr val="76D6FF"/>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12/28/22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
        <p:nvSpPr>
          <p:cNvPr id="3" name="TextBox 2">
            <a:extLst>
              <a:ext uri="{FF2B5EF4-FFF2-40B4-BE49-F238E27FC236}">
                <a16:creationId xmlns:a16="http://schemas.microsoft.com/office/drawing/2014/main" id="{DD07EA20-224E-C04C-1970-97F576B5F2AF}"/>
              </a:ext>
            </a:extLst>
          </p:cNvPr>
          <p:cNvSpPr txBox="1"/>
          <p:nvPr userDrawn="1"/>
        </p:nvSpPr>
        <p:spPr>
          <a:xfrm>
            <a:off x="1" y="6488668"/>
            <a:ext cx="4129088" cy="369332"/>
          </a:xfrm>
          <a:prstGeom prst="rect">
            <a:avLst/>
          </a:prstGeom>
          <a:noFill/>
        </p:spPr>
        <p:txBody>
          <a:bodyPr wrap="square" rtlCol="0">
            <a:spAutoFit/>
          </a:bodyPr>
          <a:lstStyle/>
          <a:p>
            <a:r>
              <a:rPr lang="en-US" dirty="0"/>
              <a:t>Author : Mac-Pro-641 Malli Amarnath</a:t>
            </a:r>
          </a:p>
        </p:txBody>
      </p:sp>
      <p:pic>
        <p:nvPicPr>
          <p:cNvPr id="7" name="Picture 6">
            <a:extLst>
              <a:ext uri="{FF2B5EF4-FFF2-40B4-BE49-F238E27FC236}">
                <a16:creationId xmlns:a16="http://schemas.microsoft.com/office/drawing/2014/main" id="{DDC40F1E-975D-ED0F-ED9A-70CA0EEE1034}"/>
              </a:ext>
            </a:extLst>
          </p:cNvPr>
          <p:cNvPicPr>
            <a:picLocks noChangeAspect="1"/>
          </p:cNvPicPr>
          <p:nvPr userDrawn="1"/>
        </p:nvPicPr>
        <p:blipFill>
          <a:blip r:embed="rId4"/>
          <a:stretch>
            <a:fillRect/>
          </a:stretch>
        </p:blipFill>
        <p:spPr>
          <a:xfrm>
            <a:off x="11278576" y="57549"/>
            <a:ext cx="801323" cy="321619"/>
          </a:xfrm>
          <a:prstGeom prst="rect">
            <a:avLst/>
          </a:prstGeom>
        </p:spPr>
      </p:pic>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flip="none" rotWithShape="1">
          <a:gsLst>
            <a:gs pos="68968">
              <a:schemeClr val="accent6">
                <a:lumMod val="20000"/>
                <a:lumOff val="80000"/>
              </a:schemeClr>
            </a:gs>
            <a:gs pos="0">
              <a:schemeClr val="accent1">
                <a:lumMod val="5000"/>
                <a:lumOff val="95000"/>
              </a:schemeClr>
            </a:gs>
            <a:gs pos="74000">
              <a:schemeClr val="accent4">
                <a:lumMod val="20000"/>
                <a:lumOff val="80000"/>
              </a:schemeClr>
            </a:gs>
            <a:gs pos="83000">
              <a:schemeClr val="accent6">
                <a:lumMod val="20000"/>
                <a:lumOff val="80000"/>
              </a:schemeClr>
            </a:gs>
            <a:gs pos="100000">
              <a:srgbClr val="76D6FF"/>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8F310904-DE8F-4B8E-99C6-5AFA03672FFA}" type="datetimeFigureOut">
              <a:rPr lang="en-US" smtClean="0"/>
              <a:t>12/28/22</a:t>
            </a:fld>
            <a:endParaRPr lang="en-US" dirty="0"/>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FC5FADE3-B84E-4AF7-91CC-AB47E1A43619}" type="slidenum">
              <a:rPr lang="en-US" smtClean="0"/>
              <a:t>‹#›</a:t>
            </a:fld>
            <a:endParaRPr lang="en-US" dirty="0"/>
          </a:p>
        </p:txBody>
      </p:sp>
      <p:sp>
        <p:nvSpPr>
          <p:cNvPr id="9" name="TextBox 8">
            <a:extLst>
              <a:ext uri="{FF2B5EF4-FFF2-40B4-BE49-F238E27FC236}">
                <a16:creationId xmlns:a16="http://schemas.microsoft.com/office/drawing/2014/main" id="{47D298FF-C117-8E8D-40F2-8A3E786683AF}"/>
              </a:ext>
            </a:extLst>
          </p:cNvPr>
          <p:cNvSpPr txBox="1"/>
          <p:nvPr userDrawn="1"/>
        </p:nvSpPr>
        <p:spPr>
          <a:xfrm>
            <a:off x="10234915" y="-34654"/>
            <a:ext cx="1957086" cy="400110"/>
          </a:xfrm>
          <a:prstGeom prst="rect">
            <a:avLst/>
          </a:prstGeom>
          <a:noFill/>
        </p:spPr>
        <p:txBody>
          <a:bodyPr wrap="square">
            <a:spAutoFit/>
          </a:bodyPr>
          <a:lstStyle/>
          <a:p>
            <a:pPr algn="ctr"/>
            <a:r>
              <a:rPr lang="en-US" sz="2000" dirty="0" err="1">
                <a:solidFill>
                  <a:srgbClr val="0432FF"/>
                </a:solidFill>
                <a:latin typeface="Jumble" panose="020F0502020204030204" pitchFamily="34" charset="0"/>
                <a:cs typeface="Jumble" panose="020F0502020204030204" pitchFamily="34" charset="0"/>
              </a:rPr>
              <a:t>A</a:t>
            </a:r>
            <a:r>
              <a:rPr lang="en-US" sz="1800" dirty="0" err="1">
                <a:solidFill>
                  <a:srgbClr val="0432FF"/>
                </a:solidFill>
                <a:latin typeface="Jumble" panose="020F0502020204030204" pitchFamily="34" charset="0"/>
                <a:cs typeface="Jumble" panose="020F0502020204030204" pitchFamily="34" charset="0"/>
              </a:rPr>
              <a:t>cha</a:t>
            </a:r>
            <a:r>
              <a:rPr lang="en-US" sz="2000" dirty="0" err="1">
                <a:solidFill>
                  <a:srgbClr val="0432FF"/>
                </a:solidFill>
                <a:latin typeface="Jumble" panose="020F0502020204030204" pitchFamily="34" charset="0"/>
                <a:cs typeface="Jumble" panose="020F0502020204030204" pitchFamily="34" charset="0"/>
              </a:rPr>
              <a:t>A</a:t>
            </a:r>
            <a:r>
              <a:rPr lang="en-US" sz="1800" dirty="0">
                <a:solidFill>
                  <a:srgbClr val="0432FF"/>
                </a:solidFill>
                <a:latin typeface="Jumble" panose="020F0502020204030204" pitchFamily="34" charset="0"/>
                <a:cs typeface="Jumble" panose="020F0502020204030204" pitchFamily="34" charset="0"/>
              </a:rPr>
              <a:t> </a:t>
            </a:r>
            <a:r>
              <a:rPr lang="en-US" sz="2000" dirty="0" err="1">
                <a:solidFill>
                  <a:srgbClr val="0432FF"/>
                </a:solidFill>
                <a:latin typeface="Jumble" panose="020F0502020204030204" pitchFamily="34" charset="0"/>
                <a:cs typeface="Jumble" panose="020F0502020204030204" pitchFamily="34" charset="0"/>
              </a:rPr>
              <a:t>N</a:t>
            </a:r>
            <a:r>
              <a:rPr lang="en-US" sz="1800" dirty="0" err="1">
                <a:solidFill>
                  <a:srgbClr val="0432FF"/>
                </a:solidFill>
                <a:latin typeface="Jumble" panose="020F0502020204030204" pitchFamily="34" charset="0"/>
                <a:cs typeface="Jumble" panose="020F0502020204030204" pitchFamily="34" charset="0"/>
              </a:rPr>
              <a:t>et</a:t>
            </a:r>
            <a:r>
              <a:rPr lang="en-US" sz="2000" dirty="0" err="1">
                <a:solidFill>
                  <a:srgbClr val="0432FF"/>
                </a:solidFill>
                <a:latin typeface="Jumble" panose="020F0502020204030204" pitchFamily="34" charset="0"/>
                <a:cs typeface="Jumble" panose="020F0502020204030204" pitchFamily="34" charset="0"/>
              </a:rPr>
              <a:t>A</a:t>
            </a:r>
            <a:r>
              <a:rPr lang="en-US" sz="1800" dirty="0" err="1">
                <a:solidFill>
                  <a:srgbClr val="0432FF"/>
                </a:solidFill>
                <a:latin typeface="Jumble" panose="020F0502020204030204" pitchFamily="34" charset="0"/>
                <a:cs typeface="Jumble" panose="020F0502020204030204" pitchFamily="34" charset="0"/>
              </a:rPr>
              <a:t>uto</a:t>
            </a:r>
            <a:endParaRPr lang="en-US" sz="1800" dirty="0">
              <a:solidFill>
                <a:srgbClr val="0432FF"/>
              </a:solidFill>
              <a:latin typeface="Jumble" panose="020F0502020204030204" pitchFamily="34" charset="0"/>
              <a:cs typeface="Jumble" panose="020F0502020204030204" pitchFamily="34" charset="0"/>
            </a:endParaRPr>
          </a:p>
        </p:txBody>
      </p:sp>
    </p:spTree>
    <p:extLst>
      <p:ext uri="{BB962C8B-B14F-4D97-AF65-F5344CB8AC3E}">
        <p14:creationId xmlns:p14="http://schemas.microsoft.com/office/powerpoint/2010/main" val="3207237014"/>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3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3" Type="http://schemas.openxmlformats.org/officeDocument/2006/relationships/hyperlink" Target="https://developer.cisco.com/docs/genie-docs/" TargetMode="External"/><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3" Type="http://schemas.openxmlformats.org/officeDocument/2006/relationships/hyperlink" Target="https://pubhub.devnetcloud.com/media/genie-docs/docs/solutions/index.html" TargetMode="External"/><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hyperlink" Target="https://visualstudio.microsoft.com/downloads/" TargetMode="External"/><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3" Type="http://schemas.openxmlformats.org/officeDocument/2006/relationships/hyperlink" Target="https://pubhub.devnetcloud.com/media/genie-docs/docs/userguide/robot/index.html" TargetMode="External"/><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achaanetatuo/pyats/tree/main/robot-config" TargetMode="External"/><Relationship Id="rId2" Type="http://schemas.openxmlformats.org/officeDocument/2006/relationships/notesSlide" Target="../notesSlides/notesSlide18.xml"/><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35.xml"/><Relationship Id="rId6" Type="http://schemas.openxmlformats.org/officeDocument/2006/relationships/hyperlink" Target="https://github.com/achaanetatuo/pyats/blob/main/report_log" TargetMode="External"/><Relationship Id="rId5" Type="http://schemas.openxmlformats.org/officeDocument/2006/relationships/hyperlink" Target="https://github.com/achaanetatuo/pyats/blob/main/report_log/1_show_run.html" TargetMode="Externa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34.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35.xml"/><Relationship Id="rId4" Type="http://schemas.openxmlformats.org/officeDocument/2006/relationships/hyperlink" Target="https://github.com/achaanetatuo/pyats/blob/main/report_log/2_show_interface.html"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35.xml"/><Relationship Id="rId4" Type="http://schemas.openxmlformats.org/officeDocument/2006/relationships/hyperlink" Target="https://github.com/achaanetatuo/pyats/blob/main/report_log/3_show_route.html"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35.xml"/><Relationship Id="rId4" Type="http://schemas.openxmlformats.org/officeDocument/2006/relationships/hyperlink" Target="https://github.com/achaanetatuo/pyats/blob/main/report_log/4_show_route_parsh.html"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35.xml"/><Relationship Id="rId4" Type="http://schemas.openxmlformats.org/officeDocument/2006/relationships/hyperlink" Target="https://github.com/achaanetatuo/pyats/blob/main/report_log/5_route_parsh_filter.html"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35.xml"/><Relationship Id="rId4" Type="http://schemas.openxmlformats.org/officeDocument/2006/relationships/hyperlink" Target="https://github.com/achaanetatuo/pyats/blob/main/report_log/6_Modify_interface.html"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developer.cisco.com/docs/pyats/api/" TargetMode="External"/><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35.xml"/><Relationship Id="rId5" Type="http://schemas.openxmlformats.org/officeDocument/2006/relationships/hyperlink" Target="https://github.com/achaanetatuo/pyats/blob/main/report_log/7_config_static_route.html" TargetMode="External"/><Relationship Id="rId4" Type="http://schemas.openxmlformats.org/officeDocument/2006/relationships/hyperlink" Target="https://github.ibm.com/Learn-Netauto/pyats/blob/main/Report_log/7_config_static_route.html"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35.xml"/><Relationship Id="rId4" Type="http://schemas.openxmlformats.org/officeDocument/2006/relationships/hyperlink" Target="https://github.com/achaanetatuo/pyats/blob/main/report_log/8_shut_bgp_peer.html"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35.xml"/><Relationship Id="rId4" Type="http://schemas.openxmlformats.org/officeDocument/2006/relationships/hyperlink" Target="https://github.com/achaanetatuo/pyats/blob/main/report_log/9_config_bgp.html"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35.xml"/><Relationship Id="rId4" Type="http://schemas.openxmlformats.org/officeDocument/2006/relationships/hyperlink" Target="https://github.com/achaanetatuo/pyats/blob/main/report_log/10_verify_bgp.html"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35.xml"/><Relationship Id="rId4" Type="http://schemas.openxmlformats.org/officeDocument/2006/relationships/hyperlink" Target="https://github.com/achaanetatuo/pyats/blob/main/report_log/11_load_config.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3" Type="http://schemas.openxmlformats.org/officeDocument/2006/relationships/hyperlink" Target="https://pubhub.devnetcloud.com/media/genie-feature-browser/docs/#/models" TargetMode="External"/><Relationship Id="rId2" Type="http://schemas.openxmlformats.org/officeDocument/2006/relationships/notesSlide" Target="../notesSlides/notesSlide40.xml"/><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35.xml"/><Relationship Id="rId4" Type="http://schemas.openxmlformats.org/officeDocument/2006/relationships/hyperlink" Target="https://github.com/achaanetatuo/pyats/blob/main/report_log/12_Model_config.html"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35.xml"/><Relationship Id="rId4" Type="http://schemas.openxmlformats.org/officeDocument/2006/relationships/hyperlink" Target="https://github.com/achaanetatuo/pyats/blob/main/report_log/13_model_routing.html"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35.xml"/><Relationship Id="rId4" Type="http://schemas.openxmlformats.org/officeDocument/2006/relationships/hyperlink" Target="https://github.com/achaanetatuo/pyats/blob/main/report_log/14_model_bgp.html"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35.xml"/><Relationship Id="rId4" Type="http://schemas.openxmlformats.org/officeDocument/2006/relationships/hyperlink" Target="https://github.com/achaanetatuo/pyats/blob/main/report_log/15_model_compare_config.html"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achaanetatuo/pyats" TargetMode="External"/><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1.xml"/><Relationship Id="rId1" Type="http://schemas.openxmlformats.org/officeDocument/2006/relationships/slideLayout" Target="../slideLayouts/slideLayout35.xml"/><Relationship Id="rId4" Type="http://schemas.openxmlformats.org/officeDocument/2006/relationships/hyperlink" Target="https://github.com/achaanetatuo/pyats/blob/main/report_log/16_model_compare_interface.html"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35.xml"/><Relationship Id="rId4" Type="http://schemas.openxmlformats.org/officeDocument/2006/relationships/hyperlink" Target="https://github.com/achaanetatuo/pyats/blob/main/report_log/17_model_interface_arp.html"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55.xml"/><Relationship Id="rId1" Type="http://schemas.openxmlformats.org/officeDocument/2006/relationships/slideLayout" Target="../slideLayouts/slideLayout3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8.png"/></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6.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5.xml"/><Relationship Id="rId4" Type="http://schemas.openxmlformats.org/officeDocument/2006/relationships/hyperlink" Target="https://developer.cisco.com/docs/pyats/api/"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pubhub.devnetcloud.com/media/genie-docs/docs/clean/user_guide/writing_a_clean/index.html" TargetMode="External"/><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5222875" y="469900"/>
            <a:ext cx="6456363" cy="3600450"/>
          </a:xfrm>
        </p:spPr>
      </p:pic>
      <p:pic>
        <p:nvPicPr>
          <p:cNvPr id="1026" name="Picture 2" descr="pyATS">
            <a:extLst>
              <a:ext uri="{FF2B5EF4-FFF2-40B4-BE49-F238E27FC236}">
                <a16:creationId xmlns:a16="http://schemas.microsoft.com/office/drawing/2014/main" id="{7FC8573B-3EC1-AFFC-A752-3725A79718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4942" y="4340415"/>
            <a:ext cx="1823910" cy="625161"/>
          </a:xfrm>
          <a:prstGeom prst="rect">
            <a:avLst/>
          </a:prstGeom>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32A3186-CBDF-7B2B-C6E6-BECE53421878}"/>
              </a:ext>
            </a:extLst>
          </p:cNvPr>
          <p:cNvPicPr>
            <a:picLocks noChangeAspect="1"/>
          </p:cNvPicPr>
          <p:nvPr/>
        </p:nvPicPr>
        <p:blipFill>
          <a:blip r:embed="rId5"/>
          <a:stretch>
            <a:fillRect/>
          </a:stretch>
        </p:blipFill>
        <p:spPr>
          <a:xfrm>
            <a:off x="5244038" y="469900"/>
            <a:ext cx="6435200" cy="3731500"/>
          </a:xfrm>
          <a:prstGeom prst="rect">
            <a:avLst/>
          </a:prstGeom>
        </p:spPr>
      </p:pic>
      <p:pic>
        <p:nvPicPr>
          <p:cNvPr id="3" name="Picture 2" descr="Python Icon Png #88166 - Free Icons Library">
            <a:extLst>
              <a:ext uri="{FF2B5EF4-FFF2-40B4-BE49-F238E27FC236}">
                <a16:creationId xmlns:a16="http://schemas.microsoft.com/office/drawing/2014/main" id="{E51061CF-E507-25AC-2735-F5C3541E18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95451" y="4261090"/>
            <a:ext cx="753034" cy="7530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AA0AF72-8B25-9F3F-F64C-AADCA43414C3}"/>
              </a:ext>
            </a:extLst>
          </p:cNvPr>
          <p:cNvSpPr txBox="1"/>
          <p:nvPr/>
        </p:nvSpPr>
        <p:spPr>
          <a:xfrm>
            <a:off x="9648485" y="4452941"/>
            <a:ext cx="1153009" cy="400110"/>
          </a:xfrm>
          <a:prstGeom prst="rect">
            <a:avLst/>
          </a:prstGeom>
          <a:noFill/>
        </p:spPr>
        <p:txBody>
          <a:bodyPr wrap="square" rtlCol="0">
            <a:spAutoFit/>
          </a:bodyPr>
          <a:lstStyle/>
          <a:p>
            <a:r>
              <a:rPr lang="en-US" sz="2000" dirty="0"/>
              <a:t>Python</a:t>
            </a:r>
          </a:p>
        </p:txBody>
      </p:sp>
      <p:pic>
        <p:nvPicPr>
          <p:cNvPr id="1028" name="Picture 4" descr="Image result for Yaml icon png">
            <a:extLst>
              <a:ext uri="{FF2B5EF4-FFF2-40B4-BE49-F238E27FC236}">
                <a16:creationId xmlns:a16="http://schemas.microsoft.com/office/drawing/2014/main" id="{9241328D-8DA1-B62C-AB25-7BBC05E7A5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84195" y="5226910"/>
            <a:ext cx="1007741" cy="100774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07DF005-B4F4-5678-1B06-F29FD1423813}"/>
              </a:ext>
            </a:extLst>
          </p:cNvPr>
          <p:cNvSpPr txBox="1"/>
          <p:nvPr/>
        </p:nvSpPr>
        <p:spPr>
          <a:xfrm>
            <a:off x="512762" y="5269115"/>
            <a:ext cx="3362959" cy="923330"/>
          </a:xfrm>
          <a:prstGeom prst="rect">
            <a:avLst/>
          </a:prstGeom>
          <a:noFill/>
        </p:spPr>
        <p:txBody>
          <a:bodyPr wrap="square" rtlCol="0">
            <a:spAutoFit/>
          </a:bodyPr>
          <a:lstStyle/>
          <a:p>
            <a:pPr algn="l"/>
            <a:r>
              <a:rPr lang="en-US" dirty="0">
                <a:latin typeface="Aharoni" panose="02010803020104030203" pitchFamily="2" charset="-79"/>
                <a:cs typeface="Aharoni" panose="02010803020104030203" pitchFamily="2" charset="-79"/>
              </a:rPr>
              <a:t>Author :</a:t>
            </a:r>
          </a:p>
          <a:p>
            <a:pPr algn="l"/>
            <a:r>
              <a:rPr lang="en-US" b="1" i="0" dirty="0">
                <a:effectLst/>
                <a:latin typeface="Aharoni" panose="02010803020104030203" pitchFamily="2" charset="-79"/>
                <a:cs typeface="Aharoni" panose="02010803020104030203" pitchFamily="2" charset="-79"/>
              </a:rPr>
              <a:t>Ankit Chhawsaria </a:t>
            </a:r>
          </a:p>
          <a:p>
            <a:pPr algn="l"/>
            <a:r>
              <a:rPr lang="en-US" b="1" dirty="0">
                <a:latin typeface="Aharoni" panose="02010803020104030203" pitchFamily="2" charset="-79"/>
                <a:cs typeface="Aharoni" panose="02010803020104030203" pitchFamily="2" charset="-79"/>
              </a:rPr>
              <a:t>Chandranath </a:t>
            </a:r>
            <a:r>
              <a:rPr lang="en-US" dirty="0">
                <a:latin typeface="Aharoni" panose="02010803020104030203" pitchFamily="2" charset="-79"/>
                <a:cs typeface="Aharoni" panose="02010803020104030203" pitchFamily="2" charset="-79"/>
              </a:rPr>
              <a:t>Malli Amarnath</a:t>
            </a:r>
          </a:p>
        </p:txBody>
      </p:sp>
      <p:pic>
        <p:nvPicPr>
          <p:cNvPr id="7" name="Picture 6" descr="Chart, bubble chart&#10;&#10;Description automatically generated">
            <a:extLst>
              <a:ext uri="{FF2B5EF4-FFF2-40B4-BE49-F238E27FC236}">
                <a16:creationId xmlns:a16="http://schemas.microsoft.com/office/drawing/2014/main" id="{221097F2-66CF-0315-1680-83D51BBBE389}"/>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89134" y="469900"/>
            <a:ext cx="2886587" cy="2835774"/>
          </a:xfrm>
          <a:prstGeom prst="rect">
            <a:avLst/>
          </a:prstGeom>
          <a:noFill/>
          <a:ln>
            <a:noFill/>
          </a:ln>
        </p:spPr>
      </p:pic>
      <p:sp>
        <p:nvSpPr>
          <p:cNvPr id="15" name="TextBox 14">
            <a:extLst>
              <a:ext uri="{FF2B5EF4-FFF2-40B4-BE49-F238E27FC236}">
                <a16:creationId xmlns:a16="http://schemas.microsoft.com/office/drawing/2014/main" id="{A45D8AD7-C550-B9FA-FD83-3B741C0D9E40}"/>
              </a:ext>
            </a:extLst>
          </p:cNvPr>
          <p:cNvSpPr txBox="1"/>
          <p:nvPr/>
        </p:nvSpPr>
        <p:spPr>
          <a:xfrm>
            <a:off x="202786" y="3660950"/>
            <a:ext cx="4395510" cy="1077218"/>
          </a:xfrm>
          <a:prstGeom prst="rect">
            <a:avLst/>
          </a:prstGeom>
          <a:noFill/>
        </p:spPr>
        <p:txBody>
          <a:bodyPr wrap="square" rtlCol="0">
            <a:spAutoFit/>
          </a:bodyPr>
          <a:lstStyle/>
          <a:p>
            <a:pPr algn="ctr"/>
            <a:r>
              <a:rPr lang="en-US" sz="3200" b="1" dirty="0">
                <a:solidFill>
                  <a:schemeClr val="accent1">
                    <a:lumMod val="75000"/>
                  </a:schemeClr>
                </a:solidFill>
              </a:rPr>
              <a:t>Network Automation Solutions</a:t>
            </a:r>
          </a:p>
        </p:txBody>
      </p:sp>
      <p:pic>
        <p:nvPicPr>
          <p:cNvPr id="18" name="Picture 17" descr="Chart, bubble chart&#10;&#10;Description automatically generated">
            <a:extLst>
              <a:ext uri="{FF2B5EF4-FFF2-40B4-BE49-F238E27FC236}">
                <a16:creationId xmlns:a16="http://schemas.microsoft.com/office/drawing/2014/main" id="{ED8D2950-AA6F-E2C1-ABE2-4F7F7ACD3D7B}"/>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910979" y="5596310"/>
            <a:ext cx="1298017" cy="1275168"/>
          </a:xfrm>
          <a:prstGeom prst="rect">
            <a:avLst/>
          </a:prstGeom>
          <a:noFill/>
          <a:ln>
            <a:noFill/>
          </a:ln>
        </p:spPr>
      </p:pic>
      <p:pic>
        <p:nvPicPr>
          <p:cNvPr id="2" name="Picture 6" descr="Image result for jinja icon png">
            <a:extLst>
              <a:ext uri="{FF2B5EF4-FFF2-40B4-BE49-F238E27FC236}">
                <a16:creationId xmlns:a16="http://schemas.microsoft.com/office/drawing/2014/main" id="{47FB397A-7B17-5E94-BBCE-D9A7C8B0BC8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47851" y="5161869"/>
            <a:ext cx="1348905" cy="134890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A6D1974-3C39-6D5E-FCC9-CE173DBCD24C}"/>
              </a:ext>
            </a:extLst>
          </p:cNvPr>
          <p:cNvSpPr txBox="1"/>
          <p:nvPr/>
        </p:nvSpPr>
        <p:spPr>
          <a:xfrm>
            <a:off x="1488586" y="4570197"/>
            <a:ext cx="1823910" cy="584775"/>
          </a:xfrm>
          <a:prstGeom prst="rect">
            <a:avLst/>
          </a:prstGeom>
          <a:noFill/>
        </p:spPr>
        <p:txBody>
          <a:bodyPr wrap="square" rtlCol="0">
            <a:spAutoFit/>
          </a:bodyPr>
          <a:lstStyle/>
          <a:p>
            <a:pPr algn="ctr"/>
            <a:r>
              <a:rPr lang="en-US" sz="3200" dirty="0">
                <a:solidFill>
                  <a:srgbClr val="00B050"/>
                </a:solidFill>
                <a:latin typeface="Impact" panose="020B0806030902050204" pitchFamily="34" charset="0"/>
                <a:cs typeface="Times New Roman" panose="02020603050405020304" pitchFamily="18" charset="0"/>
              </a:rPr>
              <a:t>Volume-1</a:t>
            </a:r>
            <a:endParaRPr lang="en-US" sz="2500" dirty="0">
              <a:solidFill>
                <a:srgbClr val="00B050"/>
              </a:solidFill>
              <a:latin typeface="Impact" panose="020B080603090205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3FCCC582-766B-87F6-BC49-9C79BAD2A08A}"/>
              </a:ext>
            </a:extLst>
          </p:cNvPr>
          <p:cNvSpPr txBox="1"/>
          <p:nvPr/>
        </p:nvSpPr>
        <p:spPr>
          <a:xfrm>
            <a:off x="6761959" y="1422002"/>
            <a:ext cx="2459953" cy="584775"/>
          </a:xfrm>
          <a:prstGeom prst="rect">
            <a:avLst/>
          </a:prstGeom>
          <a:noFill/>
        </p:spPr>
        <p:txBody>
          <a:bodyPr wrap="square" rtlCol="0">
            <a:spAutoFit/>
          </a:bodyPr>
          <a:lstStyle/>
          <a:p>
            <a:pPr algn="ctr"/>
            <a:r>
              <a:rPr lang="en-US" sz="3200" b="1" spc="100" dirty="0">
                <a:solidFill>
                  <a:schemeClr val="bg1"/>
                </a:solidFill>
                <a:latin typeface="Franklin Gothic Medium" panose="020B0603020102020204" pitchFamily="34" charset="0"/>
                <a:cs typeface="Arial Hebrew" pitchFamily="2" charset="-79"/>
              </a:rPr>
              <a:t>NETWORK</a:t>
            </a:r>
          </a:p>
        </p:txBody>
      </p:sp>
      <p:sp>
        <p:nvSpPr>
          <p:cNvPr id="19" name="TextBox 18">
            <a:extLst>
              <a:ext uri="{FF2B5EF4-FFF2-40B4-BE49-F238E27FC236}">
                <a16:creationId xmlns:a16="http://schemas.microsoft.com/office/drawing/2014/main" id="{E9E8A96A-37D5-956C-8DB8-028831995B2D}"/>
              </a:ext>
            </a:extLst>
          </p:cNvPr>
          <p:cNvSpPr txBox="1"/>
          <p:nvPr/>
        </p:nvSpPr>
        <p:spPr>
          <a:xfrm>
            <a:off x="895115" y="3264566"/>
            <a:ext cx="3010851" cy="523220"/>
          </a:xfrm>
          <a:prstGeom prst="rect">
            <a:avLst/>
          </a:prstGeom>
          <a:noFill/>
        </p:spPr>
        <p:txBody>
          <a:bodyPr wrap="square">
            <a:spAutoFit/>
          </a:bodyPr>
          <a:lstStyle/>
          <a:p>
            <a:pPr algn="ctr"/>
            <a:r>
              <a:rPr lang="en-US" sz="2800" dirty="0" err="1">
                <a:solidFill>
                  <a:srgbClr val="0432FF"/>
                </a:solidFill>
                <a:latin typeface="Jumble" panose="020F0502020204030204" pitchFamily="34" charset="0"/>
                <a:cs typeface="Jumble" panose="020F0502020204030204" pitchFamily="34" charset="0"/>
              </a:rPr>
              <a:t>A</a:t>
            </a:r>
            <a:r>
              <a:rPr lang="en-US" sz="2400" dirty="0" err="1">
                <a:solidFill>
                  <a:srgbClr val="0432FF"/>
                </a:solidFill>
                <a:latin typeface="Jumble" panose="020F0502020204030204" pitchFamily="34" charset="0"/>
                <a:cs typeface="Jumble" panose="020F0502020204030204" pitchFamily="34" charset="0"/>
              </a:rPr>
              <a:t>cha</a:t>
            </a:r>
            <a:r>
              <a:rPr lang="en-US" sz="2800" dirty="0" err="1">
                <a:solidFill>
                  <a:srgbClr val="0432FF"/>
                </a:solidFill>
                <a:latin typeface="Jumble" panose="020F0502020204030204" pitchFamily="34" charset="0"/>
                <a:cs typeface="Jumble" panose="020F0502020204030204" pitchFamily="34" charset="0"/>
              </a:rPr>
              <a:t>A</a:t>
            </a:r>
            <a:r>
              <a:rPr lang="en-US" sz="2400" dirty="0">
                <a:solidFill>
                  <a:srgbClr val="0432FF"/>
                </a:solidFill>
                <a:latin typeface="Jumble" panose="020F0502020204030204" pitchFamily="34" charset="0"/>
                <a:cs typeface="Jumble" panose="020F0502020204030204" pitchFamily="34" charset="0"/>
              </a:rPr>
              <a:t> </a:t>
            </a:r>
            <a:r>
              <a:rPr lang="en-US" sz="2800" dirty="0" err="1">
                <a:solidFill>
                  <a:srgbClr val="0432FF"/>
                </a:solidFill>
                <a:latin typeface="Jumble" panose="020F0502020204030204" pitchFamily="34" charset="0"/>
                <a:cs typeface="Jumble" panose="020F0502020204030204" pitchFamily="34" charset="0"/>
              </a:rPr>
              <a:t>N</a:t>
            </a:r>
            <a:r>
              <a:rPr lang="en-US" sz="2400" dirty="0" err="1">
                <a:solidFill>
                  <a:srgbClr val="0432FF"/>
                </a:solidFill>
                <a:latin typeface="Jumble" panose="020F0502020204030204" pitchFamily="34" charset="0"/>
                <a:cs typeface="Jumble" panose="020F0502020204030204" pitchFamily="34" charset="0"/>
              </a:rPr>
              <a:t>et</a:t>
            </a:r>
            <a:r>
              <a:rPr lang="en-US" sz="2800" dirty="0" err="1">
                <a:solidFill>
                  <a:srgbClr val="0432FF"/>
                </a:solidFill>
                <a:latin typeface="Jumble" panose="020F0502020204030204" pitchFamily="34" charset="0"/>
                <a:cs typeface="Jumble" panose="020F0502020204030204" pitchFamily="34" charset="0"/>
              </a:rPr>
              <a:t>A</a:t>
            </a:r>
            <a:r>
              <a:rPr lang="en-US" sz="2400" dirty="0" err="1">
                <a:solidFill>
                  <a:srgbClr val="0432FF"/>
                </a:solidFill>
                <a:latin typeface="Jumble" panose="020F0502020204030204" pitchFamily="34" charset="0"/>
                <a:cs typeface="Jumble" panose="020F0502020204030204" pitchFamily="34" charset="0"/>
              </a:rPr>
              <a:t>uto</a:t>
            </a:r>
            <a:endParaRPr lang="en-US" sz="2400" dirty="0">
              <a:solidFill>
                <a:srgbClr val="0432FF"/>
              </a:solidFill>
              <a:latin typeface="Jumble" panose="020F0502020204030204" pitchFamily="34" charset="0"/>
              <a:cs typeface="Jumble" panose="020F0502020204030204" pitchFamily="34" charset="0"/>
            </a:endParaRPr>
          </a:p>
        </p:txBody>
      </p:sp>
    </p:spTree>
    <p:extLst>
      <p:ext uri="{BB962C8B-B14F-4D97-AF65-F5344CB8AC3E}">
        <p14:creationId xmlns:p14="http://schemas.microsoft.com/office/powerpoint/2010/main" val="1558315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7CF16B92-20EF-16E2-EEA1-B6E93A824334}"/>
              </a:ext>
            </a:extLst>
          </p:cNvPr>
          <p:cNvSpPr txBox="1"/>
          <p:nvPr/>
        </p:nvSpPr>
        <p:spPr>
          <a:xfrm>
            <a:off x="318248" y="136173"/>
            <a:ext cx="6098240" cy="523220"/>
          </a:xfrm>
          <a:prstGeom prst="rect">
            <a:avLst/>
          </a:prstGeom>
          <a:noFill/>
        </p:spPr>
        <p:txBody>
          <a:bodyPr wrap="square">
            <a:spAutoFit/>
          </a:bodyPr>
          <a:lstStyle/>
          <a:p>
            <a:r>
              <a:rPr lang="en-US" sz="2800" b="1" dirty="0">
                <a:ln w="22225">
                  <a:solidFill>
                    <a:srgbClr val="0070C0"/>
                  </a:solidFill>
                  <a:prstDash val="solid"/>
                </a:ln>
                <a:solidFill>
                  <a:srgbClr val="0070C0"/>
                </a:solidFill>
                <a:effectLst>
                  <a:reflection blurRad="6350" stA="55000" endA="300" endPos="45500" dir="5400000" sy="-100000" algn="bl" rotWithShape="0"/>
                </a:effectLst>
              </a:rPr>
              <a:t>Example Yaml Files</a:t>
            </a:r>
          </a:p>
        </p:txBody>
      </p:sp>
      <p:sp>
        <p:nvSpPr>
          <p:cNvPr id="4" name="TextBox 3">
            <a:extLst>
              <a:ext uri="{FF2B5EF4-FFF2-40B4-BE49-F238E27FC236}">
                <a16:creationId xmlns:a16="http://schemas.microsoft.com/office/drawing/2014/main" id="{F08123E6-BB0D-84BA-7AC0-86F82A9F8F20}"/>
              </a:ext>
            </a:extLst>
          </p:cNvPr>
          <p:cNvSpPr txBox="1"/>
          <p:nvPr/>
        </p:nvSpPr>
        <p:spPr>
          <a:xfrm>
            <a:off x="318248" y="1269932"/>
            <a:ext cx="2936581" cy="1338828"/>
          </a:xfrm>
          <a:prstGeom prst="rect">
            <a:avLst/>
          </a:prstGeom>
          <a:noFill/>
          <a:ln>
            <a:solidFill>
              <a:srgbClr val="0432FF"/>
            </a:solidFill>
          </a:ln>
        </p:spPr>
        <p:txBody>
          <a:bodyPr wrap="square">
            <a:spAutoFit/>
          </a:bodyPr>
          <a:lstStyle/>
          <a:p>
            <a:endParaRPr lang="en-US" sz="900" dirty="0">
              <a:solidFill>
                <a:srgbClr val="000000"/>
              </a:solidFill>
              <a:effectLst/>
              <a:latin typeface="Menlo" panose="020B0609030804020204" pitchFamily="49" charset="0"/>
            </a:endParaRPr>
          </a:p>
          <a:p>
            <a:r>
              <a:rPr lang="en-US" sz="900" dirty="0">
                <a:solidFill>
                  <a:srgbClr val="000000"/>
                </a:solidFill>
                <a:effectLst/>
                <a:latin typeface="Menlo" panose="020B0609030804020204" pitchFamily="49" charset="0"/>
              </a:rPr>
              <a:t>% cat </a:t>
            </a:r>
            <a:r>
              <a:rPr lang="en-US" sz="900" dirty="0" err="1">
                <a:solidFill>
                  <a:srgbClr val="000000"/>
                </a:solidFill>
                <a:latin typeface="Menlo" panose="020B0609030804020204" pitchFamily="49" charset="0"/>
              </a:rPr>
              <a:t>pyats.env</a:t>
            </a:r>
            <a:r>
              <a:rPr lang="en-US" sz="900" dirty="0">
                <a:solidFill>
                  <a:srgbClr val="000000"/>
                </a:solidFill>
                <a:effectLst/>
                <a:latin typeface="Menlo" panose="020B0609030804020204" pitchFamily="49" charset="0"/>
              </a:rPr>
              <a:t>           </a:t>
            </a:r>
          </a:p>
          <a:p>
            <a:endParaRPr lang="en-US" sz="900" dirty="0">
              <a:solidFill>
                <a:srgbClr val="000000"/>
              </a:solidFill>
              <a:effectLst/>
              <a:latin typeface="Menlo" panose="020B0609030804020204" pitchFamily="49" charset="0"/>
            </a:endParaRPr>
          </a:p>
          <a:p>
            <a:r>
              <a:rPr lang="en-US" sz="900" b="0" dirty="0">
                <a:effectLst/>
                <a:latin typeface="Menlo" panose="020B0609030804020204" pitchFamily="49" charset="0"/>
              </a:rPr>
              <a:t>export PYATS_DEVICE_USERNAME=</a:t>
            </a:r>
            <a:r>
              <a:rPr lang="en-US" sz="900" b="0" dirty="0" err="1">
                <a:effectLst/>
                <a:latin typeface="Menlo" panose="020B0609030804020204" pitchFamily="49" charset="0"/>
              </a:rPr>
              <a:t>achaa</a:t>
            </a:r>
            <a:endParaRPr lang="en-US" sz="900" b="0" dirty="0">
              <a:effectLst/>
              <a:latin typeface="Menlo" panose="020B0609030804020204" pitchFamily="49" charset="0"/>
            </a:endParaRPr>
          </a:p>
          <a:p>
            <a:r>
              <a:rPr lang="en-US" sz="900" b="0" dirty="0">
                <a:effectLst/>
                <a:latin typeface="Menlo" panose="020B0609030804020204" pitchFamily="49" charset="0"/>
              </a:rPr>
              <a:t>export PYATS_DEVICE_PASSWORD=achaa12345</a:t>
            </a:r>
          </a:p>
          <a:p>
            <a:r>
              <a:rPr lang="en-US" sz="900" b="0" dirty="0">
                <a:effectLst/>
                <a:latin typeface="Menlo" panose="020B0609030804020204" pitchFamily="49" charset="0"/>
              </a:rPr>
              <a:t>export PYATS_DEVICE_ENABLE=achaa12345</a:t>
            </a:r>
          </a:p>
          <a:p>
            <a:r>
              <a:rPr lang="en-US" sz="900" b="0" dirty="0">
                <a:effectLst/>
                <a:latin typeface="Menlo" panose="020B0609030804020204" pitchFamily="49" charset="0"/>
              </a:rPr>
              <a:t>export PYATS_LINUX_USERNAME=</a:t>
            </a:r>
            <a:r>
              <a:rPr lang="en-US" sz="900" b="0" dirty="0" err="1">
                <a:effectLst/>
                <a:latin typeface="Menlo" panose="020B0609030804020204" pitchFamily="49" charset="0"/>
              </a:rPr>
              <a:t>achaa</a:t>
            </a:r>
            <a:r>
              <a:rPr lang="en-US" sz="900" b="0" dirty="0">
                <a:effectLst/>
                <a:latin typeface="Menlo" panose="020B0609030804020204" pitchFamily="49" charset="0"/>
              </a:rPr>
              <a:t> </a:t>
            </a:r>
          </a:p>
          <a:p>
            <a:r>
              <a:rPr lang="en-US" sz="900" b="0" dirty="0">
                <a:effectLst/>
                <a:latin typeface="Menlo" panose="020B0609030804020204" pitchFamily="49" charset="0"/>
              </a:rPr>
              <a:t>export PYATS_LINUX_PASSWORD=achaa12345</a:t>
            </a:r>
          </a:p>
          <a:p>
            <a:endParaRPr lang="en-US" sz="900" b="0" dirty="0">
              <a:effectLst/>
              <a:latin typeface="Menlo" panose="020B0609030804020204" pitchFamily="49" charset="0"/>
            </a:endParaRPr>
          </a:p>
        </p:txBody>
      </p:sp>
      <p:sp>
        <p:nvSpPr>
          <p:cNvPr id="5" name="TextBox 4">
            <a:extLst>
              <a:ext uri="{FF2B5EF4-FFF2-40B4-BE49-F238E27FC236}">
                <a16:creationId xmlns:a16="http://schemas.microsoft.com/office/drawing/2014/main" id="{DBB69980-D1C0-BD1F-18A5-172EE401DF3F}"/>
              </a:ext>
            </a:extLst>
          </p:cNvPr>
          <p:cNvSpPr txBox="1"/>
          <p:nvPr/>
        </p:nvSpPr>
        <p:spPr>
          <a:xfrm>
            <a:off x="320487" y="717583"/>
            <a:ext cx="2936581" cy="523220"/>
          </a:xfrm>
          <a:prstGeom prst="rect">
            <a:avLst/>
          </a:prstGeom>
          <a:noFill/>
          <a:ln>
            <a:solidFill>
              <a:srgbClr val="C00000"/>
            </a:solidFill>
          </a:ln>
        </p:spPr>
        <p:txBody>
          <a:bodyPr wrap="square">
            <a:spAutoFit/>
          </a:bodyPr>
          <a:lstStyle/>
          <a:p>
            <a:pPr algn="ctr"/>
            <a:r>
              <a:rPr lang="en-US" sz="1400" b="1" dirty="0">
                <a:solidFill>
                  <a:srgbClr val="0432FF"/>
                </a:solidFill>
                <a:latin typeface="Menlo" panose="020B0609030804020204" pitchFamily="49" charset="0"/>
              </a:rPr>
              <a:t>S</a:t>
            </a:r>
            <a:r>
              <a:rPr lang="en-US" sz="1400" b="1" dirty="0">
                <a:solidFill>
                  <a:srgbClr val="0432FF"/>
                </a:solidFill>
                <a:effectLst/>
                <a:latin typeface="Menlo" panose="020B0609030804020204" pitchFamily="49" charset="0"/>
              </a:rPr>
              <a:t>tore </a:t>
            </a:r>
            <a:r>
              <a:rPr lang="en-US" sz="1400" b="1" dirty="0" err="1">
                <a:solidFill>
                  <a:srgbClr val="0432FF"/>
                </a:solidFill>
                <a:effectLst/>
                <a:latin typeface="Menlo" panose="020B0609030804020204" pitchFamily="49" charset="0"/>
              </a:rPr>
              <a:t>userid</a:t>
            </a:r>
            <a:r>
              <a:rPr lang="en-US" sz="1400" b="1" dirty="0">
                <a:solidFill>
                  <a:srgbClr val="0432FF"/>
                </a:solidFill>
                <a:effectLst/>
                <a:latin typeface="Menlo" panose="020B0609030804020204" pitchFamily="49" charset="0"/>
              </a:rPr>
              <a:t> and password in environment file</a:t>
            </a:r>
            <a:endParaRPr lang="en-US" sz="1400" b="1" dirty="0">
              <a:solidFill>
                <a:srgbClr val="0432FF"/>
              </a:solidFill>
            </a:endParaRPr>
          </a:p>
        </p:txBody>
      </p:sp>
      <p:sp>
        <p:nvSpPr>
          <p:cNvPr id="6" name="TextBox 5">
            <a:extLst>
              <a:ext uri="{FF2B5EF4-FFF2-40B4-BE49-F238E27FC236}">
                <a16:creationId xmlns:a16="http://schemas.microsoft.com/office/drawing/2014/main" id="{8AF4DD2C-EC43-6B42-FFC6-A4313411D956}"/>
              </a:ext>
            </a:extLst>
          </p:cNvPr>
          <p:cNvSpPr txBox="1"/>
          <p:nvPr/>
        </p:nvSpPr>
        <p:spPr>
          <a:xfrm>
            <a:off x="4141944" y="481857"/>
            <a:ext cx="3740416" cy="6324808"/>
          </a:xfrm>
          <a:prstGeom prst="rect">
            <a:avLst/>
          </a:prstGeom>
          <a:noFill/>
          <a:ln>
            <a:solidFill>
              <a:srgbClr val="0432FF"/>
            </a:solidFill>
          </a:ln>
        </p:spPr>
        <p:txBody>
          <a:bodyPr wrap="square">
            <a:spAutoFit/>
          </a:bodyPr>
          <a:lstStyle/>
          <a:p>
            <a:r>
              <a:rPr lang="en-US" sz="900" b="0" dirty="0">
                <a:effectLst/>
                <a:latin typeface="Menlo" panose="020B0609030804020204" pitchFamily="49" charset="0"/>
              </a:rPr>
              <a:t>testbed:</a:t>
            </a:r>
          </a:p>
          <a:p>
            <a:r>
              <a:rPr lang="en-US" sz="900" b="0" dirty="0">
                <a:effectLst/>
                <a:latin typeface="Menlo" panose="020B0609030804020204" pitchFamily="49" charset="0"/>
              </a:rPr>
              <a:t>name: </a:t>
            </a:r>
            <a:r>
              <a:rPr lang="en-US" sz="900" b="0" dirty="0" err="1">
                <a:effectLst/>
                <a:latin typeface="Menlo" panose="020B0609030804020204" pitchFamily="49" charset="0"/>
              </a:rPr>
              <a:t>AchaA</a:t>
            </a:r>
            <a:r>
              <a:rPr lang="en-US" sz="900" b="0" dirty="0">
                <a:effectLst/>
                <a:latin typeface="Menlo" panose="020B0609030804020204" pitchFamily="49" charset="0"/>
              </a:rPr>
              <a:t> Robot</a:t>
            </a:r>
          </a:p>
          <a:p>
            <a:r>
              <a:rPr lang="en-US" sz="900" b="0" dirty="0">
                <a:effectLst/>
                <a:latin typeface="Menlo" panose="020B0609030804020204" pitchFamily="49" charset="0"/>
              </a:rPr>
              <a:t>credentials:</a:t>
            </a:r>
          </a:p>
          <a:p>
            <a:r>
              <a:rPr lang="en-US" sz="900" b="0" dirty="0">
                <a:effectLst/>
                <a:latin typeface="Menlo" panose="020B0609030804020204" pitchFamily="49" charset="0"/>
              </a:rPr>
              <a:t>default:</a:t>
            </a:r>
          </a:p>
          <a:p>
            <a:r>
              <a:rPr lang="en-US" sz="900" b="0" dirty="0">
                <a:effectLst/>
                <a:latin typeface="Menlo" panose="020B0609030804020204" pitchFamily="49" charset="0"/>
              </a:rPr>
              <a:t>username: '%ENV{PYATS_DEVICE_USERNAME}'</a:t>
            </a:r>
          </a:p>
          <a:p>
            <a:r>
              <a:rPr lang="en-US" sz="900" b="0" dirty="0">
                <a:effectLst/>
                <a:latin typeface="Menlo" panose="020B0609030804020204" pitchFamily="49" charset="0"/>
              </a:rPr>
              <a:t>password: '%ENV{PYATS_DEVICE_PASSWORD}'</a:t>
            </a:r>
          </a:p>
          <a:p>
            <a:r>
              <a:rPr lang="en-US" sz="900" b="0" dirty="0">
                <a:effectLst/>
                <a:latin typeface="Menlo" panose="020B0609030804020204" pitchFamily="49" charset="0"/>
              </a:rPr>
              <a:t>enable:</a:t>
            </a:r>
          </a:p>
          <a:p>
            <a:r>
              <a:rPr lang="en-US" sz="900" b="0" dirty="0">
                <a:effectLst/>
                <a:latin typeface="Menlo" panose="020B0609030804020204" pitchFamily="49" charset="0"/>
              </a:rPr>
              <a:t>password: '%ENV{PYATS_DEVICE_PASSWORD}'</a:t>
            </a:r>
          </a:p>
          <a:p>
            <a:r>
              <a:rPr lang="en-US" sz="900" b="0" dirty="0">
                <a:effectLst/>
                <a:latin typeface="Menlo" panose="020B0609030804020204" pitchFamily="49" charset="0"/>
              </a:rPr>
              <a:t>line:</a:t>
            </a:r>
          </a:p>
          <a:p>
            <a:r>
              <a:rPr lang="en-US" sz="900" b="0" dirty="0">
                <a:effectLst/>
                <a:latin typeface="Menlo" panose="020B0609030804020204" pitchFamily="49" charset="0"/>
              </a:rPr>
              <a:t>password: '%ENV{PYATS_DEVICE_PASSWORD}'</a:t>
            </a:r>
          </a:p>
          <a:p>
            <a:r>
              <a:rPr lang="en-US" sz="900" b="0" dirty="0">
                <a:effectLst/>
                <a:latin typeface="Menlo" panose="020B0609030804020204" pitchFamily="49" charset="0"/>
              </a:rPr>
              <a:t>servers:</a:t>
            </a:r>
          </a:p>
          <a:p>
            <a:r>
              <a:rPr lang="en-US" sz="900" b="0" dirty="0">
                <a:effectLst/>
                <a:latin typeface="Menlo" panose="020B0609030804020204" pitchFamily="49" charset="0"/>
              </a:rPr>
              <a:t>username: '%ENV{PYATS_LINUX_USERNAME}'</a:t>
            </a:r>
          </a:p>
          <a:p>
            <a:r>
              <a:rPr lang="en-US" sz="900" b="0" dirty="0">
                <a:effectLst/>
                <a:latin typeface="Menlo" panose="020B0609030804020204" pitchFamily="49" charset="0"/>
              </a:rPr>
              <a:t>password: '%ENV{PYATS_LINUX_PASSWORD}'</a:t>
            </a:r>
          </a:p>
          <a:p>
            <a:r>
              <a:rPr lang="en-US" sz="900" b="0" dirty="0">
                <a:effectLst/>
                <a:latin typeface="Menlo" panose="020B0609030804020204" pitchFamily="49" charset="0"/>
              </a:rPr>
              <a:t>devices:</a:t>
            </a:r>
          </a:p>
          <a:p>
            <a:r>
              <a:rPr lang="en-US" sz="900" b="0" dirty="0">
                <a:effectLst/>
                <a:latin typeface="Menlo" panose="020B0609030804020204" pitchFamily="49" charset="0"/>
              </a:rPr>
              <a:t>DALLAS:</a:t>
            </a:r>
          </a:p>
          <a:p>
            <a:r>
              <a:rPr lang="en-US" sz="900" b="0" dirty="0">
                <a:effectLst/>
                <a:latin typeface="Menlo" panose="020B0609030804020204" pitchFamily="49" charset="0"/>
              </a:rPr>
              <a:t>alias: DAL</a:t>
            </a:r>
          </a:p>
          <a:p>
            <a:r>
              <a:rPr lang="en-US" sz="900" b="0" dirty="0">
                <a:effectLst/>
                <a:latin typeface="Menlo" panose="020B0609030804020204" pitchFamily="49" charset="0"/>
              </a:rPr>
              <a:t>connections:</a:t>
            </a:r>
          </a:p>
          <a:p>
            <a:r>
              <a:rPr lang="en-US" sz="900" b="0" dirty="0" err="1">
                <a:effectLst/>
                <a:latin typeface="Menlo" panose="020B0609030804020204" pitchFamily="49" charset="0"/>
              </a:rPr>
              <a:t>ssh</a:t>
            </a:r>
            <a:r>
              <a:rPr lang="en-US" sz="900" b="0" dirty="0">
                <a:effectLst/>
                <a:latin typeface="Menlo" panose="020B0609030804020204" pitchFamily="49" charset="0"/>
              </a:rPr>
              <a:t>:</a:t>
            </a:r>
          </a:p>
          <a:p>
            <a:r>
              <a:rPr lang="en-US" sz="900" b="0" dirty="0" err="1">
                <a:effectLst/>
                <a:latin typeface="Menlo" panose="020B0609030804020204" pitchFamily="49" charset="0"/>
              </a:rPr>
              <a:t>ip</a:t>
            </a:r>
            <a:r>
              <a:rPr lang="en-US" sz="900" b="0" dirty="0">
                <a:effectLst/>
                <a:latin typeface="Menlo" panose="020B0609030804020204" pitchFamily="49" charset="0"/>
              </a:rPr>
              <a:t>: 172.16.101.74</a:t>
            </a:r>
          </a:p>
          <a:p>
            <a:r>
              <a:rPr lang="en-US" sz="900" b="0" dirty="0">
                <a:effectLst/>
                <a:latin typeface="Menlo" panose="020B0609030804020204" pitchFamily="49" charset="0"/>
              </a:rPr>
              <a:t>protocol: </a:t>
            </a:r>
            <a:r>
              <a:rPr lang="en-US" sz="900" b="0" dirty="0" err="1">
                <a:effectLst/>
                <a:latin typeface="Menlo" panose="020B0609030804020204" pitchFamily="49" charset="0"/>
              </a:rPr>
              <a:t>ssh</a:t>
            </a:r>
            <a:endParaRPr lang="en-US" sz="900" b="0" dirty="0">
              <a:effectLst/>
              <a:latin typeface="Menlo" panose="020B0609030804020204" pitchFamily="49" charset="0"/>
            </a:endParaRPr>
          </a:p>
          <a:p>
            <a:r>
              <a:rPr lang="en-US" sz="900" b="0" dirty="0">
                <a:effectLst/>
                <a:latin typeface="Menlo" panose="020B0609030804020204" pitchFamily="49" charset="0"/>
              </a:rPr>
              <a:t>proxy: </a:t>
            </a:r>
            <a:r>
              <a:rPr lang="en-US" sz="900" b="0" dirty="0" err="1">
                <a:effectLst/>
                <a:latin typeface="Menlo" panose="020B0609030804020204" pitchFamily="49" charset="0"/>
              </a:rPr>
              <a:t>jump_host</a:t>
            </a:r>
            <a:endParaRPr lang="en-US" sz="900" b="0" dirty="0">
              <a:effectLst/>
              <a:latin typeface="Menlo" panose="020B0609030804020204" pitchFamily="49" charset="0"/>
            </a:endParaRPr>
          </a:p>
          <a:p>
            <a:r>
              <a:rPr lang="en-US" sz="900" b="0" dirty="0">
                <a:effectLst/>
                <a:latin typeface="Menlo" panose="020B0609030804020204" pitchFamily="49" charset="0"/>
              </a:rPr>
              <a:t>custom:</a:t>
            </a:r>
          </a:p>
          <a:p>
            <a:r>
              <a:rPr lang="en-US" sz="900" b="0" dirty="0">
                <a:effectLst/>
                <a:latin typeface="Menlo" panose="020B0609030804020204" pitchFamily="49" charset="0"/>
              </a:rPr>
              <a:t>abstraction:</a:t>
            </a:r>
          </a:p>
          <a:p>
            <a:r>
              <a:rPr lang="en-US" sz="900" b="0" dirty="0">
                <a:effectLst/>
                <a:latin typeface="Menlo" panose="020B0609030804020204" pitchFamily="49" charset="0"/>
              </a:rPr>
              <a:t>order:</a:t>
            </a:r>
          </a:p>
          <a:p>
            <a:r>
              <a:rPr lang="en-US" sz="900" b="0" dirty="0">
                <a:effectLst/>
                <a:latin typeface="Menlo" panose="020B0609030804020204" pitchFamily="49" charset="0"/>
              </a:rPr>
              <a:t>- </a:t>
            </a:r>
            <a:r>
              <a:rPr lang="en-US" sz="900" b="0" dirty="0" err="1">
                <a:effectLst/>
                <a:latin typeface="Menlo" panose="020B0609030804020204" pitchFamily="49" charset="0"/>
              </a:rPr>
              <a:t>os</a:t>
            </a:r>
            <a:endParaRPr lang="en-US" sz="900" b="0" dirty="0">
              <a:effectLst/>
              <a:latin typeface="Menlo" panose="020B0609030804020204" pitchFamily="49" charset="0"/>
            </a:endParaRPr>
          </a:p>
          <a:p>
            <a:r>
              <a:rPr lang="en-US" sz="900" b="0" dirty="0">
                <a:effectLst/>
                <a:latin typeface="Menlo" panose="020B0609030804020204" pitchFamily="49" charset="0"/>
              </a:rPr>
              <a:t>- platform</a:t>
            </a:r>
          </a:p>
          <a:p>
            <a:r>
              <a:rPr lang="en-US" sz="900" b="0" dirty="0" err="1">
                <a:effectLst/>
                <a:latin typeface="Menlo" panose="020B0609030804020204" pitchFamily="49" charset="0"/>
              </a:rPr>
              <a:t>os</a:t>
            </a:r>
            <a:r>
              <a:rPr lang="en-US" sz="900" b="0" dirty="0">
                <a:effectLst/>
                <a:latin typeface="Menlo" panose="020B0609030804020204" pitchFamily="49" charset="0"/>
              </a:rPr>
              <a:t>: </a:t>
            </a:r>
            <a:r>
              <a:rPr lang="en-US" sz="900" b="0" dirty="0" err="1">
                <a:effectLst/>
                <a:latin typeface="Menlo" panose="020B0609030804020204" pitchFamily="49" charset="0"/>
              </a:rPr>
              <a:t>iosxe</a:t>
            </a:r>
            <a:endParaRPr lang="en-US" sz="900" b="0" dirty="0">
              <a:effectLst/>
              <a:latin typeface="Menlo" panose="020B0609030804020204" pitchFamily="49" charset="0"/>
            </a:endParaRPr>
          </a:p>
          <a:p>
            <a:r>
              <a:rPr lang="en-US" sz="900" b="0" dirty="0">
                <a:effectLst/>
                <a:latin typeface="Menlo" panose="020B0609030804020204" pitchFamily="49" charset="0"/>
              </a:rPr>
              <a:t>platform: </a:t>
            </a:r>
            <a:r>
              <a:rPr lang="en-US" sz="900" b="0" dirty="0" err="1">
                <a:effectLst/>
                <a:latin typeface="Menlo" panose="020B0609030804020204" pitchFamily="49" charset="0"/>
              </a:rPr>
              <a:t>iosxe</a:t>
            </a:r>
            <a:endParaRPr lang="en-US" sz="900" b="0" dirty="0">
              <a:effectLst/>
              <a:latin typeface="Menlo" panose="020B0609030804020204" pitchFamily="49" charset="0"/>
            </a:endParaRPr>
          </a:p>
          <a:p>
            <a:r>
              <a:rPr lang="en-US" sz="900" b="0" dirty="0">
                <a:effectLst/>
                <a:latin typeface="Menlo" panose="020B0609030804020204" pitchFamily="49" charset="0"/>
              </a:rPr>
              <a:t>type: CSR1000V</a:t>
            </a:r>
          </a:p>
          <a:p>
            <a:br>
              <a:rPr lang="en-US" sz="900" b="0" dirty="0">
                <a:effectLst/>
                <a:latin typeface="Menlo" panose="020B0609030804020204" pitchFamily="49" charset="0"/>
              </a:rPr>
            </a:br>
            <a:r>
              <a:rPr lang="en-US" sz="900" b="0" dirty="0">
                <a:effectLst/>
                <a:latin typeface="Menlo" panose="020B0609030804020204" pitchFamily="49" charset="0"/>
              </a:rPr>
              <a:t>NEWYORK:</a:t>
            </a:r>
          </a:p>
          <a:p>
            <a:r>
              <a:rPr lang="en-US" sz="900" b="0" dirty="0">
                <a:effectLst/>
                <a:latin typeface="Menlo" panose="020B0609030804020204" pitchFamily="49" charset="0"/>
              </a:rPr>
              <a:t>alias: NY</a:t>
            </a:r>
          </a:p>
          <a:p>
            <a:r>
              <a:rPr lang="en-US" sz="900" b="0" dirty="0">
                <a:effectLst/>
                <a:latin typeface="Menlo" panose="020B0609030804020204" pitchFamily="49" charset="0"/>
              </a:rPr>
              <a:t>connections:</a:t>
            </a:r>
          </a:p>
          <a:p>
            <a:r>
              <a:rPr lang="en-US" sz="900" b="0" dirty="0" err="1">
                <a:effectLst/>
                <a:latin typeface="Menlo" panose="020B0609030804020204" pitchFamily="49" charset="0"/>
              </a:rPr>
              <a:t>ssh</a:t>
            </a:r>
            <a:r>
              <a:rPr lang="en-US" sz="900" b="0" dirty="0">
                <a:effectLst/>
                <a:latin typeface="Menlo" panose="020B0609030804020204" pitchFamily="49" charset="0"/>
              </a:rPr>
              <a:t>:</a:t>
            </a:r>
          </a:p>
          <a:p>
            <a:r>
              <a:rPr lang="en-US" sz="900" b="0" dirty="0" err="1">
                <a:effectLst/>
                <a:latin typeface="Menlo" panose="020B0609030804020204" pitchFamily="49" charset="0"/>
              </a:rPr>
              <a:t>ip</a:t>
            </a:r>
            <a:r>
              <a:rPr lang="en-US" sz="900" b="0" dirty="0">
                <a:effectLst/>
                <a:latin typeface="Menlo" panose="020B0609030804020204" pitchFamily="49" charset="0"/>
              </a:rPr>
              <a:t>: 172.16.101.75</a:t>
            </a:r>
          </a:p>
          <a:p>
            <a:r>
              <a:rPr lang="en-US" sz="900" b="0" dirty="0">
                <a:effectLst/>
                <a:latin typeface="Menlo" panose="020B0609030804020204" pitchFamily="49" charset="0"/>
              </a:rPr>
              <a:t>protocol: </a:t>
            </a:r>
            <a:r>
              <a:rPr lang="en-US" sz="900" b="0" dirty="0" err="1">
                <a:effectLst/>
                <a:latin typeface="Menlo" panose="020B0609030804020204" pitchFamily="49" charset="0"/>
              </a:rPr>
              <a:t>ssh</a:t>
            </a:r>
            <a:endParaRPr lang="en-US" sz="900" b="0" dirty="0">
              <a:effectLst/>
              <a:latin typeface="Menlo" panose="020B0609030804020204" pitchFamily="49" charset="0"/>
            </a:endParaRPr>
          </a:p>
          <a:p>
            <a:r>
              <a:rPr lang="en-US" sz="900" b="0" dirty="0">
                <a:effectLst/>
                <a:latin typeface="Menlo" panose="020B0609030804020204" pitchFamily="49" charset="0"/>
              </a:rPr>
              <a:t>proxy: </a:t>
            </a:r>
            <a:r>
              <a:rPr lang="en-US" sz="900" b="0" dirty="0" err="1">
                <a:effectLst/>
                <a:latin typeface="Menlo" panose="020B0609030804020204" pitchFamily="49" charset="0"/>
              </a:rPr>
              <a:t>jump_host</a:t>
            </a:r>
            <a:endParaRPr lang="en-US" sz="900" b="0" dirty="0">
              <a:effectLst/>
              <a:latin typeface="Menlo" panose="020B0609030804020204" pitchFamily="49" charset="0"/>
            </a:endParaRPr>
          </a:p>
          <a:p>
            <a:r>
              <a:rPr lang="en-US" sz="900" b="0" dirty="0">
                <a:effectLst/>
                <a:latin typeface="Menlo" panose="020B0609030804020204" pitchFamily="49" charset="0"/>
              </a:rPr>
              <a:t>custom:</a:t>
            </a:r>
          </a:p>
          <a:p>
            <a:r>
              <a:rPr lang="en-US" sz="900" b="0" dirty="0">
                <a:effectLst/>
                <a:latin typeface="Menlo" panose="020B0609030804020204" pitchFamily="49" charset="0"/>
              </a:rPr>
              <a:t>abstraction:</a:t>
            </a:r>
          </a:p>
          <a:p>
            <a:r>
              <a:rPr lang="en-US" sz="900" b="0" dirty="0">
                <a:effectLst/>
                <a:latin typeface="Menlo" panose="020B0609030804020204" pitchFamily="49" charset="0"/>
              </a:rPr>
              <a:t>order:</a:t>
            </a:r>
          </a:p>
          <a:p>
            <a:r>
              <a:rPr lang="en-US" sz="900" b="0" dirty="0">
                <a:effectLst/>
                <a:latin typeface="Menlo" panose="020B0609030804020204" pitchFamily="49" charset="0"/>
              </a:rPr>
              <a:t>- </a:t>
            </a:r>
            <a:r>
              <a:rPr lang="en-US" sz="900" b="0" dirty="0" err="1">
                <a:effectLst/>
                <a:latin typeface="Menlo" panose="020B0609030804020204" pitchFamily="49" charset="0"/>
              </a:rPr>
              <a:t>os</a:t>
            </a:r>
            <a:endParaRPr lang="en-US" sz="900" b="0" dirty="0">
              <a:effectLst/>
              <a:latin typeface="Menlo" panose="020B0609030804020204" pitchFamily="49" charset="0"/>
            </a:endParaRPr>
          </a:p>
          <a:p>
            <a:r>
              <a:rPr lang="en-US" sz="900" b="0" dirty="0">
                <a:effectLst/>
                <a:latin typeface="Menlo" panose="020B0609030804020204" pitchFamily="49" charset="0"/>
              </a:rPr>
              <a:t>- platform</a:t>
            </a:r>
          </a:p>
          <a:p>
            <a:r>
              <a:rPr lang="en-US" sz="900" b="0" dirty="0" err="1">
                <a:effectLst/>
                <a:latin typeface="Menlo" panose="020B0609030804020204" pitchFamily="49" charset="0"/>
              </a:rPr>
              <a:t>os</a:t>
            </a:r>
            <a:r>
              <a:rPr lang="en-US" sz="900" b="0" dirty="0">
                <a:effectLst/>
                <a:latin typeface="Menlo" panose="020B0609030804020204" pitchFamily="49" charset="0"/>
              </a:rPr>
              <a:t>: </a:t>
            </a:r>
            <a:r>
              <a:rPr lang="en-US" sz="900" b="0" dirty="0" err="1">
                <a:effectLst/>
                <a:latin typeface="Menlo" panose="020B0609030804020204" pitchFamily="49" charset="0"/>
              </a:rPr>
              <a:t>iosxe</a:t>
            </a:r>
            <a:endParaRPr lang="en-US" sz="900" b="0" dirty="0">
              <a:effectLst/>
              <a:latin typeface="Menlo" panose="020B0609030804020204" pitchFamily="49" charset="0"/>
            </a:endParaRPr>
          </a:p>
          <a:p>
            <a:r>
              <a:rPr lang="en-US" sz="900" b="0" dirty="0">
                <a:effectLst/>
                <a:latin typeface="Menlo" panose="020B0609030804020204" pitchFamily="49" charset="0"/>
              </a:rPr>
              <a:t>platform: </a:t>
            </a:r>
            <a:r>
              <a:rPr lang="en-US" sz="900" b="0" dirty="0" err="1">
                <a:effectLst/>
                <a:latin typeface="Menlo" panose="020B0609030804020204" pitchFamily="49" charset="0"/>
              </a:rPr>
              <a:t>iosxe</a:t>
            </a:r>
            <a:endParaRPr lang="en-US" sz="900" b="0" dirty="0">
              <a:effectLst/>
              <a:latin typeface="Menlo" panose="020B0609030804020204" pitchFamily="49" charset="0"/>
            </a:endParaRPr>
          </a:p>
          <a:p>
            <a:r>
              <a:rPr lang="en-US" sz="900" b="0" dirty="0">
                <a:effectLst/>
                <a:latin typeface="Menlo" panose="020B0609030804020204" pitchFamily="49" charset="0"/>
              </a:rPr>
              <a:t>type: CSR1000V</a:t>
            </a:r>
          </a:p>
        </p:txBody>
      </p:sp>
      <p:sp>
        <p:nvSpPr>
          <p:cNvPr id="7" name="TextBox 6">
            <a:extLst>
              <a:ext uri="{FF2B5EF4-FFF2-40B4-BE49-F238E27FC236}">
                <a16:creationId xmlns:a16="http://schemas.microsoft.com/office/drawing/2014/main" id="{3D37A95B-4FE5-7B4C-2ECD-B899F84306CE}"/>
              </a:ext>
            </a:extLst>
          </p:cNvPr>
          <p:cNvSpPr txBox="1"/>
          <p:nvPr/>
        </p:nvSpPr>
        <p:spPr>
          <a:xfrm>
            <a:off x="4234541" y="79378"/>
            <a:ext cx="6359099" cy="307777"/>
          </a:xfrm>
          <a:prstGeom prst="rect">
            <a:avLst/>
          </a:prstGeom>
          <a:noFill/>
          <a:ln>
            <a:solidFill>
              <a:srgbClr val="C00000"/>
            </a:solidFill>
          </a:ln>
        </p:spPr>
        <p:txBody>
          <a:bodyPr wrap="square">
            <a:spAutoFit/>
          </a:bodyPr>
          <a:lstStyle/>
          <a:p>
            <a:pPr algn="ctr"/>
            <a:r>
              <a:rPr lang="en-US" sz="1400" b="1" dirty="0">
                <a:solidFill>
                  <a:srgbClr val="0432FF"/>
                </a:solidFill>
                <a:effectLst/>
                <a:latin typeface="Menlo" panose="020B0609030804020204" pitchFamily="49" charset="0"/>
              </a:rPr>
              <a:t> Devices connected  via Jump host uses environment file</a:t>
            </a:r>
            <a:endParaRPr lang="en-US" sz="1400" b="1" dirty="0">
              <a:solidFill>
                <a:srgbClr val="0432FF"/>
              </a:solidFill>
            </a:endParaRPr>
          </a:p>
        </p:txBody>
      </p:sp>
      <p:sp>
        <p:nvSpPr>
          <p:cNvPr id="11" name="TextBox 10">
            <a:extLst>
              <a:ext uri="{FF2B5EF4-FFF2-40B4-BE49-F238E27FC236}">
                <a16:creationId xmlns:a16="http://schemas.microsoft.com/office/drawing/2014/main" id="{A5D661F7-4227-0C40-2D27-ECF4A02F1515}"/>
              </a:ext>
            </a:extLst>
          </p:cNvPr>
          <p:cNvSpPr txBox="1"/>
          <p:nvPr/>
        </p:nvSpPr>
        <p:spPr>
          <a:xfrm>
            <a:off x="8146397" y="481857"/>
            <a:ext cx="3559659" cy="2031325"/>
          </a:xfrm>
          <a:prstGeom prst="rect">
            <a:avLst/>
          </a:prstGeom>
          <a:noFill/>
          <a:ln>
            <a:solidFill>
              <a:srgbClr val="0432FF"/>
            </a:solidFill>
          </a:ln>
        </p:spPr>
        <p:txBody>
          <a:bodyPr wrap="square">
            <a:spAutoFit/>
          </a:bodyPr>
          <a:lstStyle/>
          <a:p>
            <a:br>
              <a:rPr lang="en-US" sz="900" b="0" dirty="0">
                <a:effectLst/>
                <a:latin typeface="Menlo" panose="020B0609030804020204" pitchFamily="49" charset="0"/>
              </a:rPr>
            </a:br>
            <a:endParaRPr lang="en-US" sz="900" b="0" dirty="0">
              <a:effectLst/>
              <a:latin typeface="Menlo" panose="020B0609030804020204" pitchFamily="49" charset="0"/>
            </a:endParaRPr>
          </a:p>
          <a:p>
            <a:endParaRPr lang="en-US" sz="900" dirty="0">
              <a:latin typeface="Menlo" panose="020B0609030804020204" pitchFamily="49" charset="0"/>
            </a:endParaRPr>
          </a:p>
          <a:p>
            <a:r>
              <a:rPr lang="en-US" sz="900" b="0" dirty="0" err="1">
                <a:effectLst/>
                <a:latin typeface="Menlo" panose="020B0609030804020204" pitchFamily="49" charset="0"/>
              </a:rPr>
              <a:t>jump_host</a:t>
            </a:r>
            <a:r>
              <a:rPr lang="en-US" sz="900" b="0" dirty="0">
                <a:effectLst/>
                <a:latin typeface="Menlo" panose="020B0609030804020204" pitchFamily="49" charset="0"/>
              </a:rPr>
              <a:t>:</a:t>
            </a:r>
          </a:p>
          <a:p>
            <a:r>
              <a:rPr lang="en-US" sz="900" b="0" dirty="0">
                <a:effectLst/>
                <a:latin typeface="Menlo" panose="020B0609030804020204" pitchFamily="49" charset="0"/>
              </a:rPr>
              <a:t>connections:</a:t>
            </a:r>
          </a:p>
          <a:p>
            <a:r>
              <a:rPr lang="en-US" sz="900" b="0" dirty="0">
                <a:effectLst/>
                <a:latin typeface="Menlo" panose="020B0609030804020204" pitchFamily="49" charset="0"/>
              </a:rPr>
              <a:t>cli:</a:t>
            </a:r>
          </a:p>
          <a:p>
            <a:r>
              <a:rPr lang="en-US" sz="900" b="0" dirty="0" err="1">
                <a:effectLst/>
                <a:latin typeface="Menlo" panose="020B0609030804020204" pitchFamily="49" charset="0"/>
              </a:rPr>
              <a:t>ip</a:t>
            </a:r>
            <a:r>
              <a:rPr lang="en-US" sz="900" b="0" dirty="0">
                <a:effectLst/>
                <a:latin typeface="Menlo" panose="020B0609030804020204" pitchFamily="49" charset="0"/>
              </a:rPr>
              <a:t>: 172.16.101.1</a:t>
            </a:r>
          </a:p>
          <a:p>
            <a:r>
              <a:rPr lang="en-US" sz="900" b="0" dirty="0">
                <a:effectLst/>
                <a:latin typeface="Menlo" panose="020B0609030804020204" pitchFamily="49" charset="0"/>
              </a:rPr>
              <a:t>port: 22</a:t>
            </a:r>
          </a:p>
          <a:p>
            <a:r>
              <a:rPr lang="en-US" sz="900" b="0" dirty="0">
                <a:effectLst/>
                <a:latin typeface="Menlo" panose="020B0609030804020204" pitchFamily="49" charset="0"/>
              </a:rPr>
              <a:t>protocol: </a:t>
            </a:r>
            <a:r>
              <a:rPr lang="en-US" sz="900" b="0" dirty="0" err="1">
                <a:effectLst/>
                <a:latin typeface="Menlo" panose="020B0609030804020204" pitchFamily="49" charset="0"/>
              </a:rPr>
              <a:t>ssh</a:t>
            </a:r>
            <a:endParaRPr lang="en-US" sz="900" b="0" dirty="0">
              <a:effectLst/>
              <a:latin typeface="Menlo" panose="020B0609030804020204" pitchFamily="49" charset="0"/>
            </a:endParaRPr>
          </a:p>
          <a:p>
            <a:r>
              <a:rPr lang="en-US" sz="900" b="0" dirty="0">
                <a:effectLst/>
                <a:latin typeface="Menlo" panose="020B0609030804020204" pitchFamily="49" charset="0"/>
              </a:rPr>
              <a:t>credentials:</a:t>
            </a:r>
          </a:p>
          <a:p>
            <a:r>
              <a:rPr lang="en-US" sz="900" b="0" dirty="0">
                <a:effectLst/>
                <a:latin typeface="Menlo" panose="020B0609030804020204" pitchFamily="49" charset="0"/>
              </a:rPr>
              <a:t>default:</a:t>
            </a:r>
          </a:p>
          <a:p>
            <a:r>
              <a:rPr lang="en-US" sz="900" b="0" dirty="0">
                <a:effectLst/>
                <a:latin typeface="Menlo" panose="020B0609030804020204" pitchFamily="49" charset="0"/>
              </a:rPr>
              <a:t>username: </a:t>
            </a:r>
            <a:r>
              <a:rPr lang="en-US" sz="900" dirty="0" err="1">
                <a:latin typeface="Menlo" panose="020B0609030804020204" pitchFamily="49" charset="0"/>
              </a:rPr>
              <a:t>achaa</a:t>
            </a:r>
            <a:endParaRPr lang="en-US" sz="900" b="0" dirty="0">
              <a:effectLst/>
              <a:latin typeface="Menlo" panose="020B0609030804020204" pitchFamily="49" charset="0"/>
            </a:endParaRPr>
          </a:p>
          <a:p>
            <a:r>
              <a:rPr lang="en-US" sz="900" b="0" dirty="0" err="1">
                <a:effectLst/>
                <a:latin typeface="Menlo" panose="020B0609030804020204" pitchFamily="49" charset="0"/>
              </a:rPr>
              <a:t>os</a:t>
            </a:r>
            <a:r>
              <a:rPr lang="en-US" sz="900" b="0" dirty="0">
                <a:effectLst/>
                <a:latin typeface="Menlo" panose="020B0609030804020204" pitchFamily="49" charset="0"/>
              </a:rPr>
              <a:t>: </a:t>
            </a:r>
            <a:r>
              <a:rPr lang="en-US" sz="900" b="0" dirty="0" err="1">
                <a:effectLst/>
                <a:latin typeface="Menlo" panose="020B0609030804020204" pitchFamily="49" charset="0"/>
              </a:rPr>
              <a:t>linux</a:t>
            </a:r>
            <a:endParaRPr lang="en-US" sz="900" b="0" dirty="0">
              <a:effectLst/>
              <a:latin typeface="Menlo" panose="020B0609030804020204" pitchFamily="49" charset="0"/>
            </a:endParaRPr>
          </a:p>
          <a:p>
            <a:r>
              <a:rPr lang="en-US" sz="900" b="0" dirty="0">
                <a:effectLst/>
                <a:latin typeface="Menlo" panose="020B0609030804020204" pitchFamily="49" charset="0"/>
              </a:rPr>
              <a:t>type: </a:t>
            </a:r>
            <a:r>
              <a:rPr lang="en-US" sz="900" b="0" dirty="0" err="1">
                <a:effectLst/>
                <a:latin typeface="Menlo" panose="020B0609030804020204" pitchFamily="49" charset="0"/>
              </a:rPr>
              <a:t>linux</a:t>
            </a:r>
            <a:endParaRPr lang="en-US" sz="900" b="0" dirty="0">
              <a:effectLst/>
              <a:latin typeface="Menlo" panose="020B0609030804020204" pitchFamily="49" charset="0"/>
            </a:endParaRPr>
          </a:p>
        </p:txBody>
      </p:sp>
      <p:sp>
        <p:nvSpPr>
          <p:cNvPr id="13" name="TextBox 12">
            <a:extLst>
              <a:ext uri="{FF2B5EF4-FFF2-40B4-BE49-F238E27FC236}">
                <a16:creationId xmlns:a16="http://schemas.microsoft.com/office/drawing/2014/main" id="{B6DB92EB-0912-12CA-1B36-794AC9943C3B}"/>
              </a:ext>
            </a:extLst>
          </p:cNvPr>
          <p:cNvSpPr txBox="1"/>
          <p:nvPr/>
        </p:nvSpPr>
        <p:spPr>
          <a:xfrm>
            <a:off x="8146397" y="461601"/>
            <a:ext cx="1299169" cy="369332"/>
          </a:xfrm>
          <a:prstGeom prst="rect">
            <a:avLst/>
          </a:prstGeom>
          <a:noFill/>
        </p:spPr>
        <p:txBody>
          <a:bodyPr wrap="square" rtlCol="0">
            <a:spAutoFit/>
          </a:bodyPr>
          <a:lstStyle/>
          <a:p>
            <a:r>
              <a:rPr lang="en-US" dirty="0" err="1">
                <a:solidFill>
                  <a:srgbClr val="0432FF"/>
                </a:solidFill>
              </a:rPr>
              <a:t>Cont</a:t>
            </a:r>
            <a:r>
              <a:rPr lang="en-US" dirty="0">
                <a:solidFill>
                  <a:srgbClr val="0432FF"/>
                </a:solidFill>
              </a:rPr>
              <a:t>….</a:t>
            </a:r>
          </a:p>
        </p:txBody>
      </p:sp>
    </p:spTree>
    <p:extLst>
      <p:ext uri="{BB962C8B-B14F-4D97-AF65-F5344CB8AC3E}">
        <p14:creationId xmlns:p14="http://schemas.microsoft.com/office/powerpoint/2010/main" val="1088739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DB70AEF-0BBF-A94C-91EF-661DFF32EADD}"/>
              </a:ext>
            </a:extLst>
          </p:cNvPr>
          <p:cNvSpPr txBox="1"/>
          <p:nvPr/>
        </p:nvSpPr>
        <p:spPr>
          <a:xfrm>
            <a:off x="242045" y="1621786"/>
            <a:ext cx="10434919" cy="307777"/>
          </a:xfrm>
          <a:prstGeom prst="rect">
            <a:avLst/>
          </a:prstGeom>
          <a:noFill/>
        </p:spPr>
        <p:txBody>
          <a:bodyPr wrap="square">
            <a:spAutoFit/>
          </a:bodyPr>
          <a:lstStyle/>
          <a:p>
            <a:endParaRPr lang="en-US" sz="1400" dirty="0">
              <a:solidFill>
                <a:srgbClr val="000000"/>
              </a:solidFill>
              <a:effectLst/>
              <a:latin typeface="Menlo" panose="020B0609030804020204" pitchFamily="49" charset="0"/>
            </a:endParaRPr>
          </a:p>
        </p:txBody>
      </p:sp>
      <p:sp>
        <p:nvSpPr>
          <p:cNvPr id="11" name="Rectangle 10">
            <a:extLst>
              <a:ext uri="{FF2B5EF4-FFF2-40B4-BE49-F238E27FC236}">
                <a16:creationId xmlns:a16="http://schemas.microsoft.com/office/drawing/2014/main" id="{3EAB1CB0-7694-9377-60D7-2D2A8205D965}"/>
              </a:ext>
            </a:extLst>
          </p:cNvPr>
          <p:cNvSpPr/>
          <p:nvPr/>
        </p:nvSpPr>
        <p:spPr>
          <a:xfrm>
            <a:off x="291353" y="948690"/>
            <a:ext cx="11421676" cy="3539430"/>
          </a:xfrm>
          <a:prstGeom prst="rect">
            <a:avLst/>
          </a:prstGeom>
          <a:noFill/>
        </p:spPr>
        <p:txBody>
          <a:bodyPr wrap="square" lIns="91440" tIns="45720" rIns="91440" bIns="45720">
            <a:spAutoFit/>
          </a:bodyPr>
          <a:lstStyle/>
          <a:p>
            <a:pPr algn="l"/>
            <a:r>
              <a:rPr lang="en-US" sz="1600" b="0" i="0" dirty="0">
                <a:solidFill>
                  <a:srgbClr val="404040"/>
                </a:solidFill>
                <a:effectLst/>
                <a:latin typeface="Arial Rounded MT Bold" panose="020F0704030504030204" pitchFamily="34" charset="77"/>
              </a:rPr>
              <a:t>Genie CLI is the easiest way to start with Genie. No need any automation or Python knowledge. As long as Genie is installed, you can interact with the Genie libraries with a Linux command.</a:t>
            </a:r>
          </a:p>
          <a:p>
            <a:pPr algn="l"/>
            <a:endParaRPr lang="en-US" sz="1600" b="0" i="0" dirty="0">
              <a:solidFill>
                <a:srgbClr val="404040"/>
              </a:solidFill>
              <a:effectLst/>
              <a:latin typeface="Arial Rounded MT Bold" panose="020F0704030504030204" pitchFamily="34" charset="77"/>
            </a:endParaRPr>
          </a:p>
          <a:p>
            <a:pPr algn="l">
              <a:lnSpc>
                <a:spcPct val="150000"/>
              </a:lnSpc>
            </a:pPr>
            <a:r>
              <a:rPr lang="en-US" sz="1600" b="0" i="0" dirty="0">
                <a:solidFill>
                  <a:srgbClr val="404040"/>
                </a:solidFill>
                <a:effectLst/>
                <a:latin typeface="Arial Rounded MT Bold" panose="020F0704030504030204" pitchFamily="34" charset="77"/>
              </a:rPr>
              <a:t>Here’s what you can do:</a:t>
            </a:r>
          </a:p>
          <a:p>
            <a:pPr algn="l">
              <a:lnSpc>
                <a:spcPct val="150000"/>
              </a:lnSpc>
              <a:buFont typeface="+mj-lt"/>
              <a:buAutoNum type="arabicPeriod"/>
            </a:pPr>
            <a:r>
              <a:rPr lang="en-US" sz="1600" b="0" i="0" dirty="0">
                <a:solidFill>
                  <a:srgbClr val="404040"/>
                </a:solidFill>
                <a:effectLst/>
                <a:latin typeface="Arial Rounded MT Bold" panose="020F0704030504030204" pitchFamily="34" charset="77"/>
              </a:rPr>
              <a:t>Parse show command into structured output</a:t>
            </a:r>
          </a:p>
          <a:p>
            <a:pPr algn="l">
              <a:lnSpc>
                <a:spcPct val="150000"/>
              </a:lnSpc>
              <a:buFont typeface="+mj-lt"/>
              <a:buAutoNum type="arabicPeriod"/>
            </a:pPr>
            <a:r>
              <a:rPr lang="en-US" sz="1600" b="0" i="0" dirty="0">
                <a:solidFill>
                  <a:srgbClr val="404040"/>
                </a:solidFill>
                <a:effectLst/>
                <a:latin typeface="Arial Rounded MT Bold" panose="020F0704030504030204" pitchFamily="34" charset="77"/>
              </a:rPr>
              <a:t>Learn whole device feature into structured output</a:t>
            </a:r>
          </a:p>
          <a:p>
            <a:pPr algn="l">
              <a:lnSpc>
                <a:spcPct val="150000"/>
              </a:lnSpc>
              <a:buFont typeface="+mj-lt"/>
              <a:buAutoNum type="arabicPeriod"/>
            </a:pPr>
            <a:r>
              <a:rPr lang="en-US" sz="1600" b="0" i="0" dirty="0">
                <a:solidFill>
                  <a:srgbClr val="404040"/>
                </a:solidFill>
                <a:effectLst/>
                <a:latin typeface="Arial Rounded MT Bold" panose="020F0704030504030204" pitchFamily="34" charset="77"/>
              </a:rPr>
              <a:t>Compare structured output taken at different time</a:t>
            </a:r>
          </a:p>
          <a:p>
            <a:pPr algn="l">
              <a:lnSpc>
                <a:spcPct val="150000"/>
              </a:lnSpc>
              <a:buFont typeface="+mj-lt"/>
              <a:buAutoNum type="arabicPeriod"/>
            </a:pPr>
            <a:r>
              <a:rPr lang="en-US" sz="1600" b="0" i="0" dirty="0">
                <a:solidFill>
                  <a:srgbClr val="404040"/>
                </a:solidFill>
                <a:effectLst/>
                <a:latin typeface="Arial Rounded MT Bold" panose="020F0704030504030204" pitchFamily="34" charset="77"/>
              </a:rPr>
              <a:t>Genie shell to load the testbed file and/or pickle file.</a:t>
            </a:r>
          </a:p>
          <a:p>
            <a:pPr algn="l">
              <a:lnSpc>
                <a:spcPct val="150000"/>
              </a:lnSpc>
              <a:buFont typeface="+mj-lt"/>
              <a:buAutoNum type="arabicPeriod"/>
            </a:pPr>
            <a:r>
              <a:rPr lang="en-US" sz="1600" b="0" i="0" dirty="0">
                <a:solidFill>
                  <a:srgbClr val="404040"/>
                </a:solidFill>
                <a:effectLst/>
                <a:latin typeface="Arial Rounded MT Bold" panose="020F0704030504030204" pitchFamily="34" charset="77"/>
              </a:rPr>
              <a:t>Run Genie Harness without any </a:t>
            </a:r>
            <a:r>
              <a:rPr lang="en-US" sz="1600" b="0" i="0" dirty="0" err="1">
                <a:solidFill>
                  <a:srgbClr val="404040"/>
                </a:solidFill>
                <a:effectLst/>
                <a:latin typeface="Arial Rounded MT Bold" panose="020F0704030504030204" pitchFamily="34" charset="77"/>
              </a:rPr>
              <a:t>jobfile</a:t>
            </a:r>
            <a:endParaRPr lang="en-US" sz="1600" b="0" i="0" dirty="0">
              <a:solidFill>
                <a:srgbClr val="404040"/>
              </a:solidFill>
              <a:effectLst/>
              <a:latin typeface="Arial Rounded MT Bold" panose="020F0704030504030204" pitchFamily="34" charset="77"/>
            </a:endParaRPr>
          </a:p>
          <a:p>
            <a:br>
              <a:rPr lang="en-US" sz="1600" dirty="0">
                <a:latin typeface="Arial Rounded MT Bold" panose="020F0704030504030204" pitchFamily="34" charset="77"/>
              </a:rPr>
            </a:br>
            <a:endParaRPr lang="en-US" sz="1600" dirty="0">
              <a:solidFill>
                <a:srgbClr val="000000"/>
              </a:solidFill>
              <a:latin typeface="Arial Rounded MT Bold" panose="020F0704030504030204" pitchFamily="34" charset="77"/>
            </a:endParaRPr>
          </a:p>
        </p:txBody>
      </p:sp>
      <p:sp>
        <p:nvSpPr>
          <p:cNvPr id="20" name="TextBox 19">
            <a:extLst>
              <a:ext uri="{FF2B5EF4-FFF2-40B4-BE49-F238E27FC236}">
                <a16:creationId xmlns:a16="http://schemas.microsoft.com/office/drawing/2014/main" id="{F6966F99-5328-4B5C-5B05-62FF96F750C6}"/>
              </a:ext>
            </a:extLst>
          </p:cNvPr>
          <p:cNvSpPr txBox="1"/>
          <p:nvPr/>
        </p:nvSpPr>
        <p:spPr>
          <a:xfrm>
            <a:off x="242044" y="212871"/>
            <a:ext cx="6098240" cy="523220"/>
          </a:xfrm>
          <a:prstGeom prst="rect">
            <a:avLst/>
          </a:prstGeom>
          <a:noFill/>
        </p:spPr>
        <p:txBody>
          <a:bodyPr wrap="square">
            <a:spAutoFit/>
          </a:bodyPr>
          <a:lstStyle/>
          <a:p>
            <a:r>
              <a:rPr lang="en-US" sz="2800" b="1" dirty="0" err="1">
                <a:ln w="22225">
                  <a:solidFill>
                    <a:srgbClr val="0070C0"/>
                  </a:solidFill>
                  <a:prstDash val="solid"/>
                </a:ln>
                <a:solidFill>
                  <a:srgbClr val="0070C0"/>
                </a:solidFill>
                <a:effectLst>
                  <a:reflection blurRad="6350" stA="55000" endA="300" endPos="45500" dir="5400000" sy="-100000" algn="bl" rotWithShape="0"/>
                </a:effectLst>
              </a:rPr>
              <a:t>Pyats</a:t>
            </a:r>
            <a:r>
              <a:rPr lang="en-US" sz="2800" b="1" dirty="0">
                <a:ln w="22225">
                  <a:solidFill>
                    <a:srgbClr val="0070C0"/>
                  </a:solidFill>
                  <a:prstDash val="solid"/>
                </a:ln>
                <a:solidFill>
                  <a:srgbClr val="0070C0"/>
                </a:solidFill>
                <a:effectLst>
                  <a:reflection blurRad="6350" stA="55000" endA="300" endPos="45500" dir="5400000" sy="-100000" algn="bl" rotWithShape="0"/>
                </a:effectLst>
              </a:rPr>
              <a:t> Genie Command Line</a:t>
            </a:r>
          </a:p>
        </p:txBody>
      </p:sp>
      <p:sp>
        <p:nvSpPr>
          <p:cNvPr id="3" name="TextBox 2">
            <a:extLst>
              <a:ext uri="{FF2B5EF4-FFF2-40B4-BE49-F238E27FC236}">
                <a16:creationId xmlns:a16="http://schemas.microsoft.com/office/drawing/2014/main" id="{360D22BB-D69A-E3A0-0231-D8E2C3DC1DCF}"/>
              </a:ext>
            </a:extLst>
          </p:cNvPr>
          <p:cNvSpPr txBox="1"/>
          <p:nvPr/>
        </p:nvSpPr>
        <p:spPr>
          <a:xfrm>
            <a:off x="396434" y="6301157"/>
            <a:ext cx="11795566" cy="369332"/>
          </a:xfrm>
          <a:prstGeom prst="rect">
            <a:avLst/>
          </a:prstGeom>
          <a:noFill/>
        </p:spPr>
        <p:txBody>
          <a:bodyPr wrap="square">
            <a:spAutoFit/>
          </a:bodyPr>
          <a:lstStyle/>
          <a:p>
            <a:r>
              <a:rPr lang="en-US" dirty="0" err="1"/>
              <a:t>Refernce</a:t>
            </a:r>
            <a:r>
              <a:rPr lang="en-US" dirty="0"/>
              <a:t>: </a:t>
            </a:r>
            <a:r>
              <a:rPr lang="en-US" dirty="0">
                <a:solidFill>
                  <a:srgbClr val="0432FF"/>
                </a:solidFill>
                <a:hlinkClick r:id="rId3">
                  <a:extLst>
                    <a:ext uri="{A12FA001-AC4F-418D-AE19-62706E023703}">
                      <ahyp:hlinkClr xmlns:ahyp="http://schemas.microsoft.com/office/drawing/2018/hyperlinkcolor" val="tx"/>
                    </a:ext>
                  </a:extLst>
                </a:hlinkClick>
              </a:rPr>
              <a:t>https://</a:t>
            </a:r>
            <a:r>
              <a:rPr lang="en-US" dirty="0" err="1">
                <a:solidFill>
                  <a:srgbClr val="0432FF"/>
                </a:solidFill>
                <a:hlinkClick r:id="rId3">
                  <a:extLst>
                    <a:ext uri="{A12FA001-AC4F-418D-AE19-62706E023703}">
                      <ahyp:hlinkClr xmlns:ahyp="http://schemas.microsoft.com/office/drawing/2018/hyperlinkcolor" val="tx"/>
                    </a:ext>
                  </a:extLst>
                </a:hlinkClick>
              </a:rPr>
              <a:t>developer.cisco.com</a:t>
            </a:r>
            <a:r>
              <a:rPr lang="en-US" dirty="0">
                <a:solidFill>
                  <a:srgbClr val="0432FF"/>
                </a:solidFill>
                <a:hlinkClick r:id="rId3">
                  <a:extLst>
                    <a:ext uri="{A12FA001-AC4F-418D-AE19-62706E023703}">
                      <ahyp:hlinkClr xmlns:ahyp="http://schemas.microsoft.com/office/drawing/2018/hyperlinkcolor" val="tx"/>
                    </a:ext>
                  </a:extLst>
                </a:hlinkClick>
              </a:rPr>
              <a:t>/docs/genie-docs/</a:t>
            </a:r>
            <a:endParaRPr lang="en-US" dirty="0">
              <a:solidFill>
                <a:srgbClr val="0432FF"/>
              </a:solidFill>
            </a:endParaRPr>
          </a:p>
        </p:txBody>
      </p:sp>
    </p:spTree>
    <p:extLst>
      <p:ext uri="{BB962C8B-B14F-4D97-AF65-F5344CB8AC3E}">
        <p14:creationId xmlns:p14="http://schemas.microsoft.com/office/powerpoint/2010/main" val="28583939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DB70AEF-0BBF-A94C-91EF-661DFF32EADD}"/>
              </a:ext>
            </a:extLst>
          </p:cNvPr>
          <p:cNvSpPr txBox="1"/>
          <p:nvPr/>
        </p:nvSpPr>
        <p:spPr>
          <a:xfrm>
            <a:off x="242045" y="1621786"/>
            <a:ext cx="10434919" cy="307777"/>
          </a:xfrm>
          <a:prstGeom prst="rect">
            <a:avLst/>
          </a:prstGeom>
          <a:noFill/>
        </p:spPr>
        <p:txBody>
          <a:bodyPr wrap="square">
            <a:spAutoFit/>
          </a:bodyPr>
          <a:lstStyle/>
          <a:p>
            <a:endParaRPr lang="en-US" sz="1400" dirty="0">
              <a:solidFill>
                <a:srgbClr val="000000"/>
              </a:solidFill>
              <a:effectLst/>
              <a:latin typeface="Menlo" panose="020B0609030804020204" pitchFamily="49" charset="0"/>
            </a:endParaRPr>
          </a:p>
        </p:txBody>
      </p:sp>
      <p:sp>
        <p:nvSpPr>
          <p:cNvPr id="11" name="Rectangle 10">
            <a:extLst>
              <a:ext uri="{FF2B5EF4-FFF2-40B4-BE49-F238E27FC236}">
                <a16:creationId xmlns:a16="http://schemas.microsoft.com/office/drawing/2014/main" id="{3EAB1CB0-7694-9377-60D7-2D2A8205D965}"/>
              </a:ext>
            </a:extLst>
          </p:cNvPr>
          <p:cNvSpPr/>
          <p:nvPr/>
        </p:nvSpPr>
        <p:spPr>
          <a:xfrm>
            <a:off x="291353" y="948690"/>
            <a:ext cx="11421676" cy="5262979"/>
          </a:xfrm>
          <a:prstGeom prst="rect">
            <a:avLst/>
          </a:prstGeom>
          <a:noFill/>
        </p:spPr>
        <p:txBody>
          <a:bodyPr wrap="square" lIns="91440" tIns="45720" rIns="91440" bIns="45720">
            <a:spAutoFit/>
          </a:bodyPr>
          <a:lstStyle/>
          <a:p>
            <a:r>
              <a:rPr lang="en-US" sz="1400" b="1" dirty="0">
                <a:ln w="10160">
                  <a:solidFill>
                    <a:srgbClr val="0070C0"/>
                  </a:solidFill>
                  <a:prstDash val="solid"/>
                </a:ln>
                <a:solidFill>
                  <a:srgbClr val="0070C0"/>
                </a:solidFill>
                <a:effectLst>
                  <a:outerShdw blurRad="38100" dist="22860" dir="5400000" algn="tl" rotWithShape="0">
                    <a:srgbClr val="000000">
                      <a:alpha val="30000"/>
                    </a:srgbClr>
                  </a:outerShdw>
                </a:effectLst>
              </a:rPr>
              <a:t>Modules</a:t>
            </a:r>
          </a:p>
          <a:p>
            <a:endParaRPr lang="en-US" sz="1400" b="1" cap="none" spc="0" dirty="0">
              <a:ln w="10160">
                <a:solidFill>
                  <a:srgbClr val="FF0000"/>
                </a:solidFill>
                <a:prstDash val="solid"/>
              </a:ln>
              <a:solidFill>
                <a:srgbClr val="FF0000"/>
              </a:solidFill>
              <a:effectLst>
                <a:outerShdw blurRad="12700" dist="38100" dir="2700000" algn="tl" rotWithShape="0">
                  <a:schemeClr val="bg1">
                    <a:lumMod val="50000"/>
                  </a:schemeClr>
                </a:outerShdw>
              </a:effectLst>
            </a:endParaRPr>
          </a:p>
          <a:p>
            <a:r>
              <a:rPr lang="en-US" sz="1400" dirty="0" err="1">
                <a:solidFill>
                  <a:srgbClr val="000000"/>
                </a:solidFill>
                <a:effectLst/>
                <a:latin typeface="Menlo" panose="020B0609030804020204" pitchFamily="49" charset="0"/>
              </a:rPr>
              <a:t>pyats</a:t>
            </a:r>
            <a:r>
              <a:rPr lang="en-US" sz="1400" dirty="0">
                <a:solidFill>
                  <a:srgbClr val="000000"/>
                </a:solidFill>
                <a:effectLst/>
                <a:latin typeface="Menlo" panose="020B0609030804020204" pitchFamily="49" charset="0"/>
              </a:rPr>
              <a:t> learn config --testbed-file tb-</a:t>
            </a:r>
            <a:r>
              <a:rPr lang="en-US" sz="1400" dirty="0" err="1">
                <a:solidFill>
                  <a:srgbClr val="000000"/>
                </a:solidFill>
                <a:effectLst/>
                <a:latin typeface="Menlo" panose="020B0609030804020204" pitchFamily="49" charset="0"/>
              </a:rPr>
              <a:t>jump.yaml</a:t>
            </a:r>
            <a:r>
              <a:rPr lang="en-US" sz="1400" dirty="0">
                <a:solidFill>
                  <a:srgbClr val="000000"/>
                </a:solidFill>
                <a:effectLst/>
                <a:latin typeface="Menlo" panose="020B0609030804020204" pitchFamily="49" charset="0"/>
              </a:rPr>
              <a:t> --output today</a:t>
            </a:r>
          </a:p>
          <a:p>
            <a:endParaRPr lang="en-US" sz="1400" b="1" cap="none" spc="0" dirty="0">
              <a:ln w="10160">
                <a:solidFill>
                  <a:srgbClr val="FF0000"/>
                </a:solidFill>
                <a:prstDash val="solid"/>
              </a:ln>
              <a:solidFill>
                <a:srgbClr val="FF0000"/>
              </a:solidFill>
              <a:effectLst>
                <a:outerShdw blurRad="12700" dist="38100" dir="2700000" algn="tl" rotWithShape="0">
                  <a:schemeClr val="bg1">
                    <a:lumMod val="50000"/>
                  </a:schemeClr>
                </a:outerShdw>
              </a:effectLst>
            </a:endParaRPr>
          </a:p>
          <a:p>
            <a:r>
              <a:rPr lang="en-US" sz="1400" dirty="0" err="1">
                <a:solidFill>
                  <a:srgbClr val="000000"/>
                </a:solidFill>
                <a:effectLst/>
                <a:latin typeface="Menlo" panose="020B0609030804020204" pitchFamily="49" charset="0"/>
              </a:rPr>
              <a:t>pyats</a:t>
            </a:r>
            <a:r>
              <a:rPr lang="en-US" sz="1400" dirty="0">
                <a:solidFill>
                  <a:srgbClr val="000000"/>
                </a:solidFill>
                <a:effectLst/>
                <a:latin typeface="Menlo" panose="020B0609030804020204" pitchFamily="49" charset="0"/>
              </a:rPr>
              <a:t> learn interface --testbed-file tb-</a:t>
            </a:r>
            <a:r>
              <a:rPr lang="en-US" sz="1400" dirty="0" err="1">
                <a:solidFill>
                  <a:srgbClr val="000000"/>
                </a:solidFill>
                <a:effectLst/>
                <a:latin typeface="Menlo" panose="020B0609030804020204" pitchFamily="49" charset="0"/>
              </a:rPr>
              <a:t>jump.yaml</a:t>
            </a:r>
            <a:r>
              <a:rPr lang="en-US" sz="1400" dirty="0">
                <a:solidFill>
                  <a:srgbClr val="000000"/>
                </a:solidFill>
                <a:effectLst/>
                <a:latin typeface="Menlo" panose="020B0609030804020204" pitchFamily="49" charset="0"/>
              </a:rPr>
              <a:t> --output today</a:t>
            </a:r>
          </a:p>
          <a:p>
            <a:endParaRPr lang="en-US" sz="1400" dirty="0">
              <a:solidFill>
                <a:srgbClr val="000000"/>
              </a:solidFill>
              <a:effectLst/>
              <a:latin typeface="Menlo" panose="020B0609030804020204" pitchFamily="49" charset="0"/>
            </a:endParaRPr>
          </a:p>
          <a:p>
            <a:r>
              <a:rPr lang="en-US" sz="1400" dirty="0" err="1">
                <a:solidFill>
                  <a:srgbClr val="000000"/>
                </a:solidFill>
                <a:effectLst/>
                <a:latin typeface="Menlo" panose="020B0609030804020204" pitchFamily="49" charset="0"/>
              </a:rPr>
              <a:t>pyats</a:t>
            </a:r>
            <a:r>
              <a:rPr lang="en-US" sz="1400" dirty="0">
                <a:solidFill>
                  <a:srgbClr val="000000"/>
                </a:solidFill>
                <a:effectLst/>
                <a:latin typeface="Menlo" panose="020B0609030804020204" pitchFamily="49" charset="0"/>
              </a:rPr>
              <a:t> learn interface --testbed-file tb-jump.yaml --output today -–device DAL</a:t>
            </a:r>
          </a:p>
          <a:p>
            <a:endParaRPr lang="en-US" sz="1400" dirty="0">
              <a:solidFill>
                <a:srgbClr val="000000"/>
              </a:solidFill>
              <a:latin typeface="Menlo" panose="020B0609030804020204" pitchFamily="49" charset="0"/>
            </a:endParaRPr>
          </a:p>
          <a:p>
            <a:r>
              <a:rPr lang="en-US" sz="1400" dirty="0" err="1">
                <a:solidFill>
                  <a:srgbClr val="000000"/>
                </a:solidFill>
                <a:effectLst/>
                <a:latin typeface="Menlo" panose="020B0609030804020204" pitchFamily="49" charset="0"/>
              </a:rPr>
              <a:t>pyats</a:t>
            </a:r>
            <a:r>
              <a:rPr lang="en-US" sz="1400" dirty="0">
                <a:solidFill>
                  <a:srgbClr val="000000"/>
                </a:solidFill>
                <a:effectLst/>
                <a:latin typeface="Menlo" panose="020B0609030804020204" pitchFamily="49" charset="0"/>
              </a:rPr>
              <a:t> learn interface </a:t>
            </a:r>
            <a:r>
              <a:rPr lang="en-US" sz="1400" dirty="0" err="1">
                <a:solidFill>
                  <a:srgbClr val="000000"/>
                </a:solidFill>
                <a:effectLst/>
                <a:latin typeface="Menlo" panose="020B0609030804020204" pitchFamily="49" charset="0"/>
              </a:rPr>
              <a:t>bgp</a:t>
            </a:r>
            <a:r>
              <a:rPr lang="en-US" sz="1400" dirty="0">
                <a:solidFill>
                  <a:srgbClr val="000000"/>
                </a:solidFill>
                <a:effectLst/>
                <a:latin typeface="Menlo" panose="020B0609030804020204" pitchFamily="49" charset="0"/>
              </a:rPr>
              <a:t> </a:t>
            </a:r>
            <a:r>
              <a:rPr lang="en-US" sz="1400" dirty="0" err="1">
                <a:solidFill>
                  <a:srgbClr val="000000"/>
                </a:solidFill>
                <a:effectLst/>
                <a:latin typeface="Menlo" panose="020B0609030804020204" pitchFamily="49" charset="0"/>
              </a:rPr>
              <a:t>ospf</a:t>
            </a:r>
            <a:r>
              <a:rPr lang="en-US" sz="1400" dirty="0">
                <a:solidFill>
                  <a:srgbClr val="000000"/>
                </a:solidFill>
                <a:effectLst/>
                <a:latin typeface="Menlo" panose="020B0609030804020204" pitchFamily="49" charset="0"/>
              </a:rPr>
              <a:t> --testbed-file tb-jump.yaml --output </a:t>
            </a:r>
            <a:r>
              <a:rPr lang="en-US" sz="1400" dirty="0" err="1">
                <a:solidFill>
                  <a:srgbClr val="000000"/>
                </a:solidFill>
                <a:effectLst/>
                <a:latin typeface="Menlo" panose="020B0609030804020204" pitchFamily="49" charset="0"/>
              </a:rPr>
              <a:t>int_bgp_ospf</a:t>
            </a:r>
            <a:r>
              <a:rPr lang="en-US" sz="1400" dirty="0">
                <a:solidFill>
                  <a:srgbClr val="000000"/>
                </a:solidFill>
                <a:effectLst/>
                <a:latin typeface="Menlo" panose="020B0609030804020204" pitchFamily="49" charset="0"/>
              </a:rPr>
              <a:t> –-device DAL</a:t>
            </a:r>
          </a:p>
          <a:p>
            <a:endParaRPr lang="en-US" sz="1400" dirty="0">
              <a:solidFill>
                <a:srgbClr val="000000"/>
              </a:solidFill>
              <a:latin typeface="Menlo" panose="020B0609030804020204" pitchFamily="49" charset="0"/>
            </a:endParaRPr>
          </a:p>
          <a:p>
            <a:r>
              <a:rPr lang="en-US" sz="1400" b="1" dirty="0">
                <a:ln w="10160">
                  <a:solidFill>
                    <a:srgbClr val="0070C0"/>
                  </a:solidFill>
                  <a:prstDash val="solid"/>
                </a:ln>
                <a:solidFill>
                  <a:srgbClr val="0070C0"/>
                </a:solidFill>
                <a:effectLst>
                  <a:outerShdw blurRad="38100" dist="22860" dir="5400000" algn="tl" rotWithShape="0">
                    <a:srgbClr val="000000">
                      <a:alpha val="30000"/>
                    </a:srgbClr>
                  </a:outerShdw>
                </a:effectLst>
              </a:rPr>
              <a:t>Parse</a:t>
            </a:r>
          </a:p>
          <a:p>
            <a:endParaRPr lang="en-US" sz="1400" b="1" cap="none" spc="0" dirty="0">
              <a:ln w="10160">
                <a:solidFill>
                  <a:srgbClr val="FF0000"/>
                </a:solidFill>
                <a:prstDash val="solid"/>
              </a:ln>
              <a:solidFill>
                <a:srgbClr val="FF0000"/>
              </a:solidFill>
              <a:effectLst>
                <a:outerShdw blurRad="38100" dist="22860" dir="5400000" algn="tl" rotWithShape="0">
                  <a:srgbClr val="000000">
                    <a:alpha val="30000"/>
                  </a:srgbClr>
                </a:outerShdw>
              </a:effectLst>
            </a:endParaRPr>
          </a:p>
          <a:p>
            <a:r>
              <a:rPr lang="en-US" sz="1400" dirty="0" err="1">
                <a:solidFill>
                  <a:srgbClr val="000000"/>
                </a:solidFill>
                <a:latin typeface="Menlo" panose="020B0609030804020204" pitchFamily="49" charset="0"/>
              </a:rPr>
              <a:t>pyats</a:t>
            </a:r>
            <a:r>
              <a:rPr lang="en-US" sz="1400" dirty="0">
                <a:solidFill>
                  <a:srgbClr val="000000"/>
                </a:solidFill>
                <a:latin typeface="Menlo" panose="020B0609030804020204" pitchFamily="49" charset="0"/>
              </a:rPr>
              <a:t> parse "show version" --testbed-file tb-</a:t>
            </a:r>
            <a:r>
              <a:rPr lang="en-US" sz="1400" dirty="0" err="1">
                <a:solidFill>
                  <a:srgbClr val="000000"/>
                </a:solidFill>
                <a:latin typeface="Menlo" panose="020B0609030804020204" pitchFamily="49" charset="0"/>
              </a:rPr>
              <a:t>jump.yaml</a:t>
            </a:r>
            <a:r>
              <a:rPr lang="en-US" sz="1400" dirty="0">
                <a:solidFill>
                  <a:srgbClr val="000000"/>
                </a:solidFill>
                <a:latin typeface="Menlo" panose="020B0609030804020204" pitchFamily="49" charset="0"/>
              </a:rPr>
              <a:t> --output version</a:t>
            </a:r>
          </a:p>
          <a:p>
            <a:br>
              <a:rPr lang="en-US" sz="1400" dirty="0">
                <a:solidFill>
                  <a:srgbClr val="000000"/>
                </a:solidFill>
                <a:latin typeface="Menlo" panose="020B0609030804020204" pitchFamily="49" charset="0"/>
              </a:rPr>
            </a:br>
            <a:r>
              <a:rPr lang="en-US" sz="1400" dirty="0" err="1">
                <a:solidFill>
                  <a:srgbClr val="000000"/>
                </a:solidFill>
                <a:latin typeface="Menlo" panose="020B0609030804020204" pitchFamily="49" charset="0"/>
              </a:rPr>
              <a:t>pyats</a:t>
            </a:r>
            <a:r>
              <a:rPr lang="en-US" sz="1400" dirty="0">
                <a:solidFill>
                  <a:srgbClr val="000000"/>
                </a:solidFill>
                <a:latin typeface="Menlo" panose="020B0609030804020204" pitchFamily="49" charset="0"/>
              </a:rPr>
              <a:t> parse "show version" --testbed-file tb-</a:t>
            </a:r>
            <a:r>
              <a:rPr lang="en-US" sz="1400" dirty="0" err="1">
                <a:solidFill>
                  <a:srgbClr val="000000"/>
                </a:solidFill>
                <a:latin typeface="Menlo" panose="020B0609030804020204" pitchFamily="49" charset="0"/>
              </a:rPr>
              <a:t>jump.yaml</a:t>
            </a:r>
            <a:r>
              <a:rPr lang="en-US" sz="1400" dirty="0">
                <a:solidFill>
                  <a:srgbClr val="000000"/>
                </a:solidFill>
                <a:latin typeface="Menlo" panose="020B0609030804020204" pitchFamily="49" charset="0"/>
              </a:rPr>
              <a:t> --output version_noparse –-raw</a:t>
            </a:r>
          </a:p>
          <a:p>
            <a:endParaRPr lang="en-US" sz="1400" dirty="0">
              <a:solidFill>
                <a:srgbClr val="000000"/>
              </a:solidFill>
              <a:effectLst/>
              <a:latin typeface="Menlo" panose="020B0609030804020204" pitchFamily="49" charset="0"/>
            </a:endParaRPr>
          </a:p>
          <a:p>
            <a:r>
              <a:rPr lang="en-US" sz="1400" b="1" dirty="0">
                <a:ln w="10160">
                  <a:solidFill>
                    <a:srgbClr val="0070C0"/>
                  </a:solidFill>
                  <a:prstDash val="solid"/>
                </a:ln>
                <a:solidFill>
                  <a:srgbClr val="0070C0"/>
                </a:solidFill>
                <a:effectLst>
                  <a:outerShdw blurRad="38100" dist="22860" dir="5400000" algn="tl" rotWithShape="0">
                    <a:srgbClr val="000000">
                      <a:alpha val="30000"/>
                    </a:srgbClr>
                  </a:outerShdw>
                </a:effectLst>
              </a:rPr>
              <a:t>Compare</a:t>
            </a:r>
            <a:endParaRPr lang="en-US" sz="1400" dirty="0">
              <a:ln w="10160">
                <a:solidFill>
                  <a:srgbClr val="0070C0"/>
                </a:solidFill>
                <a:prstDash val="solid"/>
              </a:ln>
              <a:solidFill>
                <a:srgbClr val="0070C0"/>
              </a:solidFill>
              <a:effectLst/>
              <a:latin typeface="Menlo" panose="020B0609030804020204" pitchFamily="49" charset="0"/>
            </a:endParaRPr>
          </a:p>
          <a:p>
            <a:endParaRPr lang="en-US" sz="1400" b="1" cap="none" spc="0" dirty="0">
              <a:ln w="10160">
                <a:solidFill>
                  <a:srgbClr val="FF0000"/>
                </a:solidFill>
                <a:prstDash val="solid"/>
              </a:ln>
              <a:solidFill>
                <a:srgbClr val="FF0000"/>
              </a:solidFill>
              <a:effectLst>
                <a:outerShdw blurRad="12700" dist="38100" dir="2700000" algn="tl" rotWithShape="0">
                  <a:schemeClr val="bg1">
                    <a:lumMod val="50000"/>
                  </a:schemeClr>
                </a:outerShdw>
              </a:effectLst>
            </a:endParaRPr>
          </a:p>
          <a:p>
            <a:r>
              <a:rPr lang="en-US" sz="1400" dirty="0" err="1">
                <a:solidFill>
                  <a:srgbClr val="000000"/>
                </a:solidFill>
                <a:latin typeface="Menlo" panose="020B0609030804020204" pitchFamily="49" charset="0"/>
              </a:rPr>
              <a:t>pyats</a:t>
            </a:r>
            <a:r>
              <a:rPr lang="en-US" sz="1400" dirty="0">
                <a:solidFill>
                  <a:srgbClr val="000000"/>
                </a:solidFill>
                <a:latin typeface="Menlo" panose="020B0609030804020204" pitchFamily="49" charset="0"/>
              </a:rPr>
              <a:t> diff data_10_21_2022_NY_int date_10_22_2022_NY_int --output </a:t>
            </a:r>
            <a:r>
              <a:rPr lang="en-US" sz="1400" dirty="0" err="1">
                <a:solidFill>
                  <a:srgbClr val="000000"/>
                </a:solidFill>
                <a:latin typeface="Menlo" panose="020B0609030804020204" pitchFamily="49" charset="0"/>
              </a:rPr>
              <a:t>diff_NY_int</a:t>
            </a:r>
            <a:endParaRPr lang="en-US" sz="1400" dirty="0">
              <a:solidFill>
                <a:srgbClr val="000000"/>
              </a:solidFill>
              <a:latin typeface="Menlo" panose="020B0609030804020204" pitchFamily="49" charset="0"/>
            </a:endParaRPr>
          </a:p>
          <a:p>
            <a:endParaRPr lang="en-US" sz="1400" dirty="0">
              <a:solidFill>
                <a:srgbClr val="000000"/>
              </a:solidFill>
              <a:latin typeface="Menlo" panose="020B0609030804020204" pitchFamily="49" charset="0"/>
            </a:endParaRPr>
          </a:p>
          <a:p>
            <a:r>
              <a:rPr lang="en-US" sz="1400" b="1" dirty="0">
                <a:ln w="10160">
                  <a:solidFill>
                    <a:srgbClr val="0070C0"/>
                  </a:solidFill>
                  <a:prstDash val="solid"/>
                </a:ln>
                <a:solidFill>
                  <a:srgbClr val="0070C0"/>
                </a:solidFill>
                <a:effectLst>
                  <a:outerShdw blurRad="38100" dist="22860" dir="5400000" algn="tl" rotWithShape="0">
                    <a:srgbClr val="000000">
                      <a:alpha val="30000"/>
                    </a:srgbClr>
                  </a:outerShdw>
                </a:effectLst>
              </a:rPr>
              <a:t>More Genie functions or commands </a:t>
            </a:r>
          </a:p>
          <a:p>
            <a:endParaRPr lang="en-US" sz="1400" b="1" dirty="0">
              <a:ln w="10160">
                <a:solidFill>
                  <a:srgbClr val="0070C0"/>
                </a:solidFill>
                <a:prstDash val="solid"/>
              </a:ln>
              <a:solidFill>
                <a:srgbClr val="0070C0"/>
              </a:solidFill>
              <a:effectLst>
                <a:outerShdw blurRad="38100" dist="22860" dir="5400000" algn="tl" rotWithShape="0">
                  <a:srgbClr val="000000">
                    <a:alpha val="30000"/>
                  </a:srgbClr>
                </a:outerShdw>
              </a:effectLst>
            </a:endParaRPr>
          </a:p>
          <a:p>
            <a:r>
              <a:rPr lang="en-US" sz="1400" dirty="0">
                <a:solidFill>
                  <a:srgbClr val="000000"/>
                </a:solidFill>
                <a:latin typeface="Menlo" panose="020B0609030804020204" pitchFamily="49" charset="0"/>
              </a:rPr>
              <a:t>'clean', 'create', 'develop', 'diff', '</a:t>
            </a:r>
            <a:r>
              <a:rPr lang="en-US" sz="1400" dirty="0" err="1">
                <a:solidFill>
                  <a:srgbClr val="000000"/>
                </a:solidFill>
                <a:latin typeface="Menlo" panose="020B0609030804020204" pitchFamily="49" charset="0"/>
              </a:rPr>
              <a:t>dnac</a:t>
            </a:r>
            <a:r>
              <a:rPr lang="en-US" sz="1400" dirty="0">
                <a:solidFill>
                  <a:srgbClr val="000000"/>
                </a:solidFill>
                <a:latin typeface="Menlo" panose="020B0609030804020204" pitchFamily="49" charset="0"/>
              </a:rPr>
              <a:t>', 'learn', 'logs', 'parse', 'run', 'secret', 'shell', '</a:t>
            </a:r>
            <a:r>
              <a:rPr lang="en-US" sz="1400" dirty="0" err="1">
                <a:solidFill>
                  <a:srgbClr val="000000"/>
                </a:solidFill>
                <a:latin typeface="Menlo" panose="020B0609030804020204" pitchFamily="49" charset="0"/>
              </a:rPr>
              <a:t>undevelop</a:t>
            </a:r>
            <a:r>
              <a:rPr lang="en-US" sz="1400" dirty="0">
                <a:solidFill>
                  <a:srgbClr val="000000"/>
                </a:solidFill>
                <a:latin typeface="Menlo" panose="020B0609030804020204" pitchFamily="49" charset="0"/>
              </a:rPr>
              <a:t>', 'validate', 'version'</a:t>
            </a:r>
          </a:p>
        </p:txBody>
      </p:sp>
      <p:sp>
        <p:nvSpPr>
          <p:cNvPr id="20" name="TextBox 19">
            <a:extLst>
              <a:ext uri="{FF2B5EF4-FFF2-40B4-BE49-F238E27FC236}">
                <a16:creationId xmlns:a16="http://schemas.microsoft.com/office/drawing/2014/main" id="{F6966F99-5328-4B5C-5B05-62FF96F750C6}"/>
              </a:ext>
            </a:extLst>
          </p:cNvPr>
          <p:cNvSpPr txBox="1"/>
          <p:nvPr/>
        </p:nvSpPr>
        <p:spPr>
          <a:xfrm>
            <a:off x="242044" y="212871"/>
            <a:ext cx="6098240" cy="523220"/>
          </a:xfrm>
          <a:prstGeom prst="rect">
            <a:avLst/>
          </a:prstGeom>
          <a:noFill/>
        </p:spPr>
        <p:txBody>
          <a:bodyPr wrap="square">
            <a:spAutoFit/>
          </a:bodyPr>
          <a:lstStyle/>
          <a:p>
            <a:r>
              <a:rPr lang="en-US" sz="2800" b="1" dirty="0" err="1">
                <a:ln w="22225">
                  <a:solidFill>
                    <a:srgbClr val="0070C0"/>
                  </a:solidFill>
                  <a:prstDash val="solid"/>
                </a:ln>
                <a:solidFill>
                  <a:srgbClr val="0070C0"/>
                </a:solidFill>
                <a:effectLst>
                  <a:reflection blurRad="6350" stA="55000" endA="300" endPos="45500" dir="5400000" sy="-100000" algn="bl" rotWithShape="0"/>
                </a:effectLst>
              </a:rPr>
              <a:t>Pyats</a:t>
            </a:r>
            <a:r>
              <a:rPr lang="en-US" sz="2800" b="1" dirty="0">
                <a:ln w="22225">
                  <a:solidFill>
                    <a:srgbClr val="0070C0"/>
                  </a:solidFill>
                  <a:prstDash val="solid"/>
                </a:ln>
                <a:solidFill>
                  <a:srgbClr val="0070C0"/>
                </a:solidFill>
                <a:effectLst>
                  <a:reflection blurRad="6350" stA="55000" endA="300" endPos="45500" dir="5400000" sy="-100000" algn="bl" rotWithShape="0"/>
                </a:effectLst>
              </a:rPr>
              <a:t> Genie Command Line</a:t>
            </a:r>
          </a:p>
        </p:txBody>
      </p:sp>
      <p:sp>
        <p:nvSpPr>
          <p:cNvPr id="3" name="TextBox 2">
            <a:extLst>
              <a:ext uri="{FF2B5EF4-FFF2-40B4-BE49-F238E27FC236}">
                <a16:creationId xmlns:a16="http://schemas.microsoft.com/office/drawing/2014/main" id="{360D22BB-D69A-E3A0-0231-D8E2C3DC1DCF}"/>
              </a:ext>
            </a:extLst>
          </p:cNvPr>
          <p:cNvSpPr txBox="1"/>
          <p:nvPr/>
        </p:nvSpPr>
        <p:spPr>
          <a:xfrm>
            <a:off x="396434" y="6301157"/>
            <a:ext cx="11795566" cy="369332"/>
          </a:xfrm>
          <a:prstGeom prst="rect">
            <a:avLst/>
          </a:prstGeom>
          <a:noFill/>
        </p:spPr>
        <p:txBody>
          <a:bodyPr wrap="square">
            <a:spAutoFit/>
          </a:bodyPr>
          <a:lstStyle/>
          <a:p>
            <a:r>
              <a:rPr lang="en-US" dirty="0" err="1"/>
              <a:t>Refernce</a:t>
            </a:r>
            <a:r>
              <a:rPr lang="en-US" dirty="0"/>
              <a:t>: </a:t>
            </a:r>
            <a:r>
              <a:rPr lang="en-US" dirty="0">
                <a:solidFill>
                  <a:srgbClr val="0432FF"/>
                </a:solidFill>
                <a:hlinkClick r:id="rId3">
                  <a:extLst>
                    <a:ext uri="{A12FA001-AC4F-418D-AE19-62706E023703}">
                      <ahyp:hlinkClr xmlns:ahyp="http://schemas.microsoft.com/office/drawing/2018/hyperlinkcolor" val="tx"/>
                    </a:ext>
                  </a:extLst>
                </a:hlinkClick>
              </a:rPr>
              <a:t>https://</a:t>
            </a:r>
            <a:r>
              <a:rPr lang="en-US" dirty="0" err="1">
                <a:solidFill>
                  <a:srgbClr val="0432FF"/>
                </a:solidFill>
                <a:hlinkClick r:id="rId3">
                  <a:extLst>
                    <a:ext uri="{A12FA001-AC4F-418D-AE19-62706E023703}">
                      <ahyp:hlinkClr xmlns:ahyp="http://schemas.microsoft.com/office/drawing/2018/hyperlinkcolor" val="tx"/>
                    </a:ext>
                  </a:extLst>
                </a:hlinkClick>
              </a:rPr>
              <a:t>pubhub.devnetcloud.com</a:t>
            </a:r>
            <a:r>
              <a:rPr lang="en-US" dirty="0">
                <a:solidFill>
                  <a:srgbClr val="0432FF"/>
                </a:solidFill>
                <a:hlinkClick r:id="rId3">
                  <a:extLst>
                    <a:ext uri="{A12FA001-AC4F-418D-AE19-62706E023703}">
                      <ahyp:hlinkClr xmlns:ahyp="http://schemas.microsoft.com/office/drawing/2018/hyperlinkcolor" val="tx"/>
                    </a:ext>
                  </a:extLst>
                </a:hlinkClick>
              </a:rPr>
              <a:t>/media/genie-docs/docs/solutions/</a:t>
            </a:r>
            <a:r>
              <a:rPr lang="en-US" dirty="0" err="1">
                <a:solidFill>
                  <a:srgbClr val="0432FF"/>
                </a:solidFill>
                <a:hlinkClick r:id="rId3">
                  <a:extLst>
                    <a:ext uri="{A12FA001-AC4F-418D-AE19-62706E023703}">
                      <ahyp:hlinkClr xmlns:ahyp="http://schemas.microsoft.com/office/drawing/2018/hyperlinkcolor" val="tx"/>
                    </a:ext>
                  </a:extLst>
                </a:hlinkClick>
              </a:rPr>
              <a:t>index.html</a:t>
            </a:r>
            <a:endParaRPr lang="en-US" dirty="0">
              <a:solidFill>
                <a:srgbClr val="0432FF"/>
              </a:solidFill>
            </a:endParaRPr>
          </a:p>
        </p:txBody>
      </p:sp>
    </p:spTree>
    <p:extLst>
      <p:ext uri="{BB962C8B-B14F-4D97-AF65-F5344CB8AC3E}">
        <p14:creationId xmlns:p14="http://schemas.microsoft.com/office/powerpoint/2010/main" val="1068755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C82BD5-228D-D890-D957-6A2A31818E69}"/>
              </a:ext>
            </a:extLst>
          </p:cNvPr>
          <p:cNvSpPr txBox="1"/>
          <p:nvPr/>
        </p:nvSpPr>
        <p:spPr>
          <a:xfrm>
            <a:off x="456400" y="1084827"/>
            <a:ext cx="9833161" cy="2862322"/>
          </a:xfrm>
          <a:prstGeom prst="rect">
            <a:avLst/>
          </a:prstGeom>
          <a:noFill/>
        </p:spPr>
        <p:txBody>
          <a:bodyPr wrap="square">
            <a:spAutoFit/>
          </a:bodyPr>
          <a:lstStyle/>
          <a:p>
            <a:pPr marL="742950" lvl="1" indent="-285750">
              <a:buFont typeface="Wingdings" pitchFamily="2" charset="2"/>
              <a:buChar char="Ø"/>
            </a:pPr>
            <a:r>
              <a:rPr lang="en-US" dirty="0"/>
              <a:t>Overview</a:t>
            </a:r>
          </a:p>
          <a:p>
            <a:pPr marL="742950" lvl="1" indent="-285750">
              <a:buFont typeface="Wingdings" pitchFamily="2" charset="2"/>
              <a:buChar char="Ø"/>
            </a:pPr>
            <a:r>
              <a:rPr lang="en-US" dirty="0"/>
              <a:t>Installation</a:t>
            </a:r>
          </a:p>
          <a:p>
            <a:pPr marL="742950" lvl="1" indent="-285750">
              <a:buFont typeface="Wingdings" pitchFamily="2" charset="2"/>
              <a:buChar char="Ø"/>
            </a:pPr>
            <a:r>
              <a:rPr lang="en-US" dirty="0"/>
              <a:t>Keyword vs. Library architecture </a:t>
            </a:r>
          </a:p>
          <a:p>
            <a:pPr marL="742950" lvl="1" indent="-285750">
              <a:buFont typeface="Wingdings" pitchFamily="2" charset="2"/>
              <a:buChar char="Ø"/>
            </a:pPr>
            <a:r>
              <a:rPr lang="en-US" dirty="0"/>
              <a:t>Basic Syntax, Command-line usage, I/O </a:t>
            </a:r>
          </a:p>
          <a:p>
            <a:endParaRPr lang="en-US" dirty="0"/>
          </a:p>
          <a:p>
            <a:endParaRPr lang="en-US" dirty="0"/>
          </a:p>
          <a:p>
            <a:r>
              <a:rPr lang="en-US" dirty="0"/>
              <a:t>Network Automation with ROBOT Framework </a:t>
            </a:r>
          </a:p>
          <a:p>
            <a:pPr lvl="1"/>
            <a:r>
              <a:rPr lang="en-US" dirty="0"/>
              <a:t>Device connectivity </a:t>
            </a:r>
          </a:p>
          <a:p>
            <a:pPr lvl="1"/>
            <a:r>
              <a:rPr lang="en-US" dirty="0"/>
              <a:t>Invoking parsers and profiling feature operational status </a:t>
            </a:r>
          </a:p>
          <a:p>
            <a:pPr lvl="1"/>
            <a:r>
              <a:rPr lang="en-US" dirty="0"/>
              <a:t>Output/state comparisons Integration with Traffic Generators</a:t>
            </a:r>
          </a:p>
        </p:txBody>
      </p:sp>
      <p:sp>
        <p:nvSpPr>
          <p:cNvPr id="8" name="TextBox 7">
            <a:extLst>
              <a:ext uri="{FF2B5EF4-FFF2-40B4-BE49-F238E27FC236}">
                <a16:creationId xmlns:a16="http://schemas.microsoft.com/office/drawing/2014/main" id="{4E3A01BF-A4D5-78E7-A786-7EDF7796D0B9}"/>
              </a:ext>
            </a:extLst>
          </p:cNvPr>
          <p:cNvSpPr txBox="1"/>
          <p:nvPr/>
        </p:nvSpPr>
        <p:spPr>
          <a:xfrm>
            <a:off x="242044" y="212871"/>
            <a:ext cx="6098240" cy="461665"/>
          </a:xfrm>
          <a:prstGeom prst="rect">
            <a:avLst/>
          </a:prstGeom>
          <a:noFill/>
        </p:spPr>
        <p:txBody>
          <a:bodyPr wrap="square">
            <a:spAutoFit/>
          </a:bodyPr>
          <a:lstStyle/>
          <a:p>
            <a:r>
              <a:rPr lang="en-US" sz="2400" b="1" dirty="0" err="1">
                <a:ln w="22225">
                  <a:solidFill>
                    <a:schemeClr val="accent4">
                      <a:lumMod val="40000"/>
                      <a:lumOff val="60000"/>
                    </a:schemeClr>
                  </a:solidFill>
                  <a:prstDash val="solid"/>
                </a:ln>
                <a:solidFill>
                  <a:srgbClr val="C00000"/>
                </a:solidFill>
                <a:effectLst>
                  <a:reflection blurRad="6350" stA="55000" endA="300" endPos="45500" dir="5400000" sy="-100000" algn="bl" rotWithShape="0"/>
                </a:effectLst>
              </a:rPr>
              <a:t>Pyats</a:t>
            </a:r>
            <a:r>
              <a:rPr lang="en-US" sz="2400" b="1" dirty="0">
                <a:ln w="22225">
                  <a:solidFill>
                    <a:schemeClr val="accent4">
                      <a:lumMod val="40000"/>
                      <a:lumOff val="60000"/>
                    </a:schemeClr>
                  </a:solidFill>
                  <a:prstDash val="solid"/>
                </a:ln>
                <a:solidFill>
                  <a:srgbClr val="C00000"/>
                </a:solidFill>
                <a:effectLst>
                  <a:reflection blurRad="6350" stA="55000" endA="300" endPos="45500" dir="5400000" sy="-100000" algn="bl" rotWithShape="0"/>
                </a:effectLst>
              </a:rPr>
              <a:t> Robot Framework</a:t>
            </a:r>
          </a:p>
        </p:txBody>
      </p:sp>
      <p:sp>
        <p:nvSpPr>
          <p:cNvPr id="2" name="TextBox 1">
            <a:extLst>
              <a:ext uri="{FF2B5EF4-FFF2-40B4-BE49-F238E27FC236}">
                <a16:creationId xmlns:a16="http://schemas.microsoft.com/office/drawing/2014/main" id="{7C2627EA-D802-490D-2E32-E25CCD88FFC7}"/>
              </a:ext>
            </a:extLst>
          </p:cNvPr>
          <p:cNvSpPr txBox="1"/>
          <p:nvPr/>
        </p:nvSpPr>
        <p:spPr>
          <a:xfrm>
            <a:off x="456400" y="5007429"/>
            <a:ext cx="10396657" cy="646331"/>
          </a:xfrm>
          <a:prstGeom prst="rect">
            <a:avLst/>
          </a:prstGeom>
          <a:noFill/>
        </p:spPr>
        <p:txBody>
          <a:bodyPr wrap="square" rtlCol="0">
            <a:spAutoFit/>
          </a:bodyPr>
          <a:lstStyle/>
          <a:p>
            <a:r>
              <a:rPr lang="en-US" dirty="0"/>
              <a:t>Recommended tool for code editing : Microsoft Virtual Studio</a:t>
            </a:r>
          </a:p>
          <a:p>
            <a:r>
              <a:rPr lang="en-US" dirty="0"/>
              <a:t>Download link: </a:t>
            </a:r>
            <a:r>
              <a:rPr lang="en-US" dirty="0">
                <a:hlinkClick r:id="rId3"/>
              </a:rPr>
              <a:t>https://visualstudio.microsoft.com/downloads/</a:t>
            </a:r>
            <a:endParaRPr lang="en-US" dirty="0"/>
          </a:p>
        </p:txBody>
      </p:sp>
    </p:spTree>
    <p:extLst>
      <p:ext uri="{BB962C8B-B14F-4D97-AF65-F5344CB8AC3E}">
        <p14:creationId xmlns:p14="http://schemas.microsoft.com/office/powerpoint/2010/main" val="2835686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C82BD5-228D-D890-D957-6A2A31818E69}"/>
              </a:ext>
            </a:extLst>
          </p:cNvPr>
          <p:cNvSpPr txBox="1"/>
          <p:nvPr/>
        </p:nvSpPr>
        <p:spPr>
          <a:xfrm>
            <a:off x="467285" y="656340"/>
            <a:ext cx="11257430" cy="4247317"/>
          </a:xfrm>
          <a:prstGeom prst="rect">
            <a:avLst/>
          </a:prstGeom>
          <a:noFill/>
        </p:spPr>
        <p:txBody>
          <a:bodyPr wrap="square">
            <a:spAutoFit/>
          </a:bodyPr>
          <a:lstStyle/>
          <a:p>
            <a:r>
              <a:rPr lang="en-US" b="1" dirty="0">
                <a:solidFill>
                  <a:srgbClr val="0070C0"/>
                </a:solidFill>
              </a:rPr>
              <a:t>Overview</a:t>
            </a:r>
          </a:p>
          <a:p>
            <a:pPr algn="l"/>
            <a:r>
              <a:rPr lang="en-US" b="0" i="0" dirty="0">
                <a:solidFill>
                  <a:srgbClr val="404040"/>
                </a:solidFill>
                <a:effectLst/>
                <a:latin typeface="Lato" panose="020F0502020204030203" pitchFamily="34" charset="0"/>
              </a:rPr>
              <a:t>Robot Framework is generic Python/Java test automation framework that focuses on acceptance test automation by through English-like keyword-driven test approach.</a:t>
            </a:r>
          </a:p>
          <a:p>
            <a:pPr algn="l"/>
            <a:r>
              <a:rPr lang="en-US" b="0" i="0" dirty="0">
                <a:solidFill>
                  <a:srgbClr val="404040"/>
                </a:solidFill>
                <a:effectLst/>
                <a:latin typeface="Lato" panose="020F0502020204030203" pitchFamily="34" charset="0"/>
              </a:rPr>
              <a:t>Robot Framework support has been added through the optional robot sub-package under </a:t>
            </a:r>
            <a:r>
              <a:rPr lang="en-US" b="0" i="0" dirty="0" err="1">
                <a:solidFill>
                  <a:srgbClr val="404040"/>
                </a:solidFill>
                <a:effectLst/>
                <a:latin typeface="Lato" panose="020F0502020204030203" pitchFamily="34" charset="0"/>
              </a:rPr>
              <a:t>Genie.libs</a:t>
            </a:r>
            <a:r>
              <a:rPr lang="en-US" b="0" i="0" dirty="0">
                <a:solidFill>
                  <a:srgbClr val="404040"/>
                </a:solidFill>
                <a:effectLst/>
                <a:latin typeface="Lato" panose="020F0502020204030203" pitchFamily="34" charset="0"/>
              </a:rPr>
              <a:t> namespace. This enables </a:t>
            </a:r>
            <a:r>
              <a:rPr lang="en-US" b="0" i="0" dirty="0" err="1">
                <a:solidFill>
                  <a:srgbClr val="404040"/>
                </a:solidFill>
                <a:effectLst/>
                <a:latin typeface="Lato" panose="020F0502020204030203" pitchFamily="34" charset="0"/>
              </a:rPr>
              <a:t>RobotFramework</a:t>
            </a:r>
            <a:r>
              <a:rPr lang="en-US" b="0" i="0" dirty="0">
                <a:solidFill>
                  <a:srgbClr val="404040"/>
                </a:solidFill>
                <a:effectLst/>
                <a:latin typeface="Lato" panose="020F0502020204030203" pitchFamily="34" charset="0"/>
              </a:rPr>
              <a:t> users to leverage key aspects of Genie without having to reinvent the wheel. Robot Framework libraries have also been added for </a:t>
            </a:r>
            <a:r>
              <a:rPr lang="en-US" b="0" i="0" strike="noStrike" dirty="0">
                <a:solidFill>
                  <a:srgbClr val="2980B9"/>
                </a:solidFill>
                <a:effectLst/>
                <a:latin typeface="Lato" panose="020F0502020204030203" pitchFamily="34" charset="0"/>
              </a:rPr>
              <a:t>pyATS</a:t>
            </a:r>
            <a:r>
              <a:rPr lang="en-US" b="0" i="0" dirty="0">
                <a:solidFill>
                  <a:srgbClr val="404040"/>
                </a:solidFill>
                <a:effectLst/>
                <a:latin typeface="Lato" panose="020F0502020204030203" pitchFamily="34" charset="0"/>
              </a:rPr>
              <a:t> and </a:t>
            </a:r>
            <a:r>
              <a:rPr lang="en-US" b="0" i="0" dirty="0" err="1">
                <a:solidFill>
                  <a:srgbClr val="0070C0"/>
                </a:solidFill>
                <a:effectLst/>
                <a:latin typeface="Lato" panose="020F0502020204030203" pitchFamily="34" charset="0"/>
              </a:rPr>
              <a:t>Unicon</a:t>
            </a:r>
            <a:r>
              <a:rPr lang="en-US" b="0" i="0" dirty="0">
                <a:solidFill>
                  <a:srgbClr val="404040"/>
                </a:solidFill>
                <a:effectLst/>
                <a:latin typeface="Lato" panose="020F0502020204030203" pitchFamily="34" charset="0"/>
              </a:rPr>
              <a:t>.</a:t>
            </a:r>
          </a:p>
          <a:p>
            <a:endParaRPr lang="en-US" b="1" dirty="0"/>
          </a:p>
          <a:p>
            <a:endParaRPr lang="en-US" dirty="0"/>
          </a:p>
          <a:p>
            <a:pPr marL="285750" indent="-285750">
              <a:buFont typeface="Wingdings" pitchFamily="2" charset="2"/>
              <a:buChar char="ü"/>
            </a:pPr>
            <a:r>
              <a:rPr lang="en-US" dirty="0"/>
              <a:t>Open-Source </a:t>
            </a:r>
          </a:p>
          <a:p>
            <a:pPr marL="285750" indent="-285750">
              <a:buFont typeface="Wingdings" pitchFamily="2" charset="2"/>
              <a:buChar char="ü"/>
            </a:pPr>
            <a:r>
              <a:rPr lang="en-US" dirty="0"/>
              <a:t>Generic Test Automation Infrastructure, for TDD/A-TDD </a:t>
            </a:r>
          </a:p>
          <a:p>
            <a:pPr marL="285750" indent="-285750">
              <a:buFont typeface="Wingdings" pitchFamily="2" charset="2"/>
              <a:buChar char="ü"/>
            </a:pPr>
            <a:r>
              <a:rPr lang="en-US" dirty="0"/>
              <a:t>Uses keyword-driven approach to define test actions &amp; testcases </a:t>
            </a:r>
          </a:p>
          <a:p>
            <a:pPr marL="285750" indent="-285750">
              <a:buFont typeface="Wingdings" pitchFamily="2" charset="2"/>
              <a:buChar char="ü"/>
            </a:pPr>
            <a:r>
              <a:rPr lang="en-US" dirty="0"/>
              <a:t>Test capabilities are extended by test libraries </a:t>
            </a:r>
          </a:p>
          <a:p>
            <a:pPr marL="285750" indent="-285750">
              <a:buFont typeface="Wingdings" pitchFamily="2" charset="2"/>
              <a:buChar char="ü"/>
            </a:pPr>
            <a:r>
              <a:rPr lang="en-US" dirty="0"/>
              <a:t>Anyone can create new higher-level keywords from existing ones </a:t>
            </a:r>
          </a:p>
          <a:p>
            <a:pPr marL="285750" indent="-285750">
              <a:buFont typeface="Wingdings" pitchFamily="2" charset="2"/>
              <a:buChar char="ü"/>
            </a:pPr>
            <a:r>
              <a:rPr lang="en-US" dirty="0"/>
              <a:t>OS/Application independent, based on Python </a:t>
            </a:r>
          </a:p>
          <a:p>
            <a:pPr marL="285750" indent="-285750">
              <a:buFont typeface="Wingdings" pitchFamily="2" charset="2"/>
              <a:buChar char="ü"/>
            </a:pPr>
            <a:r>
              <a:rPr lang="en-US" dirty="0"/>
              <a:t>Generates XML and HTML report</a:t>
            </a:r>
          </a:p>
        </p:txBody>
      </p:sp>
      <p:sp>
        <p:nvSpPr>
          <p:cNvPr id="5" name="TextBox 4">
            <a:extLst>
              <a:ext uri="{FF2B5EF4-FFF2-40B4-BE49-F238E27FC236}">
                <a16:creationId xmlns:a16="http://schemas.microsoft.com/office/drawing/2014/main" id="{2C71FFF9-C04E-BB03-0F88-3D0AD8BB22F2}"/>
              </a:ext>
            </a:extLst>
          </p:cNvPr>
          <p:cNvSpPr txBox="1"/>
          <p:nvPr/>
        </p:nvSpPr>
        <p:spPr>
          <a:xfrm>
            <a:off x="467284" y="4945025"/>
            <a:ext cx="11257430" cy="1754326"/>
          </a:xfrm>
          <a:prstGeom prst="rect">
            <a:avLst/>
          </a:prstGeom>
          <a:noFill/>
        </p:spPr>
        <p:txBody>
          <a:bodyPr wrap="square">
            <a:spAutoFit/>
          </a:bodyPr>
          <a:lstStyle/>
          <a:p>
            <a:r>
              <a:rPr lang="en-US" b="1" dirty="0">
                <a:solidFill>
                  <a:srgbClr val="0070C0"/>
                </a:solidFill>
              </a:rPr>
              <a:t>Installation</a:t>
            </a:r>
          </a:p>
          <a:p>
            <a:pPr algn="l"/>
            <a:r>
              <a:rPr lang="en-US" b="0" i="0" dirty="0">
                <a:solidFill>
                  <a:srgbClr val="404040"/>
                </a:solidFill>
                <a:effectLst/>
                <a:latin typeface="Lato" panose="020F0502020204030203" pitchFamily="34" charset="0"/>
              </a:rPr>
              <a:t>Robot Framework support is an optional component under Genie. To use it, you must install this package explicitly:</a:t>
            </a:r>
          </a:p>
          <a:p>
            <a:pPr algn="l"/>
            <a:endParaRPr lang="en-US" b="0" i="0" dirty="0">
              <a:solidFill>
                <a:srgbClr val="404040"/>
              </a:solidFill>
              <a:effectLst/>
              <a:latin typeface="Courier New" panose="02070309020205020404" pitchFamily="49" charset="0"/>
              <a:cs typeface="Courier New" panose="02070309020205020404" pitchFamily="49" charset="0"/>
            </a:endParaRPr>
          </a:p>
          <a:p>
            <a:pPr algn="l"/>
            <a:r>
              <a:rPr lang="en-US" b="0" i="0" dirty="0">
                <a:solidFill>
                  <a:srgbClr val="404040"/>
                </a:solidFill>
                <a:effectLst/>
                <a:latin typeface="Courier New" panose="02070309020205020404" pitchFamily="49" charset="0"/>
                <a:cs typeface="Courier New" panose="02070309020205020404" pitchFamily="49" charset="0"/>
              </a:rPr>
              <a:t>pip install --upgrade </a:t>
            </a:r>
            <a:r>
              <a:rPr lang="en-US" b="0" i="0" dirty="0" err="1">
                <a:solidFill>
                  <a:srgbClr val="404040"/>
                </a:solidFill>
                <a:effectLst/>
                <a:latin typeface="Courier New" panose="02070309020205020404" pitchFamily="49" charset="0"/>
                <a:cs typeface="Courier New" panose="02070309020205020404" pitchFamily="49" charset="0"/>
              </a:rPr>
              <a:t>genie.libs.robot</a:t>
            </a:r>
            <a:endParaRPr lang="en-US" b="0" i="0" dirty="0">
              <a:solidFill>
                <a:srgbClr val="404040"/>
              </a:solidFill>
              <a:effectLst/>
              <a:latin typeface="Courier New" panose="02070309020205020404" pitchFamily="49" charset="0"/>
              <a:cs typeface="Courier New" panose="02070309020205020404" pitchFamily="49" charset="0"/>
            </a:endParaRPr>
          </a:p>
          <a:p>
            <a:endParaRPr lang="en-US" dirty="0"/>
          </a:p>
        </p:txBody>
      </p:sp>
      <p:sp>
        <p:nvSpPr>
          <p:cNvPr id="7" name="TextBox 6">
            <a:extLst>
              <a:ext uri="{FF2B5EF4-FFF2-40B4-BE49-F238E27FC236}">
                <a16:creationId xmlns:a16="http://schemas.microsoft.com/office/drawing/2014/main" id="{1F9FC1E5-3D26-1FEB-E47B-E4988F9BD715}"/>
              </a:ext>
            </a:extLst>
          </p:cNvPr>
          <p:cNvSpPr txBox="1"/>
          <p:nvPr/>
        </p:nvSpPr>
        <p:spPr>
          <a:xfrm>
            <a:off x="242044" y="212871"/>
            <a:ext cx="6098240" cy="461665"/>
          </a:xfrm>
          <a:prstGeom prst="rect">
            <a:avLst/>
          </a:prstGeom>
          <a:noFill/>
        </p:spPr>
        <p:txBody>
          <a:bodyPr wrap="square">
            <a:spAutoFit/>
          </a:bodyPr>
          <a:lstStyle/>
          <a:p>
            <a:r>
              <a:rPr lang="en-US" sz="2400" b="1" dirty="0" err="1">
                <a:ln w="22225">
                  <a:solidFill>
                    <a:schemeClr val="accent4">
                      <a:lumMod val="40000"/>
                      <a:lumOff val="60000"/>
                    </a:schemeClr>
                  </a:solidFill>
                  <a:prstDash val="solid"/>
                </a:ln>
                <a:solidFill>
                  <a:srgbClr val="C00000"/>
                </a:solidFill>
                <a:effectLst>
                  <a:reflection blurRad="6350" stA="55000" endA="300" endPos="45500" dir="5400000" sy="-100000" algn="bl" rotWithShape="0"/>
                </a:effectLst>
              </a:rPr>
              <a:t>Pyats</a:t>
            </a:r>
            <a:r>
              <a:rPr lang="en-US" sz="2400" b="1" dirty="0">
                <a:ln w="22225">
                  <a:solidFill>
                    <a:schemeClr val="accent4">
                      <a:lumMod val="40000"/>
                      <a:lumOff val="60000"/>
                    </a:schemeClr>
                  </a:solidFill>
                  <a:prstDash val="solid"/>
                </a:ln>
                <a:solidFill>
                  <a:srgbClr val="C00000"/>
                </a:solidFill>
                <a:effectLst>
                  <a:reflection blurRad="6350" stA="55000" endA="300" endPos="45500" dir="5400000" sy="-100000" algn="bl" rotWithShape="0"/>
                </a:effectLst>
              </a:rPr>
              <a:t> Robot Framework</a:t>
            </a:r>
          </a:p>
        </p:txBody>
      </p:sp>
    </p:spTree>
    <p:extLst>
      <p:ext uri="{BB962C8B-B14F-4D97-AF65-F5344CB8AC3E}">
        <p14:creationId xmlns:p14="http://schemas.microsoft.com/office/powerpoint/2010/main" val="33718182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C82BD5-228D-D890-D957-6A2A31818E69}"/>
              </a:ext>
            </a:extLst>
          </p:cNvPr>
          <p:cNvSpPr txBox="1"/>
          <p:nvPr/>
        </p:nvSpPr>
        <p:spPr>
          <a:xfrm>
            <a:off x="467285" y="871493"/>
            <a:ext cx="11257430" cy="4524315"/>
          </a:xfrm>
          <a:prstGeom prst="rect">
            <a:avLst/>
          </a:prstGeom>
          <a:noFill/>
        </p:spPr>
        <p:txBody>
          <a:bodyPr wrap="square">
            <a:spAutoFit/>
          </a:bodyPr>
          <a:lstStyle/>
          <a:p>
            <a:pPr algn="l"/>
            <a:r>
              <a:rPr lang="en-US" b="1" i="0" dirty="0">
                <a:effectLst/>
                <a:latin typeface="Roboto Slab"/>
              </a:rPr>
              <a:t>Features</a:t>
            </a:r>
          </a:p>
          <a:p>
            <a:pPr algn="l"/>
            <a:endParaRPr lang="en-US" b="1" dirty="0">
              <a:solidFill>
                <a:srgbClr val="404040"/>
              </a:solidFill>
              <a:latin typeface="Roboto Slab"/>
            </a:endParaRPr>
          </a:p>
          <a:p>
            <a:pPr marL="285750" indent="-285750" algn="l">
              <a:buFont typeface="Wingdings" pitchFamily="2" charset="2"/>
              <a:buChar char="Ø"/>
            </a:pPr>
            <a:r>
              <a:rPr lang="en-US" b="0" i="0" dirty="0">
                <a:solidFill>
                  <a:srgbClr val="404040"/>
                </a:solidFill>
                <a:effectLst/>
                <a:latin typeface="Lato" panose="020F0502020204030203" pitchFamily="34" charset="0"/>
              </a:rPr>
              <a:t>Genie </a:t>
            </a:r>
            <a:r>
              <a:rPr lang="en-US" b="0" i="0" u="none" strike="noStrike" dirty="0">
                <a:solidFill>
                  <a:srgbClr val="2980B9"/>
                </a:solidFill>
                <a:effectLst/>
                <a:latin typeface="Lato" panose="020F0502020204030203" pitchFamily="34" charset="0"/>
              </a:rPr>
              <a:t>Triggers</a:t>
            </a:r>
            <a:r>
              <a:rPr lang="en-US" b="0" i="0" dirty="0">
                <a:solidFill>
                  <a:srgbClr val="404040"/>
                </a:solidFill>
                <a:effectLst/>
                <a:latin typeface="Lato" panose="020F0502020204030203" pitchFamily="34" charset="0"/>
              </a:rPr>
              <a:t> and converting results to Robot</a:t>
            </a:r>
          </a:p>
          <a:p>
            <a:pPr marL="285750" indent="-285750" algn="l">
              <a:buFont typeface="Wingdings" pitchFamily="2" charset="2"/>
              <a:buChar char="Ø"/>
            </a:pPr>
            <a:r>
              <a:rPr lang="en-US" b="0" i="0" dirty="0">
                <a:solidFill>
                  <a:srgbClr val="404040"/>
                </a:solidFill>
                <a:effectLst/>
                <a:latin typeface="Lato" panose="020F0502020204030203" pitchFamily="34" charset="0"/>
              </a:rPr>
              <a:t>Genie </a:t>
            </a:r>
            <a:r>
              <a:rPr lang="en-US" b="0" i="0" u="none" strike="noStrike" dirty="0">
                <a:solidFill>
                  <a:srgbClr val="2980B9"/>
                </a:solidFill>
                <a:effectLst/>
                <a:latin typeface="Lato" panose="020F0502020204030203" pitchFamily="34" charset="0"/>
              </a:rPr>
              <a:t>Verifications</a:t>
            </a:r>
            <a:r>
              <a:rPr lang="en-US" b="0" i="0" dirty="0">
                <a:solidFill>
                  <a:srgbClr val="404040"/>
                </a:solidFill>
                <a:effectLst/>
                <a:latin typeface="Lato" panose="020F0502020204030203" pitchFamily="34" charset="0"/>
              </a:rPr>
              <a:t> and converting results to Robot</a:t>
            </a:r>
          </a:p>
          <a:p>
            <a:pPr marL="285750" indent="-285750" algn="l">
              <a:buFont typeface="Wingdings" pitchFamily="2" charset="2"/>
              <a:buChar char="Ø"/>
            </a:pPr>
            <a:r>
              <a:rPr lang="en-US" b="0" i="0" dirty="0">
                <a:solidFill>
                  <a:srgbClr val="404040"/>
                </a:solidFill>
                <a:effectLst/>
                <a:latin typeface="Lato" panose="020F0502020204030203" pitchFamily="34" charset="0"/>
              </a:rPr>
              <a:t>Execute Genie Ops object to learn about a feature</a:t>
            </a:r>
          </a:p>
          <a:p>
            <a:pPr marL="285750" indent="-285750" algn="l">
              <a:buFont typeface="Wingdings" pitchFamily="2" charset="2"/>
              <a:buChar char="Ø"/>
            </a:pPr>
            <a:r>
              <a:rPr lang="en-US" b="0" i="0" dirty="0" err="1">
                <a:solidFill>
                  <a:srgbClr val="404040"/>
                </a:solidFill>
                <a:effectLst/>
                <a:latin typeface="Lato" panose="020F0502020204030203" pitchFamily="34" charset="0"/>
              </a:rPr>
              <a:t>Metaparser</a:t>
            </a:r>
            <a:r>
              <a:rPr lang="en-US" b="0" i="0" dirty="0">
                <a:solidFill>
                  <a:srgbClr val="404040"/>
                </a:solidFill>
                <a:effectLst/>
                <a:latin typeface="Lato" panose="020F0502020204030203" pitchFamily="34" charset="0"/>
              </a:rPr>
              <a:t> support (Can re-use any existing </a:t>
            </a:r>
            <a:r>
              <a:rPr lang="en-US" b="0" i="0" u="none" strike="noStrike" dirty="0">
                <a:solidFill>
                  <a:srgbClr val="2980B9"/>
                </a:solidFill>
                <a:effectLst/>
                <a:latin typeface="Lato" panose="020F0502020204030203" pitchFamily="34" charset="0"/>
              </a:rPr>
              <a:t>parser</a:t>
            </a:r>
            <a:r>
              <a:rPr lang="en-US" b="0" i="0" dirty="0">
                <a:solidFill>
                  <a:srgbClr val="404040"/>
                </a:solidFill>
                <a:effectLst/>
                <a:latin typeface="Lato" panose="020F0502020204030203" pitchFamily="34" charset="0"/>
              </a:rPr>
              <a:t>)</a:t>
            </a:r>
          </a:p>
          <a:p>
            <a:pPr marL="285750" indent="-285750" algn="l">
              <a:buFont typeface="Wingdings" pitchFamily="2" charset="2"/>
              <a:buChar char="Ø"/>
            </a:pPr>
            <a:r>
              <a:rPr lang="en-US" b="0" i="0" dirty="0">
                <a:solidFill>
                  <a:srgbClr val="404040"/>
                </a:solidFill>
                <a:effectLst/>
                <a:latin typeface="Lato" panose="020F0502020204030203" pitchFamily="34" charset="0"/>
              </a:rPr>
              <a:t>Custom verify functions, such as:</a:t>
            </a:r>
          </a:p>
          <a:p>
            <a:pPr marL="742950" lvl="1" indent="-285750" algn="l">
              <a:buFont typeface="Wingdings" pitchFamily="2" charset="2"/>
              <a:buChar char="v"/>
            </a:pPr>
            <a:r>
              <a:rPr lang="en-US" b="0" i="0" dirty="0">
                <a:solidFill>
                  <a:srgbClr val="404040"/>
                </a:solidFill>
                <a:effectLst/>
                <a:latin typeface="Lato" panose="020F0502020204030203" pitchFamily="34" charset="0"/>
              </a:rPr>
              <a:t>Verify x amount of </a:t>
            </a:r>
            <a:r>
              <a:rPr lang="en-US" b="0" i="0" dirty="0" err="1">
                <a:solidFill>
                  <a:srgbClr val="404040"/>
                </a:solidFill>
                <a:effectLst/>
                <a:latin typeface="Lato" panose="020F0502020204030203" pitchFamily="34" charset="0"/>
              </a:rPr>
              <a:t>bgp</a:t>
            </a:r>
            <a:r>
              <a:rPr lang="en-US" b="0" i="0" dirty="0">
                <a:solidFill>
                  <a:srgbClr val="404040"/>
                </a:solidFill>
                <a:effectLst/>
                <a:latin typeface="Lato" panose="020F0502020204030203" pitchFamily="34" charset="0"/>
              </a:rPr>
              <a:t> routes on a device</a:t>
            </a:r>
          </a:p>
          <a:p>
            <a:pPr marL="742950" lvl="1" indent="-285750" algn="l">
              <a:buFont typeface="Wingdings" pitchFamily="2" charset="2"/>
              <a:buChar char="v"/>
            </a:pPr>
            <a:r>
              <a:rPr lang="en-US" b="0" i="0" dirty="0">
                <a:solidFill>
                  <a:srgbClr val="404040"/>
                </a:solidFill>
                <a:effectLst/>
                <a:latin typeface="Lato" panose="020F0502020204030203" pitchFamily="34" charset="0"/>
              </a:rPr>
              <a:t>Verify x amount of up interfaces on a device</a:t>
            </a:r>
          </a:p>
          <a:p>
            <a:pPr marL="285750" indent="-285750">
              <a:buFont typeface="Wingdings" pitchFamily="2" charset="2"/>
              <a:buChar char="Ø"/>
            </a:pPr>
            <a:r>
              <a:rPr lang="en-US" dirty="0">
                <a:solidFill>
                  <a:srgbClr val="404040"/>
                </a:solidFill>
                <a:latin typeface="Lato" panose="020F0502020204030203" pitchFamily="34" charset="0"/>
              </a:rPr>
              <a:t>Genie </a:t>
            </a:r>
            <a:r>
              <a:rPr lang="en-US" dirty="0">
                <a:solidFill>
                  <a:srgbClr val="2980B9"/>
                </a:solidFill>
                <a:latin typeface="Lato" panose="020F0502020204030203" pitchFamily="34" charset="0"/>
              </a:rPr>
              <a:t>configure</a:t>
            </a:r>
            <a:r>
              <a:rPr lang="en-US" dirty="0">
                <a:solidFill>
                  <a:srgbClr val="404040"/>
                </a:solidFill>
                <a:latin typeface="Lato" panose="020F0502020204030203" pitchFamily="34" charset="0"/>
              </a:rPr>
              <a:t> to configure interfaces. </a:t>
            </a:r>
          </a:p>
          <a:p>
            <a:pPr marL="285750" indent="-285750">
              <a:buFont typeface="Wingdings" pitchFamily="2" charset="2"/>
              <a:buChar char="Ø"/>
            </a:pPr>
            <a:r>
              <a:rPr lang="en-US" b="0" i="0" dirty="0">
                <a:solidFill>
                  <a:srgbClr val="404040"/>
                </a:solidFill>
                <a:effectLst/>
                <a:latin typeface="Lato" panose="020F0502020204030203" pitchFamily="34" charset="0"/>
              </a:rPr>
              <a:t>Genie </a:t>
            </a:r>
            <a:r>
              <a:rPr lang="en-US" dirty="0">
                <a:solidFill>
                  <a:srgbClr val="2980B9"/>
                </a:solidFill>
                <a:latin typeface="Lato" panose="020F0502020204030203" pitchFamily="34" charset="0"/>
              </a:rPr>
              <a:t>Profile</a:t>
            </a:r>
            <a:r>
              <a:rPr lang="en-US" b="0" i="0" dirty="0">
                <a:solidFill>
                  <a:srgbClr val="404040"/>
                </a:solidFill>
                <a:effectLst/>
                <a:latin typeface="Lato" panose="020F0502020204030203" pitchFamily="34" charset="0"/>
              </a:rPr>
              <a:t> to capture the snapshots using Genie models</a:t>
            </a:r>
          </a:p>
          <a:p>
            <a:pPr marL="285750" indent="-285750">
              <a:buFont typeface="Wingdings" pitchFamily="2" charset="2"/>
              <a:buChar char="Ø"/>
            </a:pPr>
            <a:r>
              <a:rPr lang="en-US" dirty="0">
                <a:solidFill>
                  <a:srgbClr val="404040"/>
                </a:solidFill>
                <a:latin typeface="Lato" panose="020F0502020204030203" pitchFamily="34" charset="0"/>
              </a:rPr>
              <a:t>Genie </a:t>
            </a:r>
            <a:r>
              <a:rPr lang="en-US" dirty="0">
                <a:solidFill>
                  <a:srgbClr val="2980B9"/>
                </a:solidFill>
                <a:latin typeface="Lato" panose="020F0502020204030203" pitchFamily="34" charset="0"/>
              </a:rPr>
              <a:t>Compare</a:t>
            </a:r>
            <a:r>
              <a:rPr lang="en-US" dirty="0">
                <a:solidFill>
                  <a:srgbClr val="404040"/>
                </a:solidFill>
                <a:latin typeface="Lato" panose="020F0502020204030203" pitchFamily="34" charset="0"/>
              </a:rPr>
              <a:t> snapshots  to get a results.</a:t>
            </a:r>
            <a:endParaRPr lang="en-US" b="0" i="0" dirty="0">
              <a:solidFill>
                <a:srgbClr val="404040"/>
              </a:solidFill>
              <a:effectLst/>
              <a:latin typeface="Lato" panose="020F0502020204030203" pitchFamily="34" charset="0"/>
            </a:endParaRPr>
          </a:p>
          <a:p>
            <a:pPr marL="285750" indent="-285750">
              <a:buFont typeface="Wingdings" pitchFamily="2" charset="2"/>
              <a:buChar char="Ø"/>
            </a:pPr>
            <a:r>
              <a:rPr lang="en-US" b="0" i="0" dirty="0">
                <a:solidFill>
                  <a:srgbClr val="404040"/>
                </a:solidFill>
                <a:effectLst/>
                <a:latin typeface="Lato" panose="020F0502020204030203" pitchFamily="34" charset="0"/>
              </a:rPr>
              <a:t>Genie Device API support, all </a:t>
            </a:r>
            <a:r>
              <a:rPr lang="en-US" b="0" i="0" u="none" strike="noStrike" dirty="0">
                <a:solidFill>
                  <a:srgbClr val="2980B9"/>
                </a:solidFill>
                <a:effectLst/>
                <a:latin typeface="Lato" panose="020F0502020204030203" pitchFamily="34" charset="0"/>
              </a:rPr>
              <a:t>API functions</a:t>
            </a:r>
            <a:r>
              <a:rPr lang="en-US" b="0" i="0" dirty="0">
                <a:solidFill>
                  <a:srgbClr val="404040"/>
                </a:solidFill>
                <a:effectLst/>
                <a:latin typeface="Lato" panose="020F0502020204030203" pitchFamily="34" charset="0"/>
              </a:rPr>
              <a:t> can be used as a keyword, simply replace the ‘_’ to a space and put it in your .robot file with the arguments. Make sure to import </a:t>
            </a:r>
            <a:r>
              <a:rPr lang="en-US" dirty="0" err="1">
                <a:solidFill>
                  <a:srgbClr val="FF0000"/>
                </a:solidFill>
                <a:latin typeface="Courier New" panose="02070309020205020404" pitchFamily="49" charset="0"/>
                <a:cs typeface="Courier New" panose="02070309020205020404" pitchFamily="49" charset="0"/>
              </a:rPr>
              <a:t>genie.libs.robot.GenieRobotApis</a:t>
            </a:r>
            <a:r>
              <a:rPr lang="en-US" dirty="0">
                <a:solidFill>
                  <a:srgbClr val="FF0000"/>
                </a:solidFill>
                <a:latin typeface="Courier New" panose="02070309020205020404" pitchFamily="49" charset="0"/>
                <a:cs typeface="Courier New" panose="02070309020205020404" pitchFamily="49" charset="0"/>
              </a:rPr>
              <a:t> </a:t>
            </a:r>
            <a:r>
              <a:rPr lang="en-US" b="0" i="0" dirty="0">
                <a:solidFill>
                  <a:srgbClr val="404040"/>
                </a:solidFill>
                <a:effectLst/>
                <a:latin typeface="Lato" panose="020F0502020204030203" pitchFamily="34" charset="0"/>
              </a:rPr>
              <a:t>as a library.</a:t>
            </a:r>
          </a:p>
          <a:p>
            <a:endParaRPr lang="en-US" b="1" dirty="0"/>
          </a:p>
        </p:txBody>
      </p:sp>
      <p:sp>
        <p:nvSpPr>
          <p:cNvPr id="2" name="TextBox 1">
            <a:extLst>
              <a:ext uri="{FF2B5EF4-FFF2-40B4-BE49-F238E27FC236}">
                <a16:creationId xmlns:a16="http://schemas.microsoft.com/office/drawing/2014/main" id="{5FA8EEB6-E981-A3B7-2D77-78D04A2A3466}"/>
              </a:ext>
            </a:extLst>
          </p:cNvPr>
          <p:cNvSpPr txBox="1"/>
          <p:nvPr/>
        </p:nvSpPr>
        <p:spPr>
          <a:xfrm>
            <a:off x="242044" y="212871"/>
            <a:ext cx="6098240" cy="461665"/>
          </a:xfrm>
          <a:prstGeom prst="rect">
            <a:avLst/>
          </a:prstGeom>
          <a:noFill/>
        </p:spPr>
        <p:txBody>
          <a:bodyPr wrap="square">
            <a:spAutoFit/>
          </a:bodyPr>
          <a:lstStyle/>
          <a:p>
            <a:r>
              <a:rPr lang="en-US" sz="2400" b="1" dirty="0" err="1">
                <a:ln w="22225">
                  <a:solidFill>
                    <a:schemeClr val="accent4">
                      <a:lumMod val="40000"/>
                      <a:lumOff val="60000"/>
                    </a:schemeClr>
                  </a:solidFill>
                  <a:prstDash val="solid"/>
                </a:ln>
                <a:solidFill>
                  <a:srgbClr val="C00000"/>
                </a:solidFill>
                <a:effectLst>
                  <a:reflection blurRad="6350" stA="55000" endA="300" endPos="45500" dir="5400000" sy="-100000" algn="bl" rotWithShape="0"/>
                </a:effectLst>
              </a:rPr>
              <a:t>Pyats</a:t>
            </a:r>
            <a:r>
              <a:rPr lang="en-US" sz="2400" b="1" dirty="0">
                <a:ln w="22225">
                  <a:solidFill>
                    <a:schemeClr val="accent4">
                      <a:lumMod val="40000"/>
                      <a:lumOff val="60000"/>
                    </a:schemeClr>
                  </a:solidFill>
                  <a:prstDash val="solid"/>
                </a:ln>
                <a:solidFill>
                  <a:srgbClr val="C00000"/>
                </a:solidFill>
                <a:effectLst>
                  <a:reflection blurRad="6350" stA="55000" endA="300" endPos="45500" dir="5400000" sy="-100000" algn="bl" rotWithShape="0"/>
                </a:effectLst>
              </a:rPr>
              <a:t> Robot Framework</a:t>
            </a:r>
          </a:p>
        </p:txBody>
      </p:sp>
      <p:sp>
        <p:nvSpPr>
          <p:cNvPr id="4" name="TextBox 3">
            <a:extLst>
              <a:ext uri="{FF2B5EF4-FFF2-40B4-BE49-F238E27FC236}">
                <a16:creationId xmlns:a16="http://schemas.microsoft.com/office/drawing/2014/main" id="{1D169540-56E5-1DAE-335F-01A6B3D6F2ED}"/>
              </a:ext>
            </a:extLst>
          </p:cNvPr>
          <p:cNvSpPr txBox="1"/>
          <p:nvPr/>
        </p:nvSpPr>
        <p:spPr>
          <a:xfrm>
            <a:off x="467285" y="5395808"/>
            <a:ext cx="10956928" cy="369332"/>
          </a:xfrm>
          <a:prstGeom prst="rect">
            <a:avLst/>
          </a:prstGeom>
          <a:noFill/>
        </p:spPr>
        <p:txBody>
          <a:bodyPr wrap="square">
            <a:spAutoFit/>
          </a:bodyPr>
          <a:lstStyle/>
          <a:p>
            <a:r>
              <a:rPr lang="en-US" dirty="0"/>
              <a:t>Reference : </a:t>
            </a:r>
            <a:r>
              <a:rPr lang="en-US" dirty="0">
                <a:solidFill>
                  <a:srgbClr val="0432FF"/>
                </a:solidFill>
                <a:hlinkClick r:id="rId3">
                  <a:extLst>
                    <a:ext uri="{A12FA001-AC4F-418D-AE19-62706E023703}">
                      <ahyp:hlinkClr xmlns:ahyp="http://schemas.microsoft.com/office/drawing/2018/hyperlinkcolor" val="tx"/>
                    </a:ext>
                  </a:extLst>
                </a:hlinkClick>
              </a:rPr>
              <a:t>https://</a:t>
            </a:r>
            <a:r>
              <a:rPr lang="en-US" dirty="0" err="1">
                <a:solidFill>
                  <a:srgbClr val="0432FF"/>
                </a:solidFill>
                <a:hlinkClick r:id="rId3">
                  <a:extLst>
                    <a:ext uri="{A12FA001-AC4F-418D-AE19-62706E023703}">
                      <ahyp:hlinkClr xmlns:ahyp="http://schemas.microsoft.com/office/drawing/2018/hyperlinkcolor" val="tx"/>
                    </a:ext>
                  </a:extLst>
                </a:hlinkClick>
              </a:rPr>
              <a:t>pubhub.devnetcloud.com</a:t>
            </a:r>
            <a:r>
              <a:rPr lang="en-US" dirty="0">
                <a:solidFill>
                  <a:srgbClr val="0432FF"/>
                </a:solidFill>
                <a:hlinkClick r:id="rId3">
                  <a:extLst>
                    <a:ext uri="{A12FA001-AC4F-418D-AE19-62706E023703}">
                      <ahyp:hlinkClr xmlns:ahyp="http://schemas.microsoft.com/office/drawing/2018/hyperlinkcolor" val="tx"/>
                    </a:ext>
                  </a:extLst>
                </a:hlinkClick>
              </a:rPr>
              <a:t>/media/genie-docs/docs/</a:t>
            </a:r>
            <a:r>
              <a:rPr lang="en-US" dirty="0" err="1">
                <a:solidFill>
                  <a:srgbClr val="0432FF"/>
                </a:solidFill>
                <a:hlinkClick r:id="rId3">
                  <a:extLst>
                    <a:ext uri="{A12FA001-AC4F-418D-AE19-62706E023703}">
                      <ahyp:hlinkClr xmlns:ahyp="http://schemas.microsoft.com/office/drawing/2018/hyperlinkcolor" val="tx"/>
                    </a:ext>
                  </a:extLst>
                </a:hlinkClick>
              </a:rPr>
              <a:t>userguide</a:t>
            </a:r>
            <a:r>
              <a:rPr lang="en-US" dirty="0">
                <a:solidFill>
                  <a:srgbClr val="0432FF"/>
                </a:solidFill>
                <a:hlinkClick r:id="rId3">
                  <a:extLst>
                    <a:ext uri="{A12FA001-AC4F-418D-AE19-62706E023703}">
                      <ahyp:hlinkClr xmlns:ahyp="http://schemas.microsoft.com/office/drawing/2018/hyperlinkcolor" val="tx"/>
                    </a:ext>
                  </a:extLst>
                </a:hlinkClick>
              </a:rPr>
              <a:t>/robot/</a:t>
            </a:r>
            <a:r>
              <a:rPr lang="en-US" dirty="0" err="1">
                <a:solidFill>
                  <a:srgbClr val="0432FF"/>
                </a:solidFill>
                <a:hlinkClick r:id="rId3">
                  <a:extLst>
                    <a:ext uri="{A12FA001-AC4F-418D-AE19-62706E023703}">
                      <ahyp:hlinkClr xmlns:ahyp="http://schemas.microsoft.com/office/drawing/2018/hyperlinkcolor" val="tx"/>
                    </a:ext>
                  </a:extLst>
                </a:hlinkClick>
              </a:rPr>
              <a:t>index.html</a:t>
            </a:r>
            <a:endParaRPr lang="en-US" dirty="0">
              <a:solidFill>
                <a:srgbClr val="0432FF"/>
              </a:solidFill>
            </a:endParaRPr>
          </a:p>
        </p:txBody>
      </p:sp>
    </p:spTree>
    <p:extLst>
      <p:ext uri="{BB962C8B-B14F-4D97-AF65-F5344CB8AC3E}">
        <p14:creationId xmlns:p14="http://schemas.microsoft.com/office/powerpoint/2010/main" val="595285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ECBB3B-0484-9811-CD47-27FD61E64B26}"/>
              </a:ext>
            </a:extLst>
          </p:cNvPr>
          <p:cNvPicPr>
            <a:picLocks noChangeAspect="1"/>
          </p:cNvPicPr>
          <p:nvPr/>
        </p:nvPicPr>
        <p:blipFill>
          <a:blip r:embed="rId3"/>
          <a:stretch>
            <a:fillRect/>
          </a:stretch>
        </p:blipFill>
        <p:spPr>
          <a:xfrm>
            <a:off x="121024" y="757209"/>
            <a:ext cx="11748784" cy="5253626"/>
          </a:xfrm>
          <a:prstGeom prst="rect">
            <a:avLst/>
          </a:prstGeom>
        </p:spPr>
      </p:pic>
      <p:sp>
        <p:nvSpPr>
          <p:cNvPr id="4" name="TextBox 3">
            <a:extLst>
              <a:ext uri="{FF2B5EF4-FFF2-40B4-BE49-F238E27FC236}">
                <a16:creationId xmlns:a16="http://schemas.microsoft.com/office/drawing/2014/main" id="{A3BD7ADA-D964-CE43-FF22-287AB84DB14F}"/>
              </a:ext>
            </a:extLst>
          </p:cNvPr>
          <p:cNvSpPr txBox="1"/>
          <p:nvPr/>
        </p:nvSpPr>
        <p:spPr>
          <a:xfrm>
            <a:off x="322192" y="295544"/>
            <a:ext cx="6098240" cy="461665"/>
          </a:xfrm>
          <a:prstGeom prst="rect">
            <a:avLst/>
          </a:prstGeom>
          <a:noFill/>
        </p:spPr>
        <p:txBody>
          <a:bodyPr wrap="square">
            <a:spAutoFit/>
          </a:bodyPr>
          <a:lstStyle/>
          <a:p>
            <a:r>
              <a:rPr lang="en-US" sz="2400" b="1" dirty="0" err="1">
                <a:ln w="22225">
                  <a:solidFill>
                    <a:srgbClr val="0070C0"/>
                  </a:solidFill>
                  <a:prstDash val="solid"/>
                </a:ln>
                <a:solidFill>
                  <a:srgbClr val="0070C0"/>
                </a:solidFill>
                <a:effectLst>
                  <a:reflection blurRad="6350" stA="55000" endA="300" endPos="45500" dir="5400000" sy="-100000" algn="bl" rotWithShape="0"/>
                </a:effectLst>
              </a:rPr>
              <a:t>Pyats</a:t>
            </a:r>
            <a:r>
              <a:rPr lang="en-US" sz="2400" b="1" dirty="0">
                <a:ln w="22225">
                  <a:solidFill>
                    <a:srgbClr val="0070C0"/>
                  </a:solidFill>
                  <a:prstDash val="solid"/>
                </a:ln>
                <a:solidFill>
                  <a:srgbClr val="0070C0"/>
                </a:solidFill>
                <a:effectLst>
                  <a:reflection blurRad="6350" stA="55000" endA="300" endPos="45500" dir="5400000" sy="-100000" algn="bl" rotWithShape="0"/>
                </a:effectLst>
              </a:rPr>
              <a:t> Robot Framework Section</a:t>
            </a:r>
          </a:p>
        </p:txBody>
      </p:sp>
    </p:spTree>
    <p:extLst>
      <p:ext uri="{BB962C8B-B14F-4D97-AF65-F5344CB8AC3E}">
        <p14:creationId xmlns:p14="http://schemas.microsoft.com/office/powerpoint/2010/main" val="3739014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83AD8B-65F7-1175-FEF3-BF3377EA4DD9}"/>
              </a:ext>
            </a:extLst>
          </p:cNvPr>
          <p:cNvPicPr>
            <a:picLocks noChangeAspect="1"/>
          </p:cNvPicPr>
          <p:nvPr/>
        </p:nvPicPr>
        <p:blipFill>
          <a:blip r:embed="rId3"/>
          <a:stretch>
            <a:fillRect/>
          </a:stretch>
        </p:blipFill>
        <p:spPr>
          <a:xfrm>
            <a:off x="359708" y="614972"/>
            <a:ext cx="6519166" cy="6016033"/>
          </a:xfrm>
          <a:prstGeom prst="rect">
            <a:avLst/>
          </a:prstGeom>
        </p:spPr>
      </p:pic>
      <p:sp>
        <p:nvSpPr>
          <p:cNvPr id="5" name="TextBox 4">
            <a:extLst>
              <a:ext uri="{FF2B5EF4-FFF2-40B4-BE49-F238E27FC236}">
                <a16:creationId xmlns:a16="http://schemas.microsoft.com/office/drawing/2014/main" id="{06222ACA-A060-D651-9E2E-B40B13F636C6}"/>
              </a:ext>
            </a:extLst>
          </p:cNvPr>
          <p:cNvSpPr txBox="1"/>
          <p:nvPr/>
        </p:nvSpPr>
        <p:spPr>
          <a:xfrm>
            <a:off x="256878" y="129931"/>
            <a:ext cx="6098240" cy="461665"/>
          </a:xfrm>
          <a:prstGeom prst="rect">
            <a:avLst/>
          </a:prstGeom>
          <a:noFill/>
        </p:spPr>
        <p:txBody>
          <a:bodyPr wrap="square">
            <a:spAutoFit/>
          </a:bodyPr>
          <a:lstStyle/>
          <a:p>
            <a:r>
              <a:rPr lang="en-US" sz="2400" b="1" dirty="0" err="1">
                <a:ln w="22225">
                  <a:solidFill>
                    <a:srgbClr val="0070C0"/>
                  </a:solidFill>
                  <a:prstDash val="solid"/>
                </a:ln>
                <a:solidFill>
                  <a:srgbClr val="0070C0"/>
                </a:solidFill>
                <a:effectLst>
                  <a:reflection blurRad="6350" stA="55000" endA="300" endPos="45500" dir="5400000" sy="-100000" algn="bl" rotWithShape="0"/>
                </a:effectLst>
              </a:rPr>
              <a:t>Pyats</a:t>
            </a:r>
            <a:r>
              <a:rPr lang="en-US" sz="2400" b="1" dirty="0">
                <a:ln w="22225">
                  <a:solidFill>
                    <a:srgbClr val="0070C0"/>
                  </a:solidFill>
                  <a:prstDash val="solid"/>
                </a:ln>
                <a:solidFill>
                  <a:srgbClr val="0070C0"/>
                </a:solidFill>
                <a:effectLst>
                  <a:reflection blurRad="6350" stA="55000" endA="300" endPos="45500" dir="5400000" sy="-100000" algn="bl" rotWithShape="0"/>
                </a:effectLst>
              </a:rPr>
              <a:t> Robot Framework Section</a:t>
            </a:r>
          </a:p>
        </p:txBody>
      </p:sp>
      <p:sp>
        <p:nvSpPr>
          <p:cNvPr id="6" name="TextBox 5">
            <a:extLst>
              <a:ext uri="{FF2B5EF4-FFF2-40B4-BE49-F238E27FC236}">
                <a16:creationId xmlns:a16="http://schemas.microsoft.com/office/drawing/2014/main" id="{F8F1FFE6-CD44-ADFD-7704-24892C0A5C8C}"/>
              </a:ext>
            </a:extLst>
          </p:cNvPr>
          <p:cNvSpPr txBox="1"/>
          <p:nvPr/>
        </p:nvSpPr>
        <p:spPr>
          <a:xfrm>
            <a:off x="7293427" y="1274020"/>
            <a:ext cx="3592285" cy="369332"/>
          </a:xfrm>
          <a:prstGeom prst="rect">
            <a:avLst/>
          </a:prstGeom>
          <a:noFill/>
        </p:spPr>
        <p:txBody>
          <a:bodyPr wrap="square" rtlCol="0">
            <a:spAutoFit/>
          </a:bodyPr>
          <a:lstStyle/>
          <a:p>
            <a:r>
              <a:rPr lang="en-US" dirty="0"/>
              <a:t>Importing Libraries</a:t>
            </a:r>
          </a:p>
        </p:txBody>
      </p:sp>
      <p:sp>
        <p:nvSpPr>
          <p:cNvPr id="7" name="TextBox 6">
            <a:extLst>
              <a:ext uri="{FF2B5EF4-FFF2-40B4-BE49-F238E27FC236}">
                <a16:creationId xmlns:a16="http://schemas.microsoft.com/office/drawing/2014/main" id="{EC084732-CEC7-83F8-7423-AED9A3D95A8B}"/>
              </a:ext>
            </a:extLst>
          </p:cNvPr>
          <p:cNvSpPr txBox="1"/>
          <p:nvPr/>
        </p:nvSpPr>
        <p:spPr>
          <a:xfrm>
            <a:off x="7271657" y="2775858"/>
            <a:ext cx="3592285" cy="369332"/>
          </a:xfrm>
          <a:prstGeom prst="rect">
            <a:avLst/>
          </a:prstGeom>
          <a:noFill/>
        </p:spPr>
        <p:txBody>
          <a:bodyPr wrap="square" rtlCol="0">
            <a:spAutoFit/>
          </a:bodyPr>
          <a:lstStyle/>
          <a:p>
            <a:r>
              <a:rPr lang="en-US" dirty="0"/>
              <a:t>Calling Variables</a:t>
            </a:r>
          </a:p>
        </p:txBody>
      </p:sp>
      <p:sp>
        <p:nvSpPr>
          <p:cNvPr id="8" name="TextBox 7">
            <a:extLst>
              <a:ext uri="{FF2B5EF4-FFF2-40B4-BE49-F238E27FC236}">
                <a16:creationId xmlns:a16="http://schemas.microsoft.com/office/drawing/2014/main" id="{DE730D11-5794-20D5-3AE3-32D39EA3DCDA}"/>
              </a:ext>
            </a:extLst>
          </p:cNvPr>
          <p:cNvSpPr txBox="1"/>
          <p:nvPr/>
        </p:nvSpPr>
        <p:spPr>
          <a:xfrm>
            <a:off x="7271656" y="4512519"/>
            <a:ext cx="3592285" cy="369332"/>
          </a:xfrm>
          <a:prstGeom prst="rect">
            <a:avLst/>
          </a:prstGeom>
          <a:noFill/>
        </p:spPr>
        <p:txBody>
          <a:bodyPr wrap="square" rtlCol="0">
            <a:spAutoFit/>
          </a:bodyPr>
          <a:lstStyle/>
          <a:p>
            <a:r>
              <a:rPr lang="en-US" dirty="0"/>
              <a:t>Connecting devices</a:t>
            </a:r>
          </a:p>
        </p:txBody>
      </p:sp>
      <p:sp>
        <p:nvSpPr>
          <p:cNvPr id="9" name="TextBox 8">
            <a:extLst>
              <a:ext uri="{FF2B5EF4-FFF2-40B4-BE49-F238E27FC236}">
                <a16:creationId xmlns:a16="http://schemas.microsoft.com/office/drawing/2014/main" id="{07AB4AA9-D68D-8082-D6EE-8CDC698E08D3}"/>
              </a:ext>
            </a:extLst>
          </p:cNvPr>
          <p:cNvSpPr txBox="1"/>
          <p:nvPr/>
        </p:nvSpPr>
        <p:spPr>
          <a:xfrm>
            <a:off x="7271656" y="5334000"/>
            <a:ext cx="4703527" cy="646331"/>
          </a:xfrm>
          <a:prstGeom prst="rect">
            <a:avLst/>
          </a:prstGeom>
          <a:noFill/>
        </p:spPr>
        <p:txBody>
          <a:bodyPr wrap="square" rtlCol="0">
            <a:spAutoFit/>
          </a:bodyPr>
          <a:lstStyle/>
          <a:p>
            <a:r>
              <a:rPr lang="en-US" dirty="0"/>
              <a:t>Using features to configure  and gathering output from devices </a:t>
            </a:r>
          </a:p>
        </p:txBody>
      </p:sp>
      <p:sp>
        <p:nvSpPr>
          <p:cNvPr id="10" name="TextBox 9">
            <a:extLst>
              <a:ext uri="{FF2B5EF4-FFF2-40B4-BE49-F238E27FC236}">
                <a16:creationId xmlns:a16="http://schemas.microsoft.com/office/drawing/2014/main" id="{C9420780-54D0-4AE2-07E1-1F47EF8A0A2B}"/>
              </a:ext>
            </a:extLst>
          </p:cNvPr>
          <p:cNvSpPr txBox="1"/>
          <p:nvPr/>
        </p:nvSpPr>
        <p:spPr>
          <a:xfrm>
            <a:off x="7293428" y="6261673"/>
            <a:ext cx="3592285" cy="369332"/>
          </a:xfrm>
          <a:prstGeom prst="rect">
            <a:avLst/>
          </a:prstGeom>
          <a:noFill/>
        </p:spPr>
        <p:txBody>
          <a:bodyPr wrap="square" rtlCol="0">
            <a:spAutoFit/>
          </a:bodyPr>
          <a:lstStyle/>
          <a:p>
            <a:r>
              <a:rPr lang="en-US" dirty="0"/>
              <a:t>Disconnecting devices</a:t>
            </a:r>
          </a:p>
        </p:txBody>
      </p:sp>
      <p:sp>
        <p:nvSpPr>
          <p:cNvPr id="13" name="Right Brace 12">
            <a:extLst>
              <a:ext uri="{FF2B5EF4-FFF2-40B4-BE49-F238E27FC236}">
                <a16:creationId xmlns:a16="http://schemas.microsoft.com/office/drawing/2014/main" id="{0C7F1D00-E470-D2C3-91C9-4A59B2DD8B20}"/>
              </a:ext>
            </a:extLst>
          </p:cNvPr>
          <p:cNvSpPr/>
          <p:nvPr/>
        </p:nvSpPr>
        <p:spPr>
          <a:xfrm>
            <a:off x="4147457" y="783771"/>
            <a:ext cx="620484" cy="1349830"/>
          </a:xfrm>
          <a:prstGeom prst="rightBrace">
            <a:avLst>
              <a:gd name="adj1" fmla="val 31140"/>
              <a:gd name="adj2" fmla="val 5000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e 13">
            <a:extLst>
              <a:ext uri="{FF2B5EF4-FFF2-40B4-BE49-F238E27FC236}">
                <a16:creationId xmlns:a16="http://schemas.microsoft.com/office/drawing/2014/main" id="{2B070633-122B-14BA-AF6E-6700F78747FE}"/>
              </a:ext>
            </a:extLst>
          </p:cNvPr>
          <p:cNvSpPr/>
          <p:nvPr/>
        </p:nvSpPr>
        <p:spPr>
          <a:xfrm>
            <a:off x="5867400" y="2274723"/>
            <a:ext cx="620484" cy="1349830"/>
          </a:xfrm>
          <a:prstGeom prst="rightBrace">
            <a:avLst>
              <a:gd name="adj1" fmla="val 31140"/>
              <a:gd name="adj2" fmla="val 50000"/>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e 15">
            <a:extLst>
              <a:ext uri="{FF2B5EF4-FFF2-40B4-BE49-F238E27FC236}">
                <a16:creationId xmlns:a16="http://schemas.microsoft.com/office/drawing/2014/main" id="{BAA061A7-42D3-5F90-F974-EF6D797237B2}"/>
              </a:ext>
            </a:extLst>
          </p:cNvPr>
          <p:cNvSpPr/>
          <p:nvPr/>
        </p:nvSpPr>
        <p:spPr>
          <a:xfrm>
            <a:off x="3777342" y="4386942"/>
            <a:ext cx="272143" cy="631371"/>
          </a:xfrm>
          <a:prstGeom prst="rightBrace">
            <a:avLst>
              <a:gd name="adj1" fmla="val 31140"/>
              <a:gd name="adj2" fmla="val 50000"/>
            </a:avLst>
          </a:prstGeom>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e 16">
            <a:extLst>
              <a:ext uri="{FF2B5EF4-FFF2-40B4-BE49-F238E27FC236}">
                <a16:creationId xmlns:a16="http://schemas.microsoft.com/office/drawing/2014/main" id="{FA1D692B-65CA-CB1C-6C5A-2D965E151598}"/>
              </a:ext>
            </a:extLst>
          </p:cNvPr>
          <p:cNvSpPr/>
          <p:nvPr/>
        </p:nvSpPr>
        <p:spPr>
          <a:xfrm>
            <a:off x="6645278" y="5268684"/>
            <a:ext cx="272143" cy="766077"/>
          </a:xfrm>
          <a:prstGeom prst="rightBrace">
            <a:avLst>
              <a:gd name="adj1" fmla="val 31140"/>
              <a:gd name="adj2" fmla="val 50000"/>
            </a:avLst>
          </a:prstGeom>
          <a:ln>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ight Brace 17">
            <a:extLst>
              <a:ext uri="{FF2B5EF4-FFF2-40B4-BE49-F238E27FC236}">
                <a16:creationId xmlns:a16="http://schemas.microsoft.com/office/drawing/2014/main" id="{71E3BB48-26E7-7E9F-521A-3F7EB9DC307D}"/>
              </a:ext>
            </a:extLst>
          </p:cNvPr>
          <p:cNvSpPr/>
          <p:nvPr/>
        </p:nvSpPr>
        <p:spPr>
          <a:xfrm>
            <a:off x="2906486" y="6243028"/>
            <a:ext cx="160027" cy="369332"/>
          </a:xfrm>
          <a:prstGeom prst="rightBrace">
            <a:avLst>
              <a:gd name="adj1" fmla="val 31140"/>
              <a:gd name="adj2" fmla="val 50000"/>
            </a:avLst>
          </a:prstGeom>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2887B5B9-F25D-CDBD-CA01-3141EE03AF12}"/>
              </a:ext>
            </a:extLst>
          </p:cNvPr>
          <p:cNvCxnSpPr>
            <a:cxnSpLocks/>
            <a:stCxn id="6" idx="1"/>
          </p:cNvCxnSpPr>
          <p:nvPr/>
        </p:nvCxnSpPr>
        <p:spPr>
          <a:xfrm flipH="1">
            <a:off x="4855029" y="1458686"/>
            <a:ext cx="2438398" cy="10885"/>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F5185FC-7833-B0A4-A311-DF623AA54500}"/>
              </a:ext>
            </a:extLst>
          </p:cNvPr>
          <p:cNvCxnSpPr>
            <a:cxnSpLocks/>
            <a:stCxn id="7" idx="1"/>
          </p:cNvCxnSpPr>
          <p:nvPr/>
        </p:nvCxnSpPr>
        <p:spPr>
          <a:xfrm flipH="1">
            <a:off x="6487884" y="2960524"/>
            <a:ext cx="783773" cy="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B788ACC-CFA7-503F-1F03-11E2BE261F93}"/>
              </a:ext>
            </a:extLst>
          </p:cNvPr>
          <p:cNvCxnSpPr>
            <a:cxnSpLocks/>
          </p:cNvCxnSpPr>
          <p:nvPr/>
        </p:nvCxnSpPr>
        <p:spPr>
          <a:xfrm flipH="1">
            <a:off x="4147457" y="4702627"/>
            <a:ext cx="3124199" cy="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114A964-363D-29D1-D6CB-D4CFCB906E97}"/>
              </a:ext>
            </a:extLst>
          </p:cNvPr>
          <p:cNvCxnSpPr>
            <a:cxnSpLocks/>
          </p:cNvCxnSpPr>
          <p:nvPr/>
        </p:nvCxnSpPr>
        <p:spPr>
          <a:xfrm flipH="1">
            <a:off x="6879769" y="5651722"/>
            <a:ext cx="391887" cy="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B0D3F83-AEE6-12A4-21EB-E024CD1E754A}"/>
              </a:ext>
            </a:extLst>
          </p:cNvPr>
          <p:cNvCxnSpPr>
            <a:cxnSpLocks/>
            <a:stCxn id="10" idx="1"/>
          </p:cNvCxnSpPr>
          <p:nvPr/>
        </p:nvCxnSpPr>
        <p:spPr>
          <a:xfrm flipH="1" flipV="1">
            <a:off x="3066513" y="6435453"/>
            <a:ext cx="4226915" cy="10886"/>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0D44DF4-F729-BF8F-8422-DAEFE930EB0C}"/>
              </a:ext>
            </a:extLst>
          </p:cNvPr>
          <p:cNvSpPr txBox="1"/>
          <p:nvPr/>
        </p:nvSpPr>
        <p:spPr>
          <a:xfrm>
            <a:off x="5624518" y="609992"/>
            <a:ext cx="1273629" cy="369332"/>
          </a:xfrm>
          <a:prstGeom prst="rect">
            <a:avLst/>
          </a:prstGeom>
          <a:noFill/>
        </p:spPr>
        <p:txBody>
          <a:bodyPr wrap="square">
            <a:spAutoFit/>
          </a:bodyPr>
          <a:lstStyle/>
          <a:p>
            <a:r>
              <a:rPr lang="en-US" dirty="0">
                <a:solidFill>
                  <a:srgbClr val="FFFF00"/>
                </a:solidFill>
              </a:rPr>
              <a:t>Example</a:t>
            </a:r>
          </a:p>
        </p:txBody>
      </p:sp>
    </p:spTree>
    <p:extLst>
      <p:ext uri="{BB962C8B-B14F-4D97-AF65-F5344CB8AC3E}">
        <p14:creationId xmlns:p14="http://schemas.microsoft.com/office/powerpoint/2010/main" val="3330489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222ACA-A060-D651-9E2E-B40B13F636C6}"/>
              </a:ext>
            </a:extLst>
          </p:cNvPr>
          <p:cNvSpPr txBox="1"/>
          <p:nvPr/>
        </p:nvSpPr>
        <p:spPr>
          <a:xfrm>
            <a:off x="256877" y="129931"/>
            <a:ext cx="9757979" cy="461665"/>
          </a:xfrm>
          <a:prstGeom prst="rect">
            <a:avLst/>
          </a:prstGeom>
          <a:noFill/>
        </p:spPr>
        <p:txBody>
          <a:bodyPr wrap="square">
            <a:spAutoFit/>
          </a:bodyPr>
          <a:lstStyle/>
          <a:p>
            <a:r>
              <a:rPr lang="en-US" sz="2400" b="1" dirty="0" err="1">
                <a:ln w="22225">
                  <a:solidFill>
                    <a:srgbClr val="0070C0"/>
                  </a:solidFill>
                  <a:prstDash val="solid"/>
                </a:ln>
                <a:solidFill>
                  <a:srgbClr val="0070C0"/>
                </a:solidFill>
                <a:effectLst>
                  <a:reflection blurRad="6350" stA="55000" endA="300" endPos="45500" dir="5400000" sy="-100000" algn="bl" rotWithShape="0"/>
                </a:effectLst>
              </a:rPr>
              <a:t>Pyats</a:t>
            </a:r>
            <a:r>
              <a:rPr lang="en-US" sz="2400" b="1" dirty="0">
                <a:ln w="22225">
                  <a:solidFill>
                    <a:srgbClr val="0070C0"/>
                  </a:solidFill>
                  <a:prstDash val="solid"/>
                </a:ln>
                <a:solidFill>
                  <a:srgbClr val="0070C0"/>
                </a:solidFill>
                <a:effectLst>
                  <a:reflection blurRad="6350" stA="55000" endA="300" endPos="45500" dir="5400000" sy="-100000" algn="bl" rotWithShape="0"/>
                </a:effectLst>
              </a:rPr>
              <a:t> Robot Framework – Execute Running Configuration</a:t>
            </a:r>
          </a:p>
        </p:txBody>
      </p:sp>
      <p:sp>
        <p:nvSpPr>
          <p:cNvPr id="2" name="TextBox 1">
            <a:extLst>
              <a:ext uri="{FF2B5EF4-FFF2-40B4-BE49-F238E27FC236}">
                <a16:creationId xmlns:a16="http://schemas.microsoft.com/office/drawing/2014/main" id="{7D86F0EE-36ED-FD58-E265-793CEA9BBD11}"/>
              </a:ext>
            </a:extLst>
          </p:cNvPr>
          <p:cNvSpPr txBox="1"/>
          <p:nvPr/>
        </p:nvSpPr>
        <p:spPr>
          <a:xfrm>
            <a:off x="413657" y="794656"/>
            <a:ext cx="5987143" cy="276999"/>
          </a:xfrm>
          <a:prstGeom prst="rect">
            <a:avLst/>
          </a:prstGeom>
          <a:noFill/>
        </p:spPr>
        <p:txBody>
          <a:bodyPr wrap="square" rtlCol="0">
            <a:spAutoFit/>
          </a:bodyPr>
          <a:lstStyle/>
          <a:p>
            <a:endParaRPr lang="en-US" sz="1200" dirty="0">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A028F835-E30F-0AC8-0895-C677EEBDB6F2}"/>
              </a:ext>
            </a:extLst>
          </p:cNvPr>
          <p:cNvSpPr txBox="1"/>
          <p:nvPr/>
        </p:nvSpPr>
        <p:spPr>
          <a:xfrm>
            <a:off x="5976729" y="1160144"/>
            <a:ext cx="6096000" cy="2585323"/>
          </a:xfrm>
          <a:prstGeom prst="rect">
            <a:avLst/>
          </a:prstGeom>
          <a:noFill/>
        </p:spPr>
        <p:txBody>
          <a:bodyPr wrap="square">
            <a:spAutoFit/>
          </a:bodyPr>
          <a:lstStyle/>
          <a:p>
            <a:r>
              <a:rPr lang="en-US" sz="900" dirty="0">
                <a:solidFill>
                  <a:srgbClr val="000000"/>
                </a:solidFill>
                <a:effectLst/>
                <a:latin typeface="Menlo" panose="020B0609030804020204" pitchFamily="49" charset="0"/>
              </a:rPr>
              <a:t>Mac-Pro-641 robot % robot </a:t>
            </a:r>
            <a:r>
              <a:rPr lang="en-US" sz="900" dirty="0" err="1">
                <a:solidFill>
                  <a:srgbClr val="000000"/>
                </a:solidFill>
                <a:effectLst/>
                <a:latin typeface="Menlo" panose="020B0609030804020204" pitchFamily="49" charset="0"/>
              </a:rPr>
              <a:t>show_run.robot</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Show Run                                                                      </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Connect                                                               | </a:t>
            </a:r>
            <a:r>
              <a:rPr lang="en-US" sz="900" dirty="0">
                <a:solidFill>
                  <a:srgbClr val="39C026"/>
                </a:solidFill>
                <a:effectLst/>
                <a:latin typeface="Menlo" panose="020B0609030804020204" pitchFamily="49" charset="0"/>
              </a:rPr>
              <a:t>PASS</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DAL Running Configuration                                             | </a:t>
            </a:r>
            <a:r>
              <a:rPr lang="en-US" sz="900" dirty="0">
                <a:solidFill>
                  <a:srgbClr val="39C026"/>
                </a:solidFill>
                <a:effectLst/>
                <a:latin typeface="Menlo" panose="020B0609030804020204" pitchFamily="49" charset="0"/>
              </a:rPr>
              <a:t>PASS</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NY Running Configuration                                              | </a:t>
            </a:r>
            <a:r>
              <a:rPr lang="en-US" sz="900" dirty="0">
                <a:solidFill>
                  <a:srgbClr val="39C026"/>
                </a:solidFill>
                <a:effectLst/>
                <a:latin typeface="Menlo" panose="020B0609030804020204" pitchFamily="49" charset="0"/>
              </a:rPr>
              <a:t>PASS</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Disconnect                                                            | </a:t>
            </a:r>
            <a:r>
              <a:rPr lang="en-US" sz="900" dirty="0">
                <a:solidFill>
                  <a:srgbClr val="39C026"/>
                </a:solidFill>
                <a:effectLst/>
                <a:latin typeface="Menlo" panose="020B0609030804020204" pitchFamily="49" charset="0"/>
              </a:rPr>
              <a:t>PASS</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Show Run                                                              | </a:t>
            </a:r>
            <a:r>
              <a:rPr lang="en-US" sz="900" dirty="0">
                <a:solidFill>
                  <a:srgbClr val="39C026"/>
                </a:solidFill>
                <a:effectLst/>
                <a:latin typeface="Menlo" panose="020B0609030804020204" pitchFamily="49" charset="0"/>
              </a:rPr>
              <a:t>PASS</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4 tests, 4 passed, 0 failed</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Output:  /Users/Mac-Pro-641/</a:t>
            </a:r>
            <a:r>
              <a:rPr lang="en-US" sz="900" dirty="0" err="1">
                <a:solidFill>
                  <a:srgbClr val="000000"/>
                </a:solidFill>
                <a:effectLst/>
                <a:latin typeface="Menlo" panose="020B0609030804020204" pitchFamily="49" charset="0"/>
              </a:rPr>
              <a:t>myfolder</a:t>
            </a:r>
            <a:r>
              <a:rPr lang="en-US" sz="900" dirty="0">
                <a:solidFill>
                  <a:srgbClr val="000000"/>
                </a:solidFill>
                <a:effectLst/>
                <a:latin typeface="Menlo" panose="020B0609030804020204" pitchFamily="49" charset="0"/>
              </a:rPr>
              <a:t>/</a:t>
            </a:r>
            <a:r>
              <a:rPr lang="en-US" sz="900" dirty="0" err="1">
                <a:solidFill>
                  <a:srgbClr val="000000"/>
                </a:solidFill>
                <a:effectLst/>
                <a:latin typeface="Menlo" panose="020B0609030804020204" pitchFamily="49" charset="0"/>
              </a:rPr>
              <a:t>autolearn</a:t>
            </a:r>
            <a:r>
              <a:rPr lang="en-US" sz="900" dirty="0">
                <a:solidFill>
                  <a:srgbClr val="000000"/>
                </a:solidFill>
                <a:effectLst/>
                <a:latin typeface="Menlo" panose="020B0609030804020204" pitchFamily="49" charset="0"/>
              </a:rPr>
              <a:t>/robot/</a:t>
            </a:r>
            <a:r>
              <a:rPr lang="en-US" sz="900" dirty="0" err="1">
                <a:solidFill>
                  <a:srgbClr val="000000"/>
                </a:solidFill>
                <a:effectLst/>
                <a:latin typeface="Menlo" panose="020B0609030804020204" pitchFamily="49" charset="0"/>
              </a:rPr>
              <a:t>output.xml</a:t>
            </a:r>
            <a:endParaRPr lang="en-US" sz="900" dirty="0">
              <a:solidFill>
                <a:srgbClr val="000000"/>
              </a:solidFill>
              <a:effectLst/>
              <a:latin typeface="Menlo" panose="020B0609030804020204" pitchFamily="49" charset="0"/>
            </a:endParaRPr>
          </a:p>
          <a:p>
            <a:r>
              <a:rPr lang="en-US" sz="900" dirty="0">
                <a:solidFill>
                  <a:srgbClr val="000000"/>
                </a:solidFill>
                <a:effectLst/>
                <a:latin typeface="Menlo" panose="020B0609030804020204" pitchFamily="49" charset="0"/>
              </a:rPr>
              <a:t>Log:     /Users/Mac-Pro-641/</a:t>
            </a:r>
            <a:r>
              <a:rPr lang="en-US" sz="900" dirty="0" err="1">
                <a:solidFill>
                  <a:srgbClr val="000000"/>
                </a:solidFill>
                <a:effectLst/>
                <a:latin typeface="Menlo" panose="020B0609030804020204" pitchFamily="49" charset="0"/>
              </a:rPr>
              <a:t>myfolder</a:t>
            </a:r>
            <a:r>
              <a:rPr lang="en-US" sz="900" dirty="0">
                <a:solidFill>
                  <a:srgbClr val="000000"/>
                </a:solidFill>
                <a:effectLst/>
                <a:latin typeface="Menlo" panose="020B0609030804020204" pitchFamily="49" charset="0"/>
              </a:rPr>
              <a:t>/</a:t>
            </a:r>
            <a:r>
              <a:rPr lang="en-US" sz="900" dirty="0" err="1">
                <a:solidFill>
                  <a:srgbClr val="000000"/>
                </a:solidFill>
                <a:effectLst/>
                <a:latin typeface="Menlo" panose="020B0609030804020204" pitchFamily="49" charset="0"/>
              </a:rPr>
              <a:t>autolearn</a:t>
            </a:r>
            <a:r>
              <a:rPr lang="en-US" sz="900" dirty="0">
                <a:solidFill>
                  <a:srgbClr val="000000"/>
                </a:solidFill>
                <a:effectLst/>
                <a:latin typeface="Menlo" panose="020B0609030804020204" pitchFamily="49" charset="0"/>
              </a:rPr>
              <a:t>/robot/</a:t>
            </a:r>
            <a:r>
              <a:rPr lang="en-US" sz="900" dirty="0" err="1">
                <a:solidFill>
                  <a:srgbClr val="000000"/>
                </a:solidFill>
                <a:effectLst/>
                <a:latin typeface="Menlo" panose="020B0609030804020204" pitchFamily="49" charset="0"/>
              </a:rPr>
              <a:t>log.html</a:t>
            </a:r>
            <a:endParaRPr lang="en-US" sz="900" dirty="0">
              <a:solidFill>
                <a:srgbClr val="000000"/>
              </a:solidFill>
              <a:effectLst/>
              <a:latin typeface="Menlo" panose="020B0609030804020204" pitchFamily="49" charset="0"/>
            </a:endParaRPr>
          </a:p>
          <a:p>
            <a:r>
              <a:rPr lang="en-US" sz="900" dirty="0">
                <a:solidFill>
                  <a:srgbClr val="000000"/>
                </a:solidFill>
                <a:effectLst/>
                <a:latin typeface="Menlo" panose="020B0609030804020204" pitchFamily="49" charset="0"/>
              </a:rPr>
              <a:t>Report:  /Users/Mac-Pro-641/</a:t>
            </a:r>
            <a:r>
              <a:rPr lang="en-US" sz="900" dirty="0" err="1">
                <a:solidFill>
                  <a:srgbClr val="000000"/>
                </a:solidFill>
                <a:effectLst/>
                <a:latin typeface="Menlo" panose="020B0609030804020204" pitchFamily="49" charset="0"/>
              </a:rPr>
              <a:t>myfolder</a:t>
            </a:r>
            <a:r>
              <a:rPr lang="en-US" sz="900" dirty="0">
                <a:solidFill>
                  <a:srgbClr val="000000"/>
                </a:solidFill>
                <a:effectLst/>
                <a:latin typeface="Menlo" panose="020B0609030804020204" pitchFamily="49" charset="0"/>
              </a:rPr>
              <a:t>/</a:t>
            </a:r>
            <a:r>
              <a:rPr lang="en-US" sz="900" dirty="0" err="1">
                <a:solidFill>
                  <a:srgbClr val="000000"/>
                </a:solidFill>
                <a:effectLst/>
                <a:latin typeface="Menlo" panose="020B0609030804020204" pitchFamily="49" charset="0"/>
              </a:rPr>
              <a:t>autolearn</a:t>
            </a:r>
            <a:r>
              <a:rPr lang="en-US" sz="900" dirty="0">
                <a:solidFill>
                  <a:srgbClr val="000000"/>
                </a:solidFill>
                <a:effectLst/>
                <a:latin typeface="Menlo" panose="020B0609030804020204" pitchFamily="49" charset="0"/>
              </a:rPr>
              <a:t>/robot/</a:t>
            </a:r>
            <a:r>
              <a:rPr lang="en-US" sz="900" dirty="0" err="1">
                <a:solidFill>
                  <a:srgbClr val="000000"/>
                </a:solidFill>
                <a:effectLst/>
                <a:latin typeface="Menlo" panose="020B0609030804020204" pitchFamily="49" charset="0"/>
              </a:rPr>
              <a:t>report.html</a:t>
            </a:r>
            <a:endParaRPr lang="en-US" sz="900" dirty="0">
              <a:solidFill>
                <a:srgbClr val="000000"/>
              </a:solidFill>
              <a:effectLst/>
              <a:latin typeface="Menlo" panose="020B0609030804020204" pitchFamily="49" charset="0"/>
            </a:endParaRPr>
          </a:p>
        </p:txBody>
      </p:sp>
      <p:sp>
        <p:nvSpPr>
          <p:cNvPr id="8" name="TextBox 7">
            <a:extLst>
              <a:ext uri="{FF2B5EF4-FFF2-40B4-BE49-F238E27FC236}">
                <a16:creationId xmlns:a16="http://schemas.microsoft.com/office/drawing/2014/main" id="{94000BFB-F635-0B7D-096E-EB3840B847DB}"/>
              </a:ext>
            </a:extLst>
          </p:cNvPr>
          <p:cNvSpPr txBox="1"/>
          <p:nvPr/>
        </p:nvSpPr>
        <p:spPr>
          <a:xfrm>
            <a:off x="256877" y="1049591"/>
            <a:ext cx="5695592" cy="5678478"/>
          </a:xfrm>
          <a:prstGeom prst="rect">
            <a:avLst/>
          </a:prstGeom>
          <a:noFill/>
        </p:spPr>
        <p:txBody>
          <a:bodyPr wrap="square">
            <a:spAutoFit/>
          </a:bodyPr>
          <a:lstStyle/>
          <a:p>
            <a:r>
              <a:rPr lang="en-US" sz="1100" dirty="0">
                <a:latin typeface="Courier New" panose="02070309020205020404" pitchFamily="49" charset="0"/>
                <a:cs typeface="Courier New" panose="02070309020205020404" pitchFamily="49" charset="0"/>
              </a:rPr>
              <a:t># Show Running Configuration</a:t>
            </a:r>
          </a:p>
          <a:p>
            <a:r>
              <a:rPr lang="en-US" sz="1100" dirty="0">
                <a:latin typeface="Courier New" panose="02070309020205020404" pitchFamily="49" charset="0"/>
                <a:cs typeface="Courier New" panose="02070309020205020404" pitchFamily="49" charset="0"/>
              </a:rPr>
              <a:t>** Settings ***</a:t>
            </a:r>
          </a:p>
          <a:p>
            <a:r>
              <a:rPr lang="en-US" sz="1100" dirty="0">
                <a:latin typeface="Courier New" panose="02070309020205020404" pitchFamily="49" charset="0"/>
                <a:cs typeface="Courier New" panose="02070309020205020404" pitchFamily="49" charset="0"/>
              </a:rPr>
              <a:t>Library        </a:t>
            </a:r>
            <a:r>
              <a:rPr lang="en-US" sz="1100" dirty="0" err="1">
                <a:latin typeface="Courier New" panose="02070309020205020404" pitchFamily="49" charset="0"/>
                <a:cs typeface="Courier New" panose="02070309020205020404" pitchFamily="49" charset="0"/>
              </a:rPr>
              <a:t>OperatingSystem</a:t>
            </a:r>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Library        </a:t>
            </a:r>
            <a:r>
              <a:rPr lang="en-US" sz="1100" dirty="0" err="1">
                <a:latin typeface="Courier New" panose="02070309020205020404" pitchFamily="49" charset="0"/>
                <a:cs typeface="Courier New" panose="02070309020205020404" pitchFamily="49" charset="0"/>
              </a:rPr>
              <a:t>ats.robot.pyATSRobot</a:t>
            </a:r>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Library        </a:t>
            </a:r>
            <a:r>
              <a:rPr lang="en-US" sz="1100" dirty="0" err="1">
                <a:latin typeface="Courier New" panose="02070309020205020404" pitchFamily="49" charset="0"/>
                <a:cs typeface="Courier New" panose="02070309020205020404" pitchFamily="49" charset="0"/>
              </a:rPr>
              <a:t>genie.libs.robot.GenieRobot</a:t>
            </a:r>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Library        </a:t>
            </a:r>
            <a:r>
              <a:rPr lang="en-US" sz="1100" dirty="0" err="1">
                <a:latin typeface="Courier New" panose="02070309020205020404" pitchFamily="49" charset="0"/>
                <a:cs typeface="Courier New" panose="02070309020205020404" pitchFamily="49" charset="0"/>
              </a:rPr>
              <a:t>genie.libs.robot.GenieRobotApis</a:t>
            </a:r>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Library        </a:t>
            </a:r>
            <a:r>
              <a:rPr lang="en-US" sz="1100" dirty="0" err="1">
                <a:latin typeface="Courier New" panose="02070309020205020404" pitchFamily="49" charset="0"/>
                <a:cs typeface="Courier New" panose="02070309020205020404" pitchFamily="49" charset="0"/>
              </a:rPr>
              <a:t>unicon.robot.UniconRobot</a:t>
            </a:r>
            <a:endParaRPr lang="en-US" sz="1100" dirty="0">
              <a:latin typeface="Courier New" panose="02070309020205020404" pitchFamily="49" charset="0"/>
              <a:cs typeface="Courier New" panose="02070309020205020404" pitchFamily="49" charset="0"/>
            </a:endParaRP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 Variables ***</a:t>
            </a:r>
          </a:p>
          <a:p>
            <a:r>
              <a:rPr lang="en-US" sz="1100" dirty="0">
                <a:latin typeface="Courier New" panose="02070309020205020404" pitchFamily="49" charset="0"/>
                <a:cs typeface="Courier New" panose="02070309020205020404" pitchFamily="49" charset="0"/>
              </a:rPr>
              <a:t># Defining variables that can be used elsewhere in the test data.</a:t>
            </a:r>
          </a:p>
          <a:p>
            <a:r>
              <a:rPr lang="en-US" sz="1100" dirty="0">
                <a:latin typeface="Courier New" panose="02070309020205020404" pitchFamily="49" charset="0"/>
                <a:cs typeface="Courier New" panose="02070309020205020404" pitchFamily="49" charset="0"/>
              </a:rPr>
              <a:t># Can also be driven as dash argument at runtime</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${testbed}    tb-jump.yaml</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 Test Cases ***</a:t>
            </a:r>
          </a:p>
          <a:p>
            <a:r>
              <a:rPr lang="en-US" sz="1100" dirty="0">
                <a:latin typeface="Courier New" panose="02070309020205020404" pitchFamily="49" charset="0"/>
                <a:cs typeface="Courier New" panose="02070309020205020404" pitchFamily="49" charset="0"/>
              </a:rPr>
              <a:t># Creating test cases from available keywords.</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Connect</a:t>
            </a:r>
          </a:p>
          <a:p>
            <a:r>
              <a:rPr lang="en-US" sz="1100" dirty="0">
                <a:latin typeface="Courier New" panose="02070309020205020404" pitchFamily="49" charset="0"/>
                <a:cs typeface="Courier New" panose="02070309020205020404" pitchFamily="49" charset="0"/>
              </a:rPr>
              <a:t>    use testbed "${testbed}"</a:t>
            </a:r>
          </a:p>
          <a:p>
            <a:r>
              <a:rPr lang="en-US" sz="1100" dirty="0">
                <a:latin typeface="Courier New" panose="02070309020205020404" pitchFamily="49" charset="0"/>
                <a:cs typeface="Courier New" panose="02070309020205020404" pitchFamily="49" charset="0"/>
              </a:rPr>
              <a:t>    connect to devices "DAL"</a:t>
            </a:r>
          </a:p>
          <a:p>
            <a:r>
              <a:rPr lang="en-US" sz="1100" dirty="0">
                <a:latin typeface="Courier New" panose="02070309020205020404" pitchFamily="49" charset="0"/>
                <a:cs typeface="Courier New" panose="02070309020205020404" pitchFamily="49" charset="0"/>
              </a:rPr>
              <a:t>    connect to devices "NY"</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 Dallas Running Configuration</a:t>
            </a:r>
          </a:p>
          <a:p>
            <a:r>
              <a:rPr lang="en-US" sz="1100" dirty="0">
                <a:latin typeface="Courier New" panose="02070309020205020404" pitchFamily="49" charset="0"/>
                <a:cs typeface="Courier New" panose="02070309020205020404" pitchFamily="49" charset="0"/>
              </a:rPr>
              <a:t>DAL Running Configuration</a:t>
            </a:r>
          </a:p>
          <a:p>
            <a:r>
              <a:rPr lang="en-US" sz="1100" dirty="0">
                <a:latin typeface="Courier New" panose="02070309020205020404" pitchFamily="49" charset="0"/>
                <a:cs typeface="Courier New" panose="02070309020205020404" pitchFamily="49" charset="0"/>
              </a:rPr>
              <a:t>    execute "show running-config" on device "DAL"</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Newyork</a:t>
            </a:r>
            <a:r>
              <a:rPr lang="en-US" sz="1100" dirty="0">
                <a:latin typeface="Courier New" panose="02070309020205020404" pitchFamily="49" charset="0"/>
                <a:cs typeface="Courier New" panose="02070309020205020404" pitchFamily="49" charset="0"/>
              </a:rPr>
              <a:t> Running Configuration</a:t>
            </a:r>
          </a:p>
          <a:p>
            <a:r>
              <a:rPr lang="en-US" sz="1100" dirty="0">
                <a:latin typeface="Courier New" panose="02070309020205020404" pitchFamily="49" charset="0"/>
                <a:cs typeface="Courier New" panose="02070309020205020404" pitchFamily="49" charset="0"/>
              </a:rPr>
              <a:t>NY Running Configuration</a:t>
            </a:r>
          </a:p>
          <a:p>
            <a:r>
              <a:rPr lang="en-US" sz="1100" dirty="0">
                <a:latin typeface="Courier New" panose="02070309020205020404" pitchFamily="49" charset="0"/>
                <a:cs typeface="Courier New" panose="02070309020205020404" pitchFamily="49" charset="0"/>
              </a:rPr>
              <a:t>    execute "show running-config" on device "NY"    </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 Disconnect from all the devices</a:t>
            </a:r>
          </a:p>
          <a:p>
            <a:r>
              <a:rPr lang="en-US" sz="1100" dirty="0">
                <a:latin typeface="Courier New" panose="02070309020205020404" pitchFamily="49" charset="0"/>
                <a:cs typeface="Courier New" panose="02070309020205020404" pitchFamily="49" charset="0"/>
              </a:rPr>
              <a:t>Disconnect</a:t>
            </a:r>
          </a:p>
          <a:p>
            <a:r>
              <a:rPr lang="en-US" sz="1100" dirty="0">
                <a:latin typeface="Courier New" panose="02070309020205020404" pitchFamily="49" charset="0"/>
                <a:cs typeface="Courier New" panose="02070309020205020404" pitchFamily="49" charset="0"/>
              </a:rPr>
              <a:t>  disconnect from all devices</a:t>
            </a:r>
          </a:p>
        </p:txBody>
      </p:sp>
      <p:sp>
        <p:nvSpPr>
          <p:cNvPr id="10" name="TextBox 9">
            <a:extLst>
              <a:ext uri="{FF2B5EF4-FFF2-40B4-BE49-F238E27FC236}">
                <a16:creationId xmlns:a16="http://schemas.microsoft.com/office/drawing/2014/main" id="{F3F3D369-B4F0-AC83-2334-A423CA8A6DBB}"/>
              </a:ext>
            </a:extLst>
          </p:cNvPr>
          <p:cNvSpPr txBox="1"/>
          <p:nvPr/>
        </p:nvSpPr>
        <p:spPr>
          <a:xfrm>
            <a:off x="256877" y="702323"/>
            <a:ext cx="3845827" cy="369332"/>
          </a:xfrm>
          <a:prstGeom prst="rect">
            <a:avLst/>
          </a:prstGeom>
          <a:noFill/>
        </p:spPr>
        <p:txBody>
          <a:bodyPr wrap="square" rtlCol="0">
            <a:spAutoFit/>
          </a:bodyPr>
          <a:lstStyle/>
          <a:p>
            <a:r>
              <a:rPr lang="en-US" dirty="0">
                <a:solidFill>
                  <a:srgbClr val="0432FF"/>
                </a:solidFill>
              </a:rPr>
              <a:t>Robot config file (</a:t>
            </a:r>
            <a:r>
              <a:rPr lang="en-US" dirty="0" err="1">
                <a:solidFill>
                  <a:srgbClr val="0432FF"/>
                </a:solidFill>
              </a:rPr>
              <a:t>show_run.robot</a:t>
            </a:r>
            <a:r>
              <a:rPr lang="en-US" dirty="0">
                <a:solidFill>
                  <a:srgbClr val="0432FF"/>
                </a:solidFill>
              </a:rPr>
              <a:t>)</a:t>
            </a:r>
          </a:p>
        </p:txBody>
      </p:sp>
      <p:sp>
        <p:nvSpPr>
          <p:cNvPr id="11" name="TextBox 10">
            <a:extLst>
              <a:ext uri="{FF2B5EF4-FFF2-40B4-BE49-F238E27FC236}">
                <a16:creationId xmlns:a16="http://schemas.microsoft.com/office/drawing/2014/main" id="{02598C3F-9302-B171-99A5-0C488FF5F377}"/>
              </a:ext>
            </a:extLst>
          </p:cNvPr>
          <p:cNvSpPr txBox="1"/>
          <p:nvPr/>
        </p:nvSpPr>
        <p:spPr>
          <a:xfrm>
            <a:off x="5952468" y="702323"/>
            <a:ext cx="4615217" cy="369332"/>
          </a:xfrm>
          <a:prstGeom prst="rect">
            <a:avLst/>
          </a:prstGeom>
          <a:noFill/>
        </p:spPr>
        <p:txBody>
          <a:bodyPr wrap="square" rtlCol="0">
            <a:spAutoFit/>
          </a:bodyPr>
          <a:lstStyle/>
          <a:p>
            <a:r>
              <a:rPr lang="en-US" dirty="0">
                <a:solidFill>
                  <a:srgbClr val="0432FF"/>
                </a:solidFill>
              </a:rPr>
              <a:t>Robot config file execution and output</a:t>
            </a:r>
          </a:p>
        </p:txBody>
      </p:sp>
      <p:sp>
        <p:nvSpPr>
          <p:cNvPr id="13" name="TextBox 12">
            <a:extLst>
              <a:ext uri="{FF2B5EF4-FFF2-40B4-BE49-F238E27FC236}">
                <a16:creationId xmlns:a16="http://schemas.microsoft.com/office/drawing/2014/main" id="{0AC3E832-CB9B-176A-53B0-4A592DC8D2DC}"/>
              </a:ext>
            </a:extLst>
          </p:cNvPr>
          <p:cNvSpPr txBox="1"/>
          <p:nvPr/>
        </p:nvSpPr>
        <p:spPr>
          <a:xfrm>
            <a:off x="5930096" y="4706034"/>
            <a:ext cx="6261904" cy="307777"/>
          </a:xfrm>
          <a:prstGeom prst="rect">
            <a:avLst/>
          </a:prstGeom>
          <a:noFill/>
        </p:spPr>
        <p:txBody>
          <a:bodyPr wrap="square">
            <a:spAutoFit/>
          </a:bodyPr>
          <a:lstStyle/>
          <a:p>
            <a:r>
              <a:rPr lang="en-US" sz="1400" dirty="0">
                <a:solidFill>
                  <a:srgbClr val="000000"/>
                </a:solidFill>
                <a:effectLst/>
                <a:latin typeface="Menlo" panose="020B0609030804020204" pitchFamily="49" charset="0"/>
              </a:rPr>
              <a:t>Log: /Users/Mac-Pro-641/</a:t>
            </a:r>
            <a:r>
              <a:rPr lang="en-US" sz="1400" dirty="0" err="1">
                <a:solidFill>
                  <a:srgbClr val="000000"/>
                </a:solidFill>
                <a:effectLst/>
                <a:latin typeface="Menlo" panose="020B0609030804020204" pitchFamily="49" charset="0"/>
              </a:rPr>
              <a:t>myfolder</a:t>
            </a:r>
            <a:r>
              <a:rPr lang="en-US" sz="1400" dirty="0">
                <a:solidFill>
                  <a:srgbClr val="000000"/>
                </a:solidFill>
                <a:effectLst/>
                <a:latin typeface="Menlo" panose="020B0609030804020204" pitchFamily="49" charset="0"/>
              </a:rPr>
              <a:t>/</a:t>
            </a:r>
            <a:r>
              <a:rPr lang="en-US" sz="1400" dirty="0" err="1">
                <a:solidFill>
                  <a:srgbClr val="000000"/>
                </a:solidFill>
                <a:effectLst/>
                <a:latin typeface="Menlo" panose="020B0609030804020204" pitchFamily="49" charset="0"/>
              </a:rPr>
              <a:t>autolearn</a:t>
            </a:r>
            <a:r>
              <a:rPr lang="en-US" sz="1400" dirty="0">
                <a:solidFill>
                  <a:srgbClr val="000000"/>
                </a:solidFill>
                <a:effectLst/>
                <a:latin typeface="Menlo" panose="020B0609030804020204" pitchFamily="49" charset="0"/>
              </a:rPr>
              <a:t>/robot/</a:t>
            </a:r>
            <a:r>
              <a:rPr lang="en-US" sz="1400" dirty="0" err="1">
                <a:solidFill>
                  <a:srgbClr val="000000"/>
                </a:solidFill>
                <a:effectLst/>
                <a:latin typeface="Menlo" panose="020B0609030804020204" pitchFamily="49" charset="0"/>
              </a:rPr>
              <a:t>log.html</a:t>
            </a:r>
            <a:endParaRPr lang="en-US" sz="1400" dirty="0">
              <a:solidFill>
                <a:srgbClr val="000000"/>
              </a:solidFill>
              <a:effectLst/>
              <a:latin typeface="Menlo" panose="020B0609030804020204" pitchFamily="49" charset="0"/>
            </a:endParaRPr>
          </a:p>
        </p:txBody>
      </p:sp>
      <p:sp>
        <p:nvSpPr>
          <p:cNvPr id="14" name="TextBox 13">
            <a:extLst>
              <a:ext uri="{FF2B5EF4-FFF2-40B4-BE49-F238E27FC236}">
                <a16:creationId xmlns:a16="http://schemas.microsoft.com/office/drawing/2014/main" id="{8C6A9691-6CA9-0DFF-BA91-59D37B6BE2BD}"/>
              </a:ext>
            </a:extLst>
          </p:cNvPr>
          <p:cNvSpPr txBox="1"/>
          <p:nvPr/>
        </p:nvSpPr>
        <p:spPr>
          <a:xfrm>
            <a:off x="5827075" y="4244863"/>
            <a:ext cx="4615217" cy="369332"/>
          </a:xfrm>
          <a:prstGeom prst="rect">
            <a:avLst/>
          </a:prstGeom>
          <a:noFill/>
        </p:spPr>
        <p:txBody>
          <a:bodyPr wrap="square" rtlCol="0">
            <a:spAutoFit/>
          </a:bodyPr>
          <a:lstStyle/>
          <a:p>
            <a:r>
              <a:rPr lang="en-US" dirty="0">
                <a:solidFill>
                  <a:srgbClr val="0432FF"/>
                </a:solidFill>
              </a:rPr>
              <a:t>Consolidated </a:t>
            </a:r>
            <a:r>
              <a:rPr lang="en-US" dirty="0" err="1">
                <a:solidFill>
                  <a:srgbClr val="0432FF"/>
                </a:solidFill>
              </a:rPr>
              <a:t>Ouput</a:t>
            </a:r>
            <a:r>
              <a:rPr lang="en-US" dirty="0">
                <a:solidFill>
                  <a:srgbClr val="0432FF"/>
                </a:solidFill>
              </a:rPr>
              <a:t> log file </a:t>
            </a:r>
            <a:r>
              <a:rPr lang="en-US" dirty="0" err="1">
                <a:solidFill>
                  <a:srgbClr val="0432FF"/>
                </a:solidFill>
              </a:rPr>
              <a:t>log.html</a:t>
            </a:r>
            <a:r>
              <a:rPr lang="en-US" dirty="0">
                <a:solidFill>
                  <a:srgbClr val="0432FF"/>
                </a:solidFill>
              </a:rPr>
              <a:t>  </a:t>
            </a:r>
          </a:p>
        </p:txBody>
      </p:sp>
      <p:sp>
        <p:nvSpPr>
          <p:cNvPr id="16" name="TextBox 15">
            <a:extLst>
              <a:ext uri="{FF2B5EF4-FFF2-40B4-BE49-F238E27FC236}">
                <a16:creationId xmlns:a16="http://schemas.microsoft.com/office/drawing/2014/main" id="{CB11573C-8275-0A96-B020-3AAA5D825895}"/>
              </a:ext>
            </a:extLst>
          </p:cNvPr>
          <p:cNvSpPr txBox="1"/>
          <p:nvPr/>
        </p:nvSpPr>
        <p:spPr>
          <a:xfrm>
            <a:off x="5835265" y="5239822"/>
            <a:ext cx="6099858" cy="369332"/>
          </a:xfrm>
          <a:prstGeom prst="rect">
            <a:avLst/>
          </a:prstGeom>
          <a:noFill/>
        </p:spPr>
        <p:txBody>
          <a:bodyPr wrap="square">
            <a:spAutoFit/>
          </a:bodyPr>
          <a:lstStyle/>
          <a:p>
            <a:r>
              <a:rPr lang="en-US" dirty="0">
                <a:solidFill>
                  <a:srgbClr val="0432FF"/>
                </a:solidFill>
              </a:rPr>
              <a:t>Opening </a:t>
            </a:r>
            <a:r>
              <a:rPr lang="en-US" dirty="0" err="1">
                <a:solidFill>
                  <a:srgbClr val="0432FF"/>
                </a:solidFill>
              </a:rPr>
              <a:t>log.html</a:t>
            </a:r>
            <a:r>
              <a:rPr lang="en-US" dirty="0">
                <a:solidFill>
                  <a:srgbClr val="0432FF"/>
                </a:solidFill>
              </a:rPr>
              <a:t> </a:t>
            </a:r>
            <a:endParaRPr lang="en-US" dirty="0"/>
          </a:p>
        </p:txBody>
      </p:sp>
      <p:sp>
        <p:nvSpPr>
          <p:cNvPr id="21" name="TextBox 20">
            <a:extLst>
              <a:ext uri="{FF2B5EF4-FFF2-40B4-BE49-F238E27FC236}">
                <a16:creationId xmlns:a16="http://schemas.microsoft.com/office/drawing/2014/main" id="{82895D52-B792-71C6-A421-66B1D7A69600}"/>
              </a:ext>
            </a:extLst>
          </p:cNvPr>
          <p:cNvSpPr txBox="1"/>
          <p:nvPr/>
        </p:nvSpPr>
        <p:spPr>
          <a:xfrm>
            <a:off x="5893867" y="5697856"/>
            <a:ext cx="6099858" cy="215444"/>
          </a:xfrm>
          <a:prstGeom prst="rect">
            <a:avLst/>
          </a:prstGeom>
          <a:noFill/>
        </p:spPr>
        <p:txBody>
          <a:bodyPr wrap="square">
            <a:spAutoFit/>
          </a:bodyPr>
          <a:lstStyle/>
          <a:p>
            <a:r>
              <a:rPr lang="en-US" sz="800" dirty="0">
                <a:solidFill>
                  <a:srgbClr val="000000"/>
                </a:solidFill>
                <a:effectLst/>
                <a:latin typeface="Menlo" panose="020B0609030804020204" pitchFamily="49" charset="0"/>
              </a:rPr>
              <a:t>Mac-Pro-641 robot % open </a:t>
            </a:r>
            <a:r>
              <a:rPr lang="en-US" sz="800" dirty="0" err="1">
                <a:solidFill>
                  <a:srgbClr val="000000"/>
                </a:solidFill>
                <a:effectLst/>
                <a:latin typeface="Menlo" panose="020B0609030804020204" pitchFamily="49" charset="0"/>
              </a:rPr>
              <a:t>log.html</a:t>
            </a:r>
            <a:endParaRPr lang="en-US" sz="800" dirty="0">
              <a:solidFill>
                <a:srgbClr val="000000"/>
              </a:solidFill>
              <a:effectLst/>
              <a:latin typeface="Menlo" panose="020B0609030804020204" pitchFamily="49" charset="0"/>
            </a:endParaRPr>
          </a:p>
        </p:txBody>
      </p:sp>
      <p:sp>
        <p:nvSpPr>
          <p:cNvPr id="23" name="TextBox 22">
            <a:extLst>
              <a:ext uri="{FF2B5EF4-FFF2-40B4-BE49-F238E27FC236}">
                <a16:creationId xmlns:a16="http://schemas.microsoft.com/office/drawing/2014/main" id="{646370F0-0F9E-FA68-ACD0-0C71DFF57C96}"/>
              </a:ext>
            </a:extLst>
          </p:cNvPr>
          <p:cNvSpPr txBox="1"/>
          <p:nvPr/>
        </p:nvSpPr>
        <p:spPr>
          <a:xfrm>
            <a:off x="5204361" y="6387010"/>
            <a:ext cx="6111432" cy="338554"/>
          </a:xfrm>
          <a:prstGeom prst="rect">
            <a:avLst/>
          </a:prstGeom>
          <a:noFill/>
        </p:spPr>
        <p:txBody>
          <a:bodyPr wrap="square">
            <a:spAutoFit/>
          </a:bodyPr>
          <a:lstStyle/>
          <a:p>
            <a:r>
              <a:rPr lang="en-US" sz="1600" dirty="0">
                <a:solidFill>
                  <a:srgbClr val="0432FF"/>
                </a:solidFill>
                <a:hlinkClick r:id="rId3">
                  <a:extLst>
                    <a:ext uri="{A12FA001-AC4F-418D-AE19-62706E023703}">
                      <ahyp:hlinkClr xmlns:ahyp="http://schemas.microsoft.com/office/drawing/2018/hyperlinkcolor" val="tx"/>
                    </a:ext>
                  </a:extLst>
                </a:hlinkClick>
              </a:rPr>
              <a:t>https://</a:t>
            </a:r>
            <a:r>
              <a:rPr lang="en-US" sz="1600" dirty="0" err="1">
                <a:solidFill>
                  <a:srgbClr val="0432FF"/>
                </a:solidFill>
                <a:hlinkClick r:id="rId3">
                  <a:extLst>
                    <a:ext uri="{A12FA001-AC4F-418D-AE19-62706E023703}">
                      <ahyp:hlinkClr xmlns:ahyp="http://schemas.microsoft.com/office/drawing/2018/hyperlinkcolor" val="tx"/>
                    </a:ext>
                  </a:extLst>
                </a:hlinkClick>
              </a:rPr>
              <a:t>github.com</a:t>
            </a:r>
            <a:r>
              <a:rPr lang="en-US" sz="1600" dirty="0">
                <a:solidFill>
                  <a:srgbClr val="0432FF"/>
                </a:solidFill>
                <a:hlinkClick r:id="rId3">
                  <a:extLst>
                    <a:ext uri="{A12FA001-AC4F-418D-AE19-62706E023703}">
                      <ahyp:hlinkClr xmlns:ahyp="http://schemas.microsoft.com/office/drawing/2018/hyperlinkcolor" val="tx"/>
                    </a:ext>
                  </a:extLst>
                </a:hlinkClick>
              </a:rPr>
              <a:t>/</a:t>
            </a:r>
            <a:r>
              <a:rPr lang="en-US" sz="1600" dirty="0" err="1">
                <a:solidFill>
                  <a:srgbClr val="0432FF"/>
                </a:solidFill>
                <a:hlinkClick r:id="rId3">
                  <a:extLst>
                    <a:ext uri="{A12FA001-AC4F-418D-AE19-62706E023703}">
                      <ahyp:hlinkClr xmlns:ahyp="http://schemas.microsoft.com/office/drawing/2018/hyperlinkcolor" val="tx"/>
                    </a:ext>
                  </a:extLst>
                </a:hlinkClick>
              </a:rPr>
              <a:t>achaanetatuo</a:t>
            </a:r>
            <a:r>
              <a:rPr lang="en-US" sz="1600" dirty="0">
                <a:solidFill>
                  <a:srgbClr val="0432FF"/>
                </a:solidFill>
                <a:hlinkClick r:id="rId3">
                  <a:extLst>
                    <a:ext uri="{A12FA001-AC4F-418D-AE19-62706E023703}">
                      <ahyp:hlinkClr xmlns:ahyp="http://schemas.microsoft.com/office/drawing/2018/hyperlinkcolor" val="tx"/>
                    </a:ext>
                  </a:extLst>
                </a:hlinkClick>
              </a:rPr>
              <a:t>/</a:t>
            </a:r>
            <a:r>
              <a:rPr lang="en-US" sz="1600" dirty="0" err="1">
                <a:solidFill>
                  <a:srgbClr val="0432FF"/>
                </a:solidFill>
                <a:hlinkClick r:id="rId3">
                  <a:extLst>
                    <a:ext uri="{A12FA001-AC4F-418D-AE19-62706E023703}">
                      <ahyp:hlinkClr xmlns:ahyp="http://schemas.microsoft.com/office/drawing/2018/hyperlinkcolor" val="tx"/>
                    </a:ext>
                  </a:extLst>
                </a:hlinkClick>
              </a:rPr>
              <a:t>pyats</a:t>
            </a:r>
            <a:r>
              <a:rPr lang="en-US" sz="1600" dirty="0">
                <a:solidFill>
                  <a:srgbClr val="0432FF"/>
                </a:solidFill>
                <a:hlinkClick r:id="rId3">
                  <a:extLst>
                    <a:ext uri="{A12FA001-AC4F-418D-AE19-62706E023703}">
                      <ahyp:hlinkClr xmlns:ahyp="http://schemas.microsoft.com/office/drawing/2018/hyperlinkcolor" val="tx"/>
                    </a:ext>
                  </a:extLst>
                </a:hlinkClick>
              </a:rPr>
              <a:t>/tree/main/robot-config</a:t>
            </a:r>
            <a:endParaRPr lang="en-US" sz="1600" dirty="0">
              <a:solidFill>
                <a:srgbClr val="0432FF"/>
              </a:solidFill>
            </a:endParaRPr>
          </a:p>
        </p:txBody>
      </p:sp>
    </p:spTree>
    <p:extLst>
      <p:ext uri="{BB962C8B-B14F-4D97-AF65-F5344CB8AC3E}">
        <p14:creationId xmlns:p14="http://schemas.microsoft.com/office/powerpoint/2010/main" val="904944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222ACA-A060-D651-9E2E-B40B13F636C6}"/>
              </a:ext>
            </a:extLst>
          </p:cNvPr>
          <p:cNvSpPr txBox="1"/>
          <p:nvPr/>
        </p:nvSpPr>
        <p:spPr>
          <a:xfrm>
            <a:off x="256877" y="129931"/>
            <a:ext cx="10901118" cy="461665"/>
          </a:xfrm>
          <a:prstGeom prst="rect">
            <a:avLst/>
          </a:prstGeom>
          <a:noFill/>
        </p:spPr>
        <p:txBody>
          <a:bodyPr wrap="square">
            <a:spAutoFit/>
          </a:bodyPr>
          <a:lstStyle/>
          <a:p>
            <a:r>
              <a:rPr lang="en-US" sz="2400" b="1" dirty="0">
                <a:ln w="22225">
                  <a:solidFill>
                    <a:srgbClr val="0070C0"/>
                  </a:solidFill>
                  <a:prstDash val="solid"/>
                </a:ln>
                <a:solidFill>
                  <a:srgbClr val="0070C0"/>
                </a:solidFill>
                <a:effectLst>
                  <a:reflection blurRad="6350" stA="55000" endA="300" endPos="45500" dir="5400000" sy="-100000" algn="bl" rotWithShape="0"/>
                </a:effectLst>
              </a:rPr>
              <a:t>Report - Execute Running Configuration (Report Log)</a:t>
            </a:r>
          </a:p>
        </p:txBody>
      </p:sp>
      <p:sp>
        <p:nvSpPr>
          <p:cNvPr id="2" name="TextBox 1">
            <a:extLst>
              <a:ext uri="{FF2B5EF4-FFF2-40B4-BE49-F238E27FC236}">
                <a16:creationId xmlns:a16="http://schemas.microsoft.com/office/drawing/2014/main" id="{7D86F0EE-36ED-FD58-E265-793CEA9BBD11}"/>
              </a:ext>
            </a:extLst>
          </p:cNvPr>
          <p:cNvSpPr txBox="1"/>
          <p:nvPr/>
        </p:nvSpPr>
        <p:spPr>
          <a:xfrm>
            <a:off x="413657" y="794656"/>
            <a:ext cx="5987143" cy="276999"/>
          </a:xfrm>
          <a:prstGeom prst="rect">
            <a:avLst/>
          </a:prstGeom>
          <a:noFill/>
        </p:spPr>
        <p:txBody>
          <a:bodyPr wrap="square" rtlCol="0">
            <a:spAutoFit/>
          </a:bodyPr>
          <a:lstStyle/>
          <a:p>
            <a:endParaRPr lang="en-US" sz="1200" dirty="0">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0AC3E832-CB9B-176A-53B0-4A592DC8D2DC}"/>
              </a:ext>
            </a:extLst>
          </p:cNvPr>
          <p:cNvSpPr txBox="1"/>
          <p:nvPr/>
        </p:nvSpPr>
        <p:spPr>
          <a:xfrm>
            <a:off x="4390663" y="825433"/>
            <a:ext cx="6261904" cy="307777"/>
          </a:xfrm>
          <a:prstGeom prst="rect">
            <a:avLst/>
          </a:prstGeom>
          <a:noFill/>
        </p:spPr>
        <p:txBody>
          <a:bodyPr wrap="square">
            <a:spAutoFit/>
          </a:bodyPr>
          <a:lstStyle/>
          <a:p>
            <a:r>
              <a:rPr lang="en-US" sz="1400" dirty="0">
                <a:solidFill>
                  <a:srgbClr val="000000"/>
                </a:solidFill>
                <a:effectLst/>
                <a:latin typeface="Menlo" panose="020B0609030804020204" pitchFamily="49" charset="0"/>
              </a:rPr>
              <a:t>/Users/Mac-Pro-641/</a:t>
            </a:r>
            <a:r>
              <a:rPr lang="en-US" sz="1400" dirty="0" err="1">
                <a:solidFill>
                  <a:srgbClr val="000000"/>
                </a:solidFill>
                <a:effectLst/>
                <a:latin typeface="Menlo" panose="020B0609030804020204" pitchFamily="49" charset="0"/>
              </a:rPr>
              <a:t>myfolder</a:t>
            </a:r>
            <a:r>
              <a:rPr lang="en-US" sz="1400" dirty="0">
                <a:solidFill>
                  <a:srgbClr val="000000"/>
                </a:solidFill>
                <a:effectLst/>
                <a:latin typeface="Menlo" panose="020B0609030804020204" pitchFamily="49" charset="0"/>
              </a:rPr>
              <a:t>/</a:t>
            </a:r>
            <a:r>
              <a:rPr lang="en-US" sz="1400" dirty="0" err="1">
                <a:solidFill>
                  <a:srgbClr val="000000"/>
                </a:solidFill>
                <a:effectLst/>
                <a:latin typeface="Menlo" panose="020B0609030804020204" pitchFamily="49" charset="0"/>
              </a:rPr>
              <a:t>autolearn</a:t>
            </a:r>
            <a:r>
              <a:rPr lang="en-US" sz="1400" dirty="0">
                <a:solidFill>
                  <a:srgbClr val="000000"/>
                </a:solidFill>
                <a:effectLst/>
                <a:latin typeface="Menlo" panose="020B0609030804020204" pitchFamily="49" charset="0"/>
              </a:rPr>
              <a:t>/robot/</a:t>
            </a:r>
            <a:r>
              <a:rPr lang="en-US" sz="1400" dirty="0" err="1">
                <a:solidFill>
                  <a:srgbClr val="000000"/>
                </a:solidFill>
                <a:effectLst/>
                <a:latin typeface="Menlo" panose="020B0609030804020204" pitchFamily="49" charset="0"/>
              </a:rPr>
              <a:t>log.html</a:t>
            </a:r>
            <a:endParaRPr lang="en-US" sz="1400" dirty="0">
              <a:solidFill>
                <a:srgbClr val="000000"/>
              </a:solidFill>
              <a:effectLst/>
              <a:latin typeface="Menlo" panose="020B0609030804020204" pitchFamily="49" charset="0"/>
            </a:endParaRPr>
          </a:p>
        </p:txBody>
      </p:sp>
      <p:sp>
        <p:nvSpPr>
          <p:cNvPr id="14" name="TextBox 13">
            <a:extLst>
              <a:ext uri="{FF2B5EF4-FFF2-40B4-BE49-F238E27FC236}">
                <a16:creationId xmlns:a16="http://schemas.microsoft.com/office/drawing/2014/main" id="{8C6A9691-6CA9-0DFF-BA91-59D37B6BE2BD}"/>
              </a:ext>
            </a:extLst>
          </p:cNvPr>
          <p:cNvSpPr txBox="1"/>
          <p:nvPr/>
        </p:nvSpPr>
        <p:spPr>
          <a:xfrm>
            <a:off x="256877" y="794656"/>
            <a:ext cx="4615217" cy="369332"/>
          </a:xfrm>
          <a:prstGeom prst="rect">
            <a:avLst/>
          </a:prstGeom>
          <a:noFill/>
        </p:spPr>
        <p:txBody>
          <a:bodyPr wrap="square" rtlCol="0">
            <a:spAutoFit/>
          </a:bodyPr>
          <a:lstStyle/>
          <a:p>
            <a:r>
              <a:rPr lang="en-US" dirty="0">
                <a:solidFill>
                  <a:srgbClr val="0432FF"/>
                </a:solidFill>
              </a:rPr>
              <a:t>Consolidated Report file “</a:t>
            </a:r>
            <a:r>
              <a:rPr lang="en-US" dirty="0" err="1">
                <a:solidFill>
                  <a:srgbClr val="0432FF"/>
                </a:solidFill>
              </a:rPr>
              <a:t>log.html</a:t>
            </a:r>
            <a:r>
              <a:rPr lang="en-US" dirty="0">
                <a:solidFill>
                  <a:srgbClr val="0432FF"/>
                </a:solidFill>
              </a:rPr>
              <a:t>”  </a:t>
            </a:r>
          </a:p>
        </p:txBody>
      </p:sp>
      <p:sp>
        <p:nvSpPr>
          <p:cNvPr id="16" name="TextBox 15">
            <a:extLst>
              <a:ext uri="{FF2B5EF4-FFF2-40B4-BE49-F238E27FC236}">
                <a16:creationId xmlns:a16="http://schemas.microsoft.com/office/drawing/2014/main" id="{CB11573C-8275-0A96-B020-3AAA5D825895}"/>
              </a:ext>
            </a:extLst>
          </p:cNvPr>
          <p:cNvSpPr txBox="1"/>
          <p:nvPr/>
        </p:nvSpPr>
        <p:spPr>
          <a:xfrm>
            <a:off x="256877" y="1133210"/>
            <a:ext cx="6099858" cy="369332"/>
          </a:xfrm>
          <a:prstGeom prst="rect">
            <a:avLst/>
          </a:prstGeom>
          <a:noFill/>
        </p:spPr>
        <p:txBody>
          <a:bodyPr wrap="square">
            <a:spAutoFit/>
          </a:bodyPr>
          <a:lstStyle/>
          <a:p>
            <a:r>
              <a:rPr lang="en-US" dirty="0">
                <a:solidFill>
                  <a:srgbClr val="0432FF"/>
                </a:solidFill>
              </a:rPr>
              <a:t>Opening “</a:t>
            </a:r>
            <a:r>
              <a:rPr lang="en-US" dirty="0" err="1">
                <a:solidFill>
                  <a:srgbClr val="0432FF"/>
                </a:solidFill>
              </a:rPr>
              <a:t>log.html</a:t>
            </a:r>
            <a:r>
              <a:rPr lang="en-US" dirty="0">
                <a:solidFill>
                  <a:srgbClr val="0432FF"/>
                </a:solidFill>
              </a:rPr>
              <a:t>” </a:t>
            </a:r>
            <a:endParaRPr lang="en-US" dirty="0"/>
          </a:p>
        </p:txBody>
      </p:sp>
      <p:sp>
        <p:nvSpPr>
          <p:cNvPr id="3" name="TextBox 2">
            <a:extLst>
              <a:ext uri="{FF2B5EF4-FFF2-40B4-BE49-F238E27FC236}">
                <a16:creationId xmlns:a16="http://schemas.microsoft.com/office/drawing/2014/main" id="{A8D3262F-1C7B-CF1D-A85C-85FB563D5E42}"/>
              </a:ext>
            </a:extLst>
          </p:cNvPr>
          <p:cNvSpPr txBox="1"/>
          <p:nvPr/>
        </p:nvSpPr>
        <p:spPr>
          <a:xfrm>
            <a:off x="4390663" y="1191269"/>
            <a:ext cx="6261904" cy="307777"/>
          </a:xfrm>
          <a:prstGeom prst="rect">
            <a:avLst/>
          </a:prstGeom>
          <a:noFill/>
        </p:spPr>
        <p:txBody>
          <a:bodyPr wrap="square">
            <a:spAutoFit/>
          </a:bodyPr>
          <a:lstStyle/>
          <a:p>
            <a:r>
              <a:rPr lang="en-US" sz="1400" dirty="0">
                <a:solidFill>
                  <a:srgbClr val="000000"/>
                </a:solidFill>
                <a:latin typeface="Menlo" panose="020B0609030804020204" pitchFamily="49" charset="0"/>
              </a:rPr>
              <a:t>Mac-Pro-641 robot % open </a:t>
            </a:r>
            <a:r>
              <a:rPr lang="en-US" sz="1400" dirty="0" err="1">
                <a:solidFill>
                  <a:srgbClr val="000000"/>
                </a:solidFill>
                <a:latin typeface="Menlo" panose="020B0609030804020204" pitchFamily="49" charset="0"/>
              </a:rPr>
              <a:t>log.html</a:t>
            </a:r>
            <a:endParaRPr lang="en-US" sz="1400" dirty="0">
              <a:solidFill>
                <a:srgbClr val="000000"/>
              </a:solidFill>
              <a:latin typeface="Menlo" panose="020B0609030804020204" pitchFamily="49" charset="0"/>
            </a:endParaRPr>
          </a:p>
        </p:txBody>
      </p:sp>
      <p:pic>
        <p:nvPicPr>
          <p:cNvPr id="6" name="Picture 5">
            <a:extLst>
              <a:ext uri="{FF2B5EF4-FFF2-40B4-BE49-F238E27FC236}">
                <a16:creationId xmlns:a16="http://schemas.microsoft.com/office/drawing/2014/main" id="{A97FA624-1A5B-2795-FBBE-4FC75B3E9583}"/>
              </a:ext>
            </a:extLst>
          </p:cNvPr>
          <p:cNvPicPr>
            <a:picLocks noChangeAspect="1"/>
          </p:cNvPicPr>
          <p:nvPr/>
        </p:nvPicPr>
        <p:blipFill>
          <a:blip r:embed="rId3"/>
          <a:stretch>
            <a:fillRect/>
          </a:stretch>
        </p:blipFill>
        <p:spPr>
          <a:xfrm>
            <a:off x="164091" y="2049548"/>
            <a:ext cx="6016790" cy="3541024"/>
          </a:xfrm>
          <a:prstGeom prst="rect">
            <a:avLst/>
          </a:prstGeom>
        </p:spPr>
      </p:pic>
      <p:pic>
        <p:nvPicPr>
          <p:cNvPr id="7" name="Picture 6">
            <a:extLst>
              <a:ext uri="{FF2B5EF4-FFF2-40B4-BE49-F238E27FC236}">
                <a16:creationId xmlns:a16="http://schemas.microsoft.com/office/drawing/2014/main" id="{024BE63F-6D98-F634-A79F-4E0B2DEE08F1}"/>
              </a:ext>
            </a:extLst>
          </p:cNvPr>
          <p:cNvPicPr>
            <a:picLocks noChangeAspect="1"/>
          </p:cNvPicPr>
          <p:nvPr/>
        </p:nvPicPr>
        <p:blipFill>
          <a:blip r:embed="rId4"/>
          <a:stretch>
            <a:fillRect/>
          </a:stretch>
        </p:blipFill>
        <p:spPr>
          <a:xfrm>
            <a:off x="6263950" y="2049547"/>
            <a:ext cx="5763960" cy="3541023"/>
          </a:xfrm>
          <a:prstGeom prst="rect">
            <a:avLst/>
          </a:prstGeom>
        </p:spPr>
      </p:pic>
      <p:sp>
        <p:nvSpPr>
          <p:cNvPr id="12" name="TextBox 11">
            <a:extLst>
              <a:ext uri="{FF2B5EF4-FFF2-40B4-BE49-F238E27FC236}">
                <a16:creationId xmlns:a16="http://schemas.microsoft.com/office/drawing/2014/main" id="{37932F9D-A9AE-5D7C-9AE3-11874FC03E89}"/>
              </a:ext>
            </a:extLst>
          </p:cNvPr>
          <p:cNvSpPr txBox="1"/>
          <p:nvPr/>
        </p:nvSpPr>
        <p:spPr>
          <a:xfrm>
            <a:off x="164091" y="6139732"/>
            <a:ext cx="11074928" cy="369332"/>
          </a:xfrm>
          <a:prstGeom prst="rect">
            <a:avLst/>
          </a:prstGeom>
          <a:noFill/>
        </p:spPr>
        <p:txBody>
          <a:bodyPr wrap="square">
            <a:spAutoFit/>
          </a:bodyPr>
          <a:lstStyle/>
          <a:p>
            <a:r>
              <a:rPr lang="en-US" dirty="0">
                <a:solidFill>
                  <a:srgbClr val="0432FF"/>
                </a:solidFill>
                <a:hlinkClick r:id="rId5">
                  <a:extLst>
                    <a:ext uri="{A12FA001-AC4F-418D-AE19-62706E023703}">
                      <ahyp:hlinkClr xmlns:ahyp="http://schemas.microsoft.com/office/drawing/2018/hyperlinkcolor" val="tx"/>
                    </a:ext>
                  </a:extLst>
                </a:hlinkClick>
              </a:rPr>
              <a:t>https://</a:t>
            </a:r>
            <a:r>
              <a:rPr lang="en-US" dirty="0" err="1">
                <a:solidFill>
                  <a:srgbClr val="0432FF"/>
                </a:solidFill>
                <a:hlinkClick r:id="rId5">
                  <a:extLst>
                    <a:ext uri="{A12FA001-AC4F-418D-AE19-62706E023703}">
                      <ahyp:hlinkClr xmlns:ahyp="http://schemas.microsoft.com/office/drawing/2018/hyperlinkcolor" val="tx"/>
                    </a:ext>
                  </a:extLst>
                </a:hlinkClick>
              </a:rPr>
              <a:t>github.com</a:t>
            </a:r>
            <a:r>
              <a:rPr lang="en-US" dirty="0">
                <a:solidFill>
                  <a:srgbClr val="0432FF"/>
                </a:solidFill>
                <a:hlinkClick r:id="rId5">
                  <a:extLst>
                    <a:ext uri="{A12FA001-AC4F-418D-AE19-62706E023703}">
                      <ahyp:hlinkClr xmlns:ahyp="http://schemas.microsoft.com/office/drawing/2018/hyperlinkcolor" val="tx"/>
                    </a:ext>
                  </a:extLst>
                </a:hlinkClick>
              </a:rPr>
              <a:t>/</a:t>
            </a:r>
            <a:r>
              <a:rPr lang="en-US" dirty="0" err="1">
                <a:solidFill>
                  <a:srgbClr val="0432FF"/>
                </a:solidFill>
                <a:hlinkClick r:id="rId5">
                  <a:extLst>
                    <a:ext uri="{A12FA001-AC4F-418D-AE19-62706E023703}">
                      <ahyp:hlinkClr xmlns:ahyp="http://schemas.microsoft.com/office/drawing/2018/hyperlinkcolor" val="tx"/>
                    </a:ext>
                  </a:extLst>
                </a:hlinkClick>
              </a:rPr>
              <a:t>achaanetatuo</a:t>
            </a:r>
            <a:r>
              <a:rPr lang="en-US" dirty="0">
                <a:solidFill>
                  <a:srgbClr val="0432FF"/>
                </a:solidFill>
                <a:hlinkClick r:id="rId5">
                  <a:extLst>
                    <a:ext uri="{A12FA001-AC4F-418D-AE19-62706E023703}">
                      <ahyp:hlinkClr xmlns:ahyp="http://schemas.microsoft.com/office/drawing/2018/hyperlinkcolor" val="tx"/>
                    </a:ext>
                  </a:extLst>
                </a:hlinkClick>
              </a:rPr>
              <a:t>/</a:t>
            </a:r>
            <a:r>
              <a:rPr lang="en-US" dirty="0" err="1">
                <a:solidFill>
                  <a:srgbClr val="0432FF"/>
                </a:solidFill>
                <a:hlinkClick r:id="rId5">
                  <a:extLst>
                    <a:ext uri="{A12FA001-AC4F-418D-AE19-62706E023703}">
                      <ahyp:hlinkClr xmlns:ahyp="http://schemas.microsoft.com/office/drawing/2018/hyperlinkcolor" val="tx"/>
                    </a:ext>
                  </a:extLst>
                </a:hlinkClick>
              </a:rPr>
              <a:t>pyats</a:t>
            </a:r>
            <a:r>
              <a:rPr lang="en-US" dirty="0">
                <a:solidFill>
                  <a:srgbClr val="0432FF"/>
                </a:solidFill>
                <a:hlinkClick r:id="rId5">
                  <a:extLst>
                    <a:ext uri="{A12FA001-AC4F-418D-AE19-62706E023703}">
                      <ahyp:hlinkClr xmlns:ahyp="http://schemas.microsoft.com/office/drawing/2018/hyperlinkcolor" val="tx"/>
                    </a:ext>
                  </a:extLst>
                </a:hlinkClick>
              </a:rPr>
              <a:t>/blob/main/</a:t>
            </a:r>
            <a:r>
              <a:rPr lang="en-US" dirty="0" err="1">
                <a:solidFill>
                  <a:srgbClr val="0432FF"/>
                </a:solidFill>
                <a:hlinkClick r:id="rId5">
                  <a:extLst>
                    <a:ext uri="{A12FA001-AC4F-418D-AE19-62706E023703}">
                      <ahyp:hlinkClr xmlns:ahyp="http://schemas.microsoft.com/office/drawing/2018/hyperlinkcolor" val="tx"/>
                    </a:ext>
                  </a:extLst>
                </a:hlinkClick>
              </a:rPr>
              <a:t>report_log</a:t>
            </a:r>
            <a:r>
              <a:rPr lang="en-US" dirty="0">
                <a:solidFill>
                  <a:srgbClr val="0432FF"/>
                </a:solidFill>
                <a:hlinkClick r:id="rId5">
                  <a:extLst>
                    <a:ext uri="{A12FA001-AC4F-418D-AE19-62706E023703}">
                      <ahyp:hlinkClr xmlns:ahyp="http://schemas.microsoft.com/office/drawing/2018/hyperlinkcolor" val="tx"/>
                    </a:ext>
                  </a:extLst>
                </a:hlinkClick>
              </a:rPr>
              <a:t>/1_show_run.html</a:t>
            </a:r>
            <a:endParaRPr lang="en-US" dirty="0">
              <a:solidFill>
                <a:srgbClr val="0432FF"/>
              </a:solidFill>
            </a:endParaRPr>
          </a:p>
        </p:txBody>
      </p:sp>
      <p:sp>
        <p:nvSpPr>
          <p:cNvPr id="17" name="TextBox 16">
            <a:extLst>
              <a:ext uri="{FF2B5EF4-FFF2-40B4-BE49-F238E27FC236}">
                <a16:creationId xmlns:a16="http://schemas.microsoft.com/office/drawing/2014/main" id="{2B91D7AD-FBFF-C332-F84C-5182FAFDC7D9}"/>
              </a:ext>
            </a:extLst>
          </p:cNvPr>
          <p:cNvSpPr txBox="1"/>
          <p:nvPr/>
        </p:nvSpPr>
        <p:spPr>
          <a:xfrm>
            <a:off x="164093" y="5671001"/>
            <a:ext cx="7371026" cy="369332"/>
          </a:xfrm>
          <a:prstGeom prst="rect">
            <a:avLst/>
          </a:prstGeom>
          <a:noFill/>
        </p:spPr>
        <p:txBody>
          <a:bodyPr wrap="square">
            <a:spAutoFit/>
          </a:bodyPr>
          <a:lstStyle/>
          <a:p>
            <a:r>
              <a:rPr lang="en-US" dirty="0">
                <a:solidFill>
                  <a:srgbClr val="0432FF"/>
                </a:solidFill>
                <a:hlinkClick r:id="rId6">
                  <a:extLst>
                    <a:ext uri="{A12FA001-AC4F-418D-AE19-62706E023703}">
                      <ahyp:hlinkClr xmlns:ahyp="http://schemas.microsoft.com/office/drawing/2018/hyperlinkcolor" val="tx"/>
                    </a:ext>
                  </a:extLst>
                </a:hlinkClick>
              </a:rPr>
              <a:t>https://github.com/achaanetatuo/pyats/blob/main/report_log</a:t>
            </a:r>
            <a:endParaRPr lang="en-US" dirty="0"/>
          </a:p>
        </p:txBody>
      </p:sp>
    </p:spTree>
    <p:extLst>
      <p:ext uri="{BB962C8B-B14F-4D97-AF65-F5344CB8AC3E}">
        <p14:creationId xmlns:p14="http://schemas.microsoft.com/office/powerpoint/2010/main" val="220579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5222875" y="469900"/>
            <a:ext cx="6456363" cy="3600450"/>
          </a:xfrm>
        </p:spPr>
      </p:pic>
      <p:sp>
        <p:nvSpPr>
          <p:cNvPr id="6" name="Title 5">
            <a:extLst>
              <a:ext uri="{FF2B5EF4-FFF2-40B4-BE49-F238E27FC236}">
                <a16:creationId xmlns:a16="http://schemas.microsoft.com/office/drawing/2014/main" id="{D58CB96E-329A-6E30-85C7-7028D4FDA1D7}"/>
              </a:ext>
            </a:extLst>
          </p:cNvPr>
          <p:cNvSpPr>
            <a:spLocks noGrp="1"/>
          </p:cNvSpPr>
          <p:nvPr>
            <p:ph type="title" idx="4294967295"/>
          </p:nvPr>
        </p:nvSpPr>
        <p:spPr>
          <a:xfrm>
            <a:off x="376517" y="3096620"/>
            <a:ext cx="4022725" cy="1515722"/>
          </a:xfrm>
        </p:spPr>
        <p:txBody>
          <a:bodyPr vert="horz" lIns="91440" tIns="45720" rIns="91440" bIns="45720" rtlCol="0" anchor="ctr">
            <a:normAutofit/>
          </a:bodyPr>
          <a:lstStyle/>
          <a:p>
            <a:pPr algn="ctr">
              <a:lnSpc>
                <a:spcPct val="90000"/>
              </a:lnSpc>
            </a:pPr>
            <a:r>
              <a:rPr lang="en-US" sz="4100" b="1" kern="1200" dirty="0">
                <a:solidFill>
                  <a:srgbClr val="0432FF"/>
                </a:solidFill>
                <a:latin typeface="Baskerville" panose="02020502070401020303" pitchFamily="18" charset="0"/>
                <a:ea typeface="Baskerville" panose="02020502070401020303" pitchFamily="18" charset="0"/>
                <a:cs typeface="Bangla MN" pitchFamily="2" charset="0"/>
              </a:rPr>
              <a:t>Cisco </a:t>
            </a:r>
            <a:r>
              <a:rPr lang="en-US" sz="4100" b="1" kern="1200" dirty="0" err="1">
                <a:solidFill>
                  <a:srgbClr val="0432FF"/>
                </a:solidFill>
                <a:latin typeface="Baskerville" panose="02020502070401020303" pitchFamily="18" charset="0"/>
                <a:ea typeface="Baskerville" panose="02020502070401020303" pitchFamily="18" charset="0"/>
                <a:cs typeface="Bangla MN" pitchFamily="2" charset="0"/>
              </a:rPr>
              <a:t>pyATS</a:t>
            </a:r>
            <a:r>
              <a:rPr lang="en-US" sz="4100" b="1" kern="1200" dirty="0">
                <a:solidFill>
                  <a:srgbClr val="0432FF"/>
                </a:solidFill>
                <a:latin typeface="Baskerville" panose="02020502070401020303" pitchFamily="18" charset="0"/>
                <a:ea typeface="Baskerville" panose="02020502070401020303" pitchFamily="18" charset="0"/>
                <a:cs typeface="Bangla MN" pitchFamily="2" charset="0"/>
              </a:rPr>
              <a:t> </a:t>
            </a:r>
            <a:r>
              <a:rPr lang="en-US" sz="2000" b="1" kern="1200" dirty="0">
                <a:solidFill>
                  <a:srgbClr val="0432FF"/>
                </a:solidFill>
                <a:latin typeface="Baskerville" panose="02020502070401020303" pitchFamily="18" charset="0"/>
                <a:ea typeface="Baskerville" panose="02020502070401020303" pitchFamily="18" charset="0"/>
                <a:cs typeface="Bangla MN" pitchFamily="2" charset="0"/>
              </a:rPr>
              <a:t>Network Test &amp; Automation Solution</a:t>
            </a:r>
            <a:endParaRPr lang="en-US" sz="4100" b="1" kern="1200" dirty="0">
              <a:solidFill>
                <a:srgbClr val="0432FF"/>
              </a:solidFill>
              <a:latin typeface="Baskerville" panose="02020502070401020303" pitchFamily="18" charset="0"/>
              <a:ea typeface="Baskerville" panose="02020502070401020303" pitchFamily="18" charset="0"/>
              <a:cs typeface="Bangla MN" pitchFamily="2" charset="0"/>
            </a:endParaRPr>
          </a:p>
        </p:txBody>
      </p:sp>
      <p:pic>
        <p:nvPicPr>
          <p:cNvPr id="10" name="Picture 9">
            <a:extLst>
              <a:ext uri="{FF2B5EF4-FFF2-40B4-BE49-F238E27FC236}">
                <a16:creationId xmlns:a16="http://schemas.microsoft.com/office/drawing/2014/main" id="{C32A3186-CBDF-7B2B-C6E6-BECE53421878}"/>
              </a:ext>
            </a:extLst>
          </p:cNvPr>
          <p:cNvPicPr>
            <a:picLocks noChangeAspect="1"/>
          </p:cNvPicPr>
          <p:nvPr/>
        </p:nvPicPr>
        <p:blipFill>
          <a:blip r:embed="rId4"/>
          <a:stretch>
            <a:fillRect/>
          </a:stretch>
        </p:blipFill>
        <p:spPr>
          <a:xfrm>
            <a:off x="4698781" y="469899"/>
            <a:ext cx="7370235" cy="4273687"/>
          </a:xfrm>
          <a:prstGeom prst="rect">
            <a:avLst/>
          </a:prstGeom>
        </p:spPr>
      </p:pic>
      <p:sp>
        <p:nvSpPr>
          <p:cNvPr id="3" name="TextBox 2">
            <a:extLst>
              <a:ext uri="{FF2B5EF4-FFF2-40B4-BE49-F238E27FC236}">
                <a16:creationId xmlns:a16="http://schemas.microsoft.com/office/drawing/2014/main" id="{E78FDABC-ED90-D995-2BCF-6680131FCAA5}"/>
              </a:ext>
            </a:extLst>
          </p:cNvPr>
          <p:cNvSpPr txBox="1"/>
          <p:nvPr/>
        </p:nvSpPr>
        <p:spPr>
          <a:xfrm>
            <a:off x="499315" y="5516919"/>
            <a:ext cx="3362959" cy="923330"/>
          </a:xfrm>
          <a:prstGeom prst="rect">
            <a:avLst/>
          </a:prstGeom>
          <a:noFill/>
        </p:spPr>
        <p:txBody>
          <a:bodyPr wrap="square" rtlCol="0">
            <a:spAutoFit/>
          </a:bodyPr>
          <a:lstStyle/>
          <a:p>
            <a:pPr algn="l"/>
            <a:r>
              <a:rPr lang="en-US" dirty="0">
                <a:latin typeface="Aharoni" panose="02010803020104030203" pitchFamily="2" charset="-79"/>
                <a:cs typeface="Aharoni" panose="02010803020104030203" pitchFamily="2" charset="-79"/>
              </a:rPr>
              <a:t>Author :</a:t>
            </a:r>
          </a:p>
          <a:p>
            <a:pPr algn="l"/>
            <a:r>
              <a:rPr lang="en-US" b="1" i="0" dirty="0">
                <a:effectLst/>
                <a:latin typeface="Aharoni" panose="02010803020104030203" pitchFamily="2" charset="-79"/>
                <a:cs typeface="Aharoni" panose="02010803020104030203" pitchFamily="2" charset="-79"/>
              </a:rPr>
              <a:t>Ankit Chhawsaria Chandranath </a:t>
            </a:r>
            <a:r>
              <a:rPr lang="en-US" dirty="0">
                <a:latin typeface="Aharoni" panose="02010803020104030203" pitchFamily="2" charset="-79"/>
                <a:cs typeface="Aharoni" panose="02010803020104030203" pitchFamily="2" charset="-79"/>
              </a:rPr>
              <a:t>Malli Amarnath</a:t>
            </a:r>
          </a:p>
        </p:txBody>
      </p:sp>
      <p:pic>
        <p:nvPicPr>
          <p:cNvPr id="4" name="Picture 3" descr="Chart, bubble chart&#10;&#10;Description automatically generated">
            <a:extLst>
              <a:ext uri="{FF2B5EF4-FFF2-40B4-BE49-F238E27FC236}">
                <a16:creationId xmlns:a16="http://schemas.microsoft.com/office/drawing/2014/main" id="{C575D48A-779A-8CB8-19F0-C6080E3A868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10979" y="5596310"/>
            <a:ext cx="1298017" cy="1275168"/>
          </a:xfrm>
          <a:prstGeom prst="rect">
            <a:avLst/>
          </a:prstGeom>
          <a:noFill/>
          <a:ln>
            <a:noFill/>
          </a:ln>
        </p:spPr>
      </p:pic>
      <p:pic>
        <p:nvPicPr>
          <p:cNvPr id="1026" name="Picture 2" descr="pyATS">
            <a:extLst>
              <a:ext uri="{FF2B5EF4-FFF2-40B4-BE49-F238E27FC236}">
                <a16:creationId xmlns:a16="http://schemas.microsoft.com/office/drawing/2014/main" id="{7FC8573B-3EC1-AFFC-A752-3725A79718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6517" y="1398954"/>
            <a:ext cx="3870283" cy="1326574"/>
          </a:xfrm>
          <a:prstGeom prst="rect">
            <a:avLst/>
          </a:prstGeom>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B22BB1A-62CC-B7AC-949E-FB8D7E5813E6}"/>
              </a:ext>
            </a:extLst>
          </p:cNvPr>
          <p:cNvSpPr txBox="1"/>
          <p:nvPr/>
        </p:nvSpPr>
        <p:spPr>
          <a:xfrm>
            <a:off x="6657787" y="1487458"/>
            <a:ext cx="2459953" cy="584775"/>
          </a:xfrm>
          <a:prstGeom prst="rect">
            <a:avLst/>
          </a:prstGeom>
          <a:noFill/>
        </p:spPr>
        <p:txBody>
          <a:bodyPr wrap="square" rtlCol="0">
            <a:spAutoFit/>
          </a:bodyPr>
          <a:lstStyle/>
          <a:p>
            <a:pPr algn="ctr"/>
            <a:r>
              <a:rPr lang="en-US" sz="3200" b="1" spc="100" dirty="0">
                <a:solidFill>
                  <a:schemeClr val="bg1"/>
                </a:solidFill>
                <a:latin typeface="Franklin Gothic Medium" panose="020B0603020102020204" pitchFamily="34" charset="0"/>
                <a:cs typeface="Arial Hebrew" pitchFamily="2" charset="-79"/>
              </a:rPr>
              <a:t>NETWORK</a:t>
            </a:r>
          </a:p>
        </p:txBody>
      </p:sp>
      <p:sp>
        <p:nvSpPr>
          <p:cNvPr id="9" name="TextBox 8">
            <a:extLst>
              <a:ext uri="{FF2B5EF4-FFF2-40B4-BE49-F238E27FC236}">
                <a16:creationId xmlns:a16="http://schemas.microsoft.com/office/drawing/2014/main" id="{48AAB76C-81F4-42BC-E095-976CA37D8E1B}"/>
              </a:ext>
            </a:extLst>
          </p:cNvPr>
          <p:cNvSpPr txBox="1"/>
          <p:nvPr/>
        </p:nvSpPr>
        <p:spPr>
          <a:xfrm>
            <a:off x="976137" y="2835010"/>
            <a:ext cx="3010851" cy="523220"/>
          </a:xfrm>
          <a:prstGeom prst="rect">
            <a:avLst/>
          </a:prstGeom>
          <a:noFill/>
        </p:spPr>
        <p:txBody>
          <a:bodyPr wrap="square">
            <a:spAutoFit/>
          </a:bodyPr>
          <a:lstStyle/>
          <a:p>
            <a:pPr algn="ctr"/>
            <a:r>
              <a:rPr lang="en-US" sz="2800" dirty="0" err="1">
                <a:solidFill>
                  <a:srgbClr val="0432FF"/>
                </a:solidFill>
                <a:latin typeface="Jumble" panose="020F0502020204030204" pitchFamily="34" charset="0"/>
                <a:cs typeface="Jumble" panose="020F0502020204030204" pitchFamily="34" charset="0"/>
              </a:rPr>
              <a:t>A</a:t>
            </a:r>
            <a:r>
              <a:rPr lang="en-US" sz="2400" dirty="0" err="1">
                <a:solidFill>
                  <a:srgbClr val="0432FF"/>
                </a:solidFill>
                <a:latin typeface="Jumble" panose="020F0502020204030204" pitchFamily="34" charset="0"/>
                <a:cs typeface="Jumble" panose="020F0502020204030204" pitchFamily="34" charset="0"/>
              </a:rPr>
              <a:t>cha</a:t>
            </a:r>
            <a:r>
              <a:rPr lang="en-US" sz="2800" dirty="0" err="1">
                <a:solidFill>
                  <a:srgbClr val="0432FF"/>
                </a:solidFill>
                <a:latin typeface="Jumble" panose="020F0502020204030204" pitchFamily="34" charset="0"/>
                <a:cs typeface="Jumble" panose="020F0502020204030204" pitchFamily="34" charset="0"/>
              </a:rPr>
              <a:t>A</a:t>
            </a:r>
            <a:r>
              <a:rPr lang="en-US" sz="2400" dirty="0">
                <a:solidFill>
                  <a:srgbClr val="0432FF"/>
                </a:solidFill>
                <a:latin typeface="Jumble" panose="020F0502020204030204" pitchFamily="34" charset="0"/>
                <a:cs typeface="Jumble" panose="020F0502020204030204" pitchFamily="34" charset="0"/>
              </a:rPr>
              <a:t> </a:t>
            </a:r>
            <a:r>
              <a:rPr lang="en-US" sz="2800" dirty="0" err="1">
                <a:solidFill>
                  <a:srgbClr val="0432FF"/>
                </a:solidFill>
                <a:latin typeface="Jumble" panose="020F0502020204030204" pitchFamily="34" charset="0"/>
                <a:cs typeface="Jumble" panose="020F0502020204030204" pitchFamily="34" charset="0"/>
              </a:rPr>
              <a:t>N</a:t>
            </a:r>
            <a:r>
              <a:rPr lang="en-US" sz="2400" dirty="0" err="1">
                <a:solidFill>
                  <a:srgbClr val="0432FF"/>
                </a:solidFill>
                <a:latin typeface="Jumble" panose="020F0502020204030204" pitchFamily="34" charset="0"/>
                <a:cs typeface="Jumble" panose="020F0502020204030204" pitchFamily="34" charset="0"/>
              </a:rPr>
              <a:t>et</a:t>
            </a:r>
            <a:r>
              <a:rPr lang="en-US" sz="2800" dirty="0" err="1">
                <a:solidFill>
                  <a:srgbClr val="0432FF"/>
                </a:solidFill>
                <a:latin typeface="Jumble" panose="020F0502020204030204" pitchFamily="34" charset="0"/>
                <a:cs typeface="Jumble" panose="020F0502020204030204" pitchFamily="34" charset="0"/>
              </a:rPr>
              <a:t>A</a:t>
            </a:r>
            <a:r>
              <a:rPr lang="en-US" sz="2400" dirty="0" err="1">
                <a:solidFill>
                  <a:srgbClr val="0432FF"/>
                </a:solidFill>
                <a:latin typeface="Jumble" panose="020F0502020204030204" pitchFamily="34" charset="0"/>
                <a:cs typeface="Jumble" panose="020F0502020204030204" pitchFamily="34" charset="0"/>
              </a:rPr>
              <a:t>uto</a:t>
            </a:r>
            <a:endParaRPr lang="en-US" sz="2400" dirty="0">
              <a:solidFill>
                <a:srgbClr val="0432FF"/>
              </a:solidFill>
              <a:latin typeface="Jumble" panose="020F0502020204030204" pitchFamily="34" charset="0"/>
              <a:cs typeface="Jumble" panose="020F0502020204030204" pitchFamily="34" charset="0"/>
            </a:endParaRPr>
          </a:p>
        </p:txBody>
      </p:sp>
    </p:spTree>
    <p:extLst>
      <p:ext uri="{BB962C8B-B14F-4D97-AF65-F5344CB8AC3E}">
        <p14:creationId xmlns:p14="http://schemas.microsoft.com/office/powerpoint/2010/main" val="36849391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222ACA-A060-D651-9E2E-B40B13F636C6}"/>
              </a:ext>
            </a:extLst>
          </p:cNvPr>
          <p:cNvSpPr txBox="1"/>
          <p:nvPr/>
        </p:nvSpPr>
        <p:spPr>
          <a:xfrm>
            <a:off x="256877" y="129931"/>
            <a:ext cx="10530866" cy="461665"/>
          </a:xfrm>
          <a:prstGeom prst="rect">
            <a:avLst/>
          </a:prstGeom>
          <a:noFill/>
        </p:spPr>
        <p:txBody>
          <a:bodyPr wrap="square">
            <a:spAutoFit/>
          </a:bodyPr>
          <a:lstStyle/>
          <a:p>
            <a:r>
              <a:rPr lang="en-US" sz="2400" b="1" dirty="0" err="1">
                <a:ln w="22225">
                  <a:solidFill>
                    <a:srgbClr val="0070C0"/>
                  </a:solidFill>
                  <a:prstDash val="solid"/>
                </a:ln>
                <a:solidFill>
                  <a:srgbClr val="0070C0"/>
                </a:solidFill>
                <a:effectLst>
                  <a:reflection blurRad="6350" stA="55000" endA="300" endPos="45500" dir="5400000" sy="-100000" algn="bl" rotWithShape="0"/>
                </a:effectLst>
              </a:rPr>
              <a:t>Pyats</a:t>
            </a:r>
            <a:r>
              <a:rPr lang="en-US" sz="2400" b="1" dirty="0">
                <a:ln w="22225">
                  <a:solidFill>
                    <a:srgbClr val="0070C0"/>
                  </a:solidFill>
                  <a:prstDash val="solid"/>
                </a:ln>
                <a:solidFill>
                  <a:srgbClr val="0070C0"/>
                </a:solidFill>
                <a:effectLst>
                  <a:reflection blurRad="6350" stA="55000" endA="300" endPos="45500" dir="5400000" sy="-100000" algn="bl" rotWithShape="0"/>
                </a:effectLst>
              </a:rPr>
              <a:t> Robot Framework – View Interface Information and Status</a:t>
            </a:r>
          </a:p>
        </p:txBody>
      </p:sp>
      <p:sp>
        <p:nvSpPr>
          <p:cNvPr id="2" name="TextBox 1">
            <a:extLst>
              <a:ext uri="{FF2B5EF4-FFF2-40B4-BE49-F238E27FC236}">
                <a16:creationId xmlns:a16="http://schemas.microsoft.com/office/drawing/2014/main" id="{ED85310B-0012-DB71-0DF6-66C93652B300}"/>
              </a:ext>
            </a:extLst>
          </p:cNvPr>
          <p:cNvSpPr txBox="1"/>
          <p:nvPr/>
        </p:nvSpPr>
        <p:spPr>
          <a:xfrm>
            <a:off x="413657" y="593032"/>
            <a:ext cx="5475514" cy="6355586"/>
          </a:xfrm>
          <a:prstGeom prst="rect">
            <a:avLst/>
          </a:prstGeom>
          <a:noFill/>
        </p:spPr>
        <p:txBody>
          <a:bodyPr wrap="square" rtlCol="0">
            <a:spAutoFit/>
          </a:bodyPr>
          <a:lstStyle/>
          <a:p>
            <a:r>
              <a:rPr lang="en-US" sz="1100" dirty="0">
                <a:latin typeface="Courier New" panose="02070309020205020404" pitchFamily="49" charset="0"/>
                <a:cs typeface="Courier New" panose="02070309020205020404" pitchFamily="49" charset="0"/>
              </a:rPr>
              <a:t># Show Interface Configuration</a:t>
            </a:r>
          </a:p>
          <a:p>
            <a:r>
              <a:rPr lang="en-US" sz="1100" dirty="0">
                <a:latin typeface="Courier New" panose="02070309020205020404" pitchFamily="49" charset="0"/>
                <a:cs typeface="Courier New" panose="02070309020205020404" pitchFamily="49" charset="0"/>
              </a:rPr>
              <a:t>** Settings ***</a:t>
            </a:r>
          </a:p>
          <a:p>
            <a:r>
              <a:rPr lang="en-US" sz="1100" dirty="0">
                <a:latin typeface="Courier New" panose="02070309020205020404" pitchFamily="49" charset="0"/>
                <a:cs typeface="Courier New" panose="02070309020205020404" pitchFamily="49" charset="0"/>
              </a:rPr>
              <a:t>Library        </a:t>
            </a:r>
            <a:r>
              <a:rPr lang="en-US" sz="1100" dirty="0" err="1">
                <a:latin typeface="Courier New" panose="02070309020205020404" pitchFamily="49" charset="0"/>
                <a:cs typeface="Courier New" panose="02070309020205020404" pitchFamily="49" charset="0"/>
              </a:rPr>
              <a:t>OperatingSystem</a:t>
            </a:r>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Library        </a:t>
            </a:r>
            <a:r>
              <a:rPr lang="en-US" sz="1100" dirty="0" err="1">
                <a:latin typeface="Courier New" panose="02070309020205020404" pitchFamily="49" charset="0"/>
                <a:cs typeface="Courier New" panose="02070309020205020404" pitchFamily="49" charset="0"/>
              </a:rPr>
              <a:t>ats.robot.pyATSRobot</a:t>
            </a:r>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Library        </a:t>
            </a:r>
            <a:r>
              <a:rPr lang="en-US" sz="1100" dirty="0" err="1">
                <a:latin typeface="Courier New" panose="02070309020205020404" pitchFamily="49" charset="0"/>
                <a:cs typeface="Courier New" panose="02070309020205020404" pitchFamily="49" charset="0"/>
              </a:rPr>
              <a:t>genie.libs.robot.GenieRobot</a:t>
            </a:r>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Library        </a:t>
            </a:r>
            <a:r>
              <a:rPr lang="en-US" sz="1100" dirty="0" err="1">
                <a:latin typeface="Courier New" panose="02070309020205020404" pitchFamily="49" charset="0"/>
                <a:cs typeface="Courier New" panose="02070309020205020404" pitchFamily="49" charset="0"/>
              </a:rPr>
              <a:t>genie.libs.robot.GenieRobotApis</a:t>
            </a:r>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Library        </a:t>
            </a:r>
            <a:r>
              <a:rPr lang="en-US" sz="1100" dirty="0" err="1">
                <a:latin typeface="Courier New" panose="02070309020205020404" pitchFamily="49" charset="0"/>
                <a:cs typeface="Courier New" panose="02070309020205020404" pitchFamily="49" charset="0"/>
              </a:rPr>
              <a:t>unicon.robot.UniconRobot</a:t>
            </a:r>
            <a:endParaRPr lang="en-US" sz="1100" dirty="0">
              <a:latin typeface="Courier New" panose="02070309020205020404" pitchFamily="49" charset="0"/>
              <a:cs typeface="Courier New" panose="02070309020205020404" pitchFamily="49" charset="0"/>
            </a:endParaRP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 Variables ***</a:t>
            </a:r>
          </a:p>
          <a:p>
            <a:r>
              <a:rPr lang="en-US" sz="1100" dirty="0">
                <a:latin typeface="Courier New" panose="02070309020205020404" pitchFamily="49" charset="0"/>
                <a:cs typeface="Courier New" panose="02070309020205020404" pitchFamily="49" charset="0"/>
              </a:rPr>
              <a:t># Defining variables that can be used elsewhere in the test data.</a:t>
            </a:r>
          </a:p>
          <a:p>
            <a:r>
              <a:rPr lang="en-US" sz="1100" dirty="0">
                <a:latin typeface="Courier New" panose="02070309020205020404" pitchFamily="49" charset="0"/>
                <a:cs typeface="Courier New" panose="02070309020205020404" pitchFamily="49" charset="0"/>
              </a:rPr>
              <a:t># Can also be driven as dash argument at runtime</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${testbed}    tb-jump.yaml</a:t>
            </a:r>
          </a:p>
          <a:p>
            <a:r>
              <a:rPr lang="en-US" sz="1100" dirty="0">
                <a:latin typeface="Courier New" panose="02070309020205020404" pitchFamily="49" charset="0"/>
                <a:cs typeface="Courier New" panose="02070309020205020404" pitchFamily="49" charset="0"/>
              </a:rPr>
              <a:t># ${PTS}         /path/file</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 Test Cases ***</a:t>
            </a:r>
          </a:p>
          <a:p>
            <a:r>
              <a:rPr lang="en-US" sz="1100" dirty="0">
                <a:latin typeface="Courier New" panose="02070309020205020404" pitchFamily="49" charset="0"/>
                <a:cs typeface="Courier New" panose="02070309020205020404" pitchFamily="49" charset="0"/>
              </a:rPr>
              <a:t># Creating test cases from available keywords.</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Connect</a:t>
            </a:r>
          </a:p>
          <a:p>
            <a:r>
              <a:rPr lang="en-US" sz="1100" dirty="0">
                <a:latin typeface="Courier New" panose="02070309020205020404" pitchFamily="49" charset="0"/>
                <a:cs typeface="Courier New" panose="02070309020205020404" pitchFamily="49" charset="0"/>
              </a:rPr>
              <a:t>    use testbed "${testbed}"</a:t>
            </a:r>
          </a:p>
          <a:p>
            <a:r>
              <a:rPr lang="en-US" sz="1100" dirty="0">
                <a:latin typeface="Courier New" panose="02070309020205020404" pitchFamily="49" charset="0"/>
                <a:cs typeface="Courier New" panose="02070309020205020404" pitchFamily="49" charset="0"/>
              </a:rPr>
              <a:t>    connect to devices "DAL"</a:t>
            </a:r>
          </a:p>
          <a:p>
            <a:r>
              <a:rPr lang="en-US" sz="1100" dirty="0">
                <a:latin typeface="Courier New" panose="02070309020205020404" pitchFamily="49" charset="0"/>
                <a:cs typeface="Courier New" panose="02070309020205020404" pitchFamily="49" charset="0"/>
              </a:rPr>
              <a:t>    connect to devices "NY"</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 Dallas Interface Configuration</a:t>
            </a:r>
          </a:p>
          <a:p>
            <a:r>
              <a:rPr lang="en-US" sz="1100" dirty="0">
                <a:latin typeface="Courier New" panose="02070309020205020404" pitchFamily="49" charset="0"/>
                <a:cs typeface="Courier New" panose="02070309020205020404" pitchFamily="49" charset="0"/>
              </a:rPr>
              <a:t>DAL Interface Configuration</a:t>
            </a:r>
          </a:p>
          <a:p>
            <a:r>
              <a:rPr lang="en-US" sz="1100" dirty="0">
                <a:latin typeface="Courier New" panose="02070309020205020404" pitchFamily="49" charset="0"/>
                <a:cs typeface="Courier New" panose="02070309020205020404" pitchFamily="49" charset="0"/>
              </a:rPr>
              <a:t>    execute "show </a:t>
            </a:r>
            <a:r>
              <a:rPr lang="en-US" sz="1100" dirty="0" err="1">
                <a:latin typeface="Courier New" panose="02070309020205020404" pitchFamily="49" charset="0"/>
                <a:cs typeface="Courier New" panose="02070309020205020404" pitchFamily="49" charset="0"/>
              </a:rPr>
              <a:t>ip</a:t>
            </a:r>
            <a:r>
              <a:rPr lang="en-US" sz="1100" dirty="0">
                <a:latin typeface="Courier New" panose="02070309020205020404" pitchFamily="49" charset="0"/>
                <a:cs typeface="Courier New" panose="02070309020205020404" pitchFamily="49" charset="0"/>
              </a:rPr>
              <a:t> interface brief" on device "DAL"</a:t>
            </a:r>
          </a:p>
          <a:p>
            <a:r>
              <a:rPr lang="en-US" sz="1100" dirty="0">
                <a:latin typeface="Courier New" panose="02070309020205020404" pitchFamily="49" charset="0"/>
                <a:cs typeface="Courier New" panose="02070309020205020404" pitchFamily="49" charset="0"/>
              </a:rPr>
              <a:t>    execute "show Interface GigabitEthernet1" on device "DAL”</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Newyork</a:t>
            </a:r>
            <a:r>
              <a:rPr lang="en-US" sz="1100" dirty="0">
                <a:latin typeface="Courier New" panose="02070309020205020404" pitchFamily="49" charset="0"/>
                <a:cs typeface="Courier New" panose="02070309020205020404" pitchFamily="49" charset="0"/>
              </a:rPr>
              <a:t> Interface Configuration</a:t>
            </a:r>
          </a:p>
          <a:p>
            <a:r>
              <a:rPr lang="en-US" sz="1100" dirty="0">
                <a:latin typeface="Courier New" panose="02070309020205020404" pitchFamily="49" charset="0"/>
                <a:cs typeface="Courier New" panose="02070309020205020404" pitchFamily="49" charset="0"/>
              </a:rPr>
              <a:t>NY Interface Configuration</a:t>
            </a:r>
          </a:p>
          <a:p>
            <a:r>
              <a:rPr lang="en-US" sz="1100" dirty="0">
                <a:latin typeface="Courier New" panose="02070309020205020404" pitchFamily="49" charset="0"/>
                <a:cs typeface="Courier New" panose="02070309020205020404" pitchFamily="49" charset="0"/>
              </a:rPr>
              <a:t>    execute "show </a:t>
            </a:r>
            <a:r>
              <a:rPr lang="en-US" sz="1100" dirty="0" err="1">
                <a:latin typeface="Courier New" panose="02070309020205020404" pitchFamily="49" charset="0"/>
                <a:cs typeface="Courier New" panose="02070309020205020404" pitchFamily="49" charset="0"/>
              </a:rPr>
              <a:t>ip</a:t>
            </a:r>
            <a:r>
              <a:rPr lang="en-US" sz="1100" dirty="0">
                <a:latin typeface="Courier New" panose="02070309020205020404" pitchFamily="49" charset="0"/>
                <a:cs typeface="Courier New" panose="02070309020205020404" pitchFamily="49" charset="0"/>
              </a:rPr>
              <a:t> interface brief" on device "NY"</a:t>
            </a:r>
          </a:p>
          <a:p>
            <a:r>
              <a:rPr lang="en-US" sz="1100" dirty="0">
                <a:latin typeface="Courier New" panose="02070309020205020404" pitchFamily="49" charset="0"/>
                <a:cs typeface="Courier New" panose="02070309020205020404" pitchFamily="49" charset="0"/>
              </a:rPr>
              <a:t>    execute "show Interface GigabitEthernet1" on device "NY"    </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 Disconnect from all the devices</a:t>
            </a:r>
          </a:p>
          <a:p>
            <a:r>
              <a:rPr lang="en-US" sz="1100" dirty="0">
                <a:latin typeface="Courier New" panose="02070309020205020404" pitchFamily="49" charset="0"/>
                <a:cs typeface="Courier New" panose="02070309020205020404" pitchFamily="49" charset="0"/>
              </a:rPr>
              <a:t>Disconnect</a:t>
            </a:r>
          </a:p>
          <a:p>
            <a:r>
              <a:rPr lang="en-US" sz="1100" dirty="0">
                <a:latin typeface="Courier New" panose="02070309020205020404" pitchFamily="49" charset="0"/>
                <a:cs typeface="Courier New" panose="02070309020205020404" pitchFamily="49" charset="0"/>
              </a:rPr>
              <a:t>  disconnect from all devices</a:t>
            </a:r>
          </a:p>
        </p:txBody>
      </p:sp>
      <p:sp>
        <p:nvSpPr>
          <p:cNvPr id="7" name="TextBox 6">
            <a:extLst>
              <a:ext uri="{FF2B5EF4-FFF2-40B4-BE49-F238E27FC236}">
                <a16:creationId xmlns:a16="http://schemas.microsoft.com/office/drawing/2014/main" id="{0BEE0179-EEC1-CE50-6802-D160D1F90E81}"/>
              </a:ext>
            </a:extLst>
          </p:cNvPr>
          <p:cNvSpPr txBox="1"/>
          <p:nvPr/>
        </p:nvSpPr>
        <p:spPr>
          <a:xfrm>
            <a:off x="6302831" y="932195"/>
            <a:ext cx="5711691" cy="2723823"/>
          </a:xfrm>
          <a:prstGeom prst="rect">
            <a:avLst/>
          </a:prstGeom>
          <a:noFill/>
        </p:spPr>
        <p:txBody>
          <a:bodyPr wrap="square">
            <a:spAutoFit/>
          </a:bodyPr>
          <a:lstStyle/>
          <a:p>
            <a:r>
              <a:rPr lang="en-US" sz="900" dirty="0">
                <a:solidFill>
                  <a:srgbClr val="000000"/>
                </a:solidFill>
                <a:effectLst/>
                <a:latin typeface="Menlo" panose="020B0609030804020204" pitchFamily="49" charset="0"/>
              </a:rPr>
              <a:t>Mac-Pro-641 robot % robot </a:t>
            </a:r>
            <a:r>
              <a:rPr lang="en-US" sz="900" dirty="0" err="1">
                <a:solidFill>
                  <a:srgbClr val="000000"/>
                </a:solidFill>
                <a:effectLst/>
                <a:latin typeface="Menlo" panose="020B0609030804020204" pitchFamily="49" charset="0"/>
              </a:rPr>
              <a:t>show_interface.robot</a:t>
            </a:r>
            <a:endParaRPr lang="en-US" sz="900" dirty="0">
              <a:solidFill>
                <a:srgbClr val="000000"/>
              </a:solidFill>
              <a:effectLst/>
              <a:latin typeface="Menlo" panose="020B0609030804020204" pitchFamily="49" charset="0"/>
            </a:endParaRP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Show Interface                                                                </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Connect                                                               | </a:t>
            </a:r>
            <a:r>
              <a:rPr lang="en-US" sz="900" dirty="0">
                <a:solidFill>
                  <a:srgbClr val="39C026"/>
                </a:solidFill>
                <a:effectLst/>
                <a:latin typeface="Menlo" panose="020B0609030804020204" pitchFamily="49" charset="0"/>
              </a:rPr>
              <a:t>PASS</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DAL Interface Configuration                                           | </a:t>
            </a:r>
            <a:r>
              <a:rPr lang="en-US" sz="900" dirty="0">
                <a:solidFill>
                  <a:srgbClr val="39C026"/>
                </a:solidFill>
                <a:effectLst/>
                <a:latin typeface="Menlo" panose="020B0609030804020204" pitchFamily="49" charset="0"/>
              </a:rPr>
              <a:t>PASS</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NY Interface Configuration                                            | </a:t>
            </a:r>
            <a:r>
              <a:rPr lang="en-US" sz="900" dirty="0">
                <a:solidFill>
                  <a:srgbClr val="39C026"/>
                </a:solidFill>
                <a:effectLst/>
                <a:latin typeface="Menlo" panose="020B0609030804020204" pitchFamily="49" charset="0"/>
              </a:rPr>
              <a:t>PASS</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Disconnect                                                            | </a:t>
            </a:r>
            <a:r>
              <a:rPr lang="en-US" sz="900" dirty="0">
                <a:solidFill>
                  <a:srgbClr val="39C026"/>
                </a:solidFill>
                <a:effectLst/>
                <a:latin typeface="Menlo" panose="020B0609030804020204" pitchFamily="49" charset="0"/>
              </a:rPr>
              <a:t>PASS</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Show Interface                                                        | </a:t>
            </a:r>
            <a:r>
              <a:rPr lang="en-US" sz="900" dirty="0">
                <a:solidFill>
                  <a:srgbClr val="39C026"/>
                </a:solidFill>
                <a:effectLst/>
                <a:latin typeface="Menlo" panose="020B0609030804020204" pitchFamily="49" charset="0"/>
              </a:rPr>
              <a:t>PASS</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4 tests, 4 passed, 0 failed</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Output:  /Users/Mac-Pro-641/</a:t>
            </a:r>
            <a:r>
              <a:rPr lang="en-US" sz="900" dirty="0" err="1">
                <a:solidFill>
                  <a:srgbClr val="000000"/>
                </a:solidFill>
                <a:effectLst/>
                <a:latin typeface="Menlo" panose="020B0609030804020204" pitchFamily="49" charset="0"/>
              </a:rPr>
              <a:t>myfolder</a:t>
            </a:r>
            <a:r>
              <a:rPr lang="en-US" sz="900" dirty="0">
                <a:solidFill>
                  <a:srgbClr val="000000"/>
                </a:solidFill>
                <a:effectLst/>
                <a:latin typeface="Menlo" panose="020B0609030804020204" pitchFamily="49" charset="0"/>
              </a:rPr>
              <a:t>/</a:t>
            </a:r>
            <a:r>
              <a:rPr lang="en-US" sz="900" dirty="0" err="1">
                <a:solidFill>
                  <a:srgbClr val="000000"/>
                </a:solidFill>
                <a:effectLst/>
                <a:latin typeface="Menlo" panose="020B0609030804020204" pitchFamily="49" charset="0"/>
              </a:rPr>
              <a:t>autolearn</a:t>
            </a:r>
            <a:r>
              <a:rPr lang="en-US" sz="900" dirty="0">
                <a:solidFill>
                  <a:srgbClr val="000000"/>
                </a:solidFill>
                <a:effectLst/>
                <a:latin typeface="Menlo" panose="020B0609030804020204" pitchFamily="49" charset="0"/>
              </a:rPr>
              <a:t>/robot/</a:t>
            </a:r>
            <a:r>
              <a:rPr lang="en-US" sz="900" dirty="0" err="1">
                <a:solidFill>
                  <a:srgbClr val="000000"/>
                </a:solidFill>
                <a:effectLst/>
                <a:latin typeface="Menlo" panose="020B0609030804020204" pitchFamily="49" charset="0"/>
              </a:rPr>
              <a:t>output.xml</a:t>
            </a:r>
            <a:endParaRPr lang="en-US" sz="900" dirty="0">
              <a:solidFill>
                <a:srgbClr val="000000"/>
              </a:solidFill>
              <a:effectLst/>
              <a:latin typeface="Menlo" panose="020B0609030804020204" pitchFamily="49" charset="0"/>
            </a:endParaRPr>
          </a:p>
          <a:p>
            <a:r>
              <a:rPr lang="en-US" sz="900" dirty="0">
                <a:solidFill>
                  <a:srgbClr val="000000"/>
                </a:solidFill>
                <a:effectLst/>
                <a:latin typeface="Menlo" panose="020B0609030804020204" pitchFamily="49" charset="0"/>
              </a:rPr>
              <a:t>Log:     /Users/Mac-Pro-641/</a:t>
            </a:r>
            <a:r>
              <a:rPr lang="en-US" sz="900" dirty="0" err="1">
                <a:solidFill>
                  <a:srgbClr val="000000"/>
                </a:solidFill>
                <a:effectLst/>
                <a:latin typeface="Menlo" panose="020B0609030804020204" pitchFamily="49" charset="0"/>
              </a:rPr>
              <a:t>myfolder</a:t>
            </a:r>
            <a:r>
              <a:rPr lang="en-US" sz="900" dirty="0">
                <a:solidFill>
                  <a:srgbClr val="000000"/>
                </a:solidFill>
                <a:effectLst/>
                <a:latin typeface="Menlo" panose="020B0609030804020204" pitchFamily="49" charset="0"/>
              </a:rPr>
              <a:t>/</a:t>
            </a:r>
            <a:r>
              <a:rPr lang="en-US" sz="900" dirty="0" err="1">
                <a:solidFill>
                  <a:srgbClr val="000000"/>
                </a:solidFill>
                <a:effectLst/>
                <a:latin typeface="Menlo" panose="020B0609030804020204" pitchFamily="49" charset="0"/>
              </a:rPr>
              <a:t>autolearn</a:t>
            </a:r>
            <a:r>
              <a:rPr lang="en-US" sz="900" dirty="0">
                <a:solidFill>
                  <a:srgbClr val="000000"/>
                </a:solidFill>
                <a:effectLst/>
                <a:latin typeface="Menlo" panose="020B0609030804020204" pitchFamily="49" charset="0"/>
              </a:rPr>
              <a:t>/robot/</a:t>
            </a:r>
            <a:r>
              <a:rPr lang="en-US" sz="900" dirty="0" err="1">
                <a:solidFill>
                  <a:srgbClr val="000000"/>
                </a:solidFill>
                <a:effectLst/>
                <a:latin typeface="Menlo" panose="020B0609030804020204" pitchFamily="49" charset="0"/>
              </a:rPr>
              <a:t>log.html</a:t>
            </a:r>
            <a:endParaRPr lang="en-US" sz="900" dirty="0">
              <a:solidFill>
                <a:srgbClr val="000000"/>
              </a:solidFill>
              <a:effectLst/>
              <a:latin typeface="Menlo" panose="020B0609030804020204" pitchFamily="49" charset="0"/>
            </a:endParaRPr>
          </a:p>
          <a:p>
            <a:r>
              <a:rPr lang="en-US" sz="900" dirty="0">
                <a:solidFill>
                  <a:srgbClr val="000000"/>
                </a:solidFill>
                <a:effectLst/>
                <a:latin typeface="Menlo" panose="020B0609030804020204" pitchFamily="49" charset="0"/>
              </a:rPr>
              <a:t>Report:  /Users/Mac-Pro-641/</a:t>
            </a:r>
            <a:r>
              <a:rPr lang="en-US" sz="900" dirty="0" err="1">
                <a:solidFill>
                  <a:srgbClr val="000000"/>
                </a:solidFill>
                <a:effectLst/>
                <a:latin typeface="Menlo" panose="020B0609030804020204" pitchFamily="49" charset="0"/>
              </a:rPr>
              <a:t>myfolder</a:t>
            </a:r>
            <a:r>
              <a:rPr lang="en-US" sz="900" dirty="0">
                <a:solidFill>
                  <a:srgbClr val="000000"/>
                </a:solidFill>
                <a:effectLst/>
                <a:latin typeface="Menlo" panose="020B0609030804020204" pitchFamily="49" charset="0"/>
              </a:rPr>
              <a:t>/</a:t>
            </a:r>
            <a:r>
              <a:rPr lang="en-US" sz="900" dirty="0" err="1">
                <a:solidFill>
                  <a:srgbClr val="000000"/>
                </a:solidFill>
                <a:effectLst/>
                <a:latin typeface="Menlo" panose="020B0609030804020204" pitchFamily="49" charset="0"/>
              </a:rPr>
              <a:t>autolearn</a:t>
            </a:r>
            <a:r>
              <a:rPr lang="en-US" sz="900" dirty="0">
                <a:solidFill>
                  <a:srgbClr val="000000"/>
                </a:solidFill>
                <a:effectLst/>
                <a:latin typeface="Menlo" panose="020B0609030804020204" pitchFamily="49" charset="0"/>
              </a:rPr>
              <a:t>/robot/</a:t>
            </a:r>
            <a:r>
              <a:rPr lang="en-US" sz="900" dirty="0" err="1">
                <a:solidFill>
                  <a:srgbClr val="000000"/>
                </a:solidFill>
                <a:effectLst/>
                <a:latin typeface="Menlo" panose="020B0609030804020204" pitchFamily="49" charset="0"/>
              </a:rPr>
              <a:t>report.html</a:t>
            </a:r>
            <a:endParaRPr lang="en-US" sz="900" dirty="0">
              <a:solidFill>
                <a:srgbClr val="000000"/>
              </a:solidFill>
              <a:effectLst/>
              <a:latin typeface="Menlo" panose="020B0609030804020204" pitchFamily="49" charset="0"/>
            </a:endParaRPr>
          </a:p>
          <a:p>
            <a:r>
              <a:rPr lang="en-US" sz="900" dirty="0">
                <a:solidFill>
                  <a:srgbClr val="000000"/>
                </a:solidFill>
                <a:effectLst/>
                <a:latin typeface="Menlo" panose="020B0609030804020204" pitchFamily="49" charset="0"/>
              </a:rPr>
              <a:t>Mac-Pro-641 robot % </a:t>
            </a:r>
          </a:p>
        </p:txBody>
      </p:sp>
    </p:spTree>
    <p:extLst>
      <p:ext uri="{BB962C8B-B14F-4D97-AF65-F5344CB8AC3E}">
        <p14:creationId xmlns:p14="http://schemas.microsoft.com/office/powerpoint/2010/main" val="2828821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222ACA-A060-D651-9E2E-B40B13F636C6}"/>
              </a:ext>
            </a:extLst>
          </p:cNvPr>
          <p:cNvSpPr txBox="1"/>
          <p:nvPr/>
        </p:nvSpPr>
        <p:spPr>
          <a:xfrm>
            <a:off x="256876" y="129931"/>
            <a:ext cx="10982141" cy="461665"/>
          </a:xfrm>
          <a:prstGeom prst="rect">
            <a:avLst/>
          </a:prstGeom>
          <a:noFill/>
        </p:spPr>
        <p:txBody>
          <a:bodyPr wrap="square">
            <a:spAutoFit/>
          </a:bodyPr>
          <a:lstStyle/>
          <a:p>
            <a:r>
              <a:rPr lang="en-US" sz="2400" b="1" dirty="0">
                <a:ln w="22225">
                  <a:solidFill>
                    <a:srgbClr val="0070C0"/>
                  </a:solidFill>
                  <a:prstDash val="solid"/>
                </a:ln>
                <a:solidFill>
                  <a:srgbClr val="0070C0"/>
                </a:solidFill>
                <a:effectLst>
                  <a:reflection blurRad="6350" stA="55000" endA="300" endPos="45500" dir="5400000" sy="-100000" algn="bl" rotWithShape="0"/>
                </a:effectLst>
              </a:rPr>
              <a:t>Report - View Interface Information and Status</a:t>
            </a:r>
          </a:p>
        </p:txBody>
      </p:sp>
      <p:pic>
        <p:nvPicPr>
          <p:cNvPr id="3" name="Picture 2">
            <a:extLst>
              <a:ext uri="{FF2B5EF4-FFF2-40B4-BE49-F238E27FC236}">
                <a16:creationId xmlns:a16="http://schemas.microsoft.com/office/drawing/2014/main" id="{CCE8E860-3B05-E140-EBB4-58FB7AA69C9F}"/>
              </a:ext>
            </a:extLst>
          </p:cNvPr>
          <p:cNvPicPr>
            <a:picLocks noChangeAspect="1"/>
          </p:cNvPicPr>
          <p:nvPr/>
        </p:nvPicPr>
        <p:blipFill>
          <a:blip r:embed="rId3"/>
          <a:stretch>
            <a:fillRect/>
          </a:stretch>
        </p:blipFill>
        <p:spPr>
          <a:xfrm>
            <a:off x="1004255" y="739938"/>
            <a:ext cx="10095867" cy="5594614"/>
          </a:xfrm>
          <a:prstGeom prst="rect">
            <a:avLst/>
          </a:prstGeom>
        </p:spPr>
      </p:pic>
      <p:sp>
        <p:nvSpPr>
          <p:cNvPr id="6" name="TextBox 5">
            <a:extLst>
              <a:ext uri="{FF2B5EF4-FFF2-40B4-BE49-F238E27FC236}">
                <a16:creationId xmlns:a16="http://schemas.microsoft.com/office/drawing/2014/main" id="{6BAED545-9817-F392-0303-5865CA4EA62F}"/>
              </a:ext>
            </a:extLst>
          </p:cNvPr>
          <p:cNvSpPr txBox="1"/>
          <p:nvPr/>
        </p:nvSpPr>
        <p:spPr>
          <a:xfrm>
            <a:off x="1004255" y="6420292"/>
            <a:ext cx="9916610" cy="307777"/>
          </a:xfrm>
          <a:prstGeom prst="rect">
            <a:avLst/>
          </a:prstGeom>
          <a:noFill/>
        </p:spPr>
        <p:txBody>
          <a:bodyPr wrap="square">
            <a:spAutoFit/>
          </a:bodyPr>
          <a:lstStyle/>
          <a:p>
            <a:r>
              <a:rPr lang="en-US" sz="1400" dirty="0">
                <a:solidFill>
                  <a:srgbClr val="0432FF"/>
                </a:solidFill>
                <a:hlinkClick r:id="rId4">
                  <a:extLst>
                    <a:ext uri="{A12FA001-AC4F-418D-AE19-62706E023703}">
                      <ahyp:hlinkClr xmlns:ahyp="http://schemas.microsoft.com/office/drawing/2018/hyperlinkcolor" val="tx"/>
                    </a:ext>
                  </a:extLst>
                </a:hlinkClick>
              </a:rPr>
              <a:t>https://</a:t>
            </a:r>
            <a:r>
              <a:rPr lang="en-US" sz="1400" dirty="0" err="1">
                <a:solidFill>
                  <a:srgbClr val="0432FF"/>
                </a:solidFill>
                <a:hlinkClick r:id="rId4">
                  <a:extLst>
                    <a:ext uri="{A12FA001-AC4F-418D-AE19-62706E023703}">
                      <ahyp:hlinkClr xmlns:ahyp="http://schemas.microsoft.com/office/drawing/2018/hyperlinkcolor" val="tx"/>
                    </a:ext>
                  </a:extLst>
                </a:hlinkClick>
              </a:rPr>
              <a:t>github.com</a:t>
            </a:r>
            <a:r>
              <a:rPr lang="en-US" sz="1400" dirty="0">
                <a:solidFill>
                  <a:srgbClr val="0432FF"/>
                </a:solidFill>
                <a:hlinkClick r:id="rId4">
                  <a:extLst>
                    <a:ext uri="{A12FA001-AC4F-418D-AE19-62706E023703}">
                      <ahyp:hlinkClr xmlns:ahyp="http://schemas.microsoft.com/office/drawing/2018/hyperlinkcolor" val="tx"/>
                    </a:ext>
                  </a:extLst>
                </a:hlinkClick>
              </a:rPr>
              <a:t>/</a:t>
            </a:r>
            <a:r>
              <a:rPr lang="en-US" sz="1400" dirty="0" err="1">
                <a:solidFill>
                  <a:srgbClr val="0432FF"/>
                </a:solidFill>
                <a:hlinkClick r:id="rId4">
                  <a:extLst>
                    <a:ext uri="{A12FA001-AC4F-418D-AE19-62706E023703}">
                      <ahyp:hlinkClr xmlns:ahyp="http://schemas.microsoft.com/office/drawing/2018/hyperlinkcolor" val="tx"/>
                    </a:ext>
                  </a:extLst>
                </a:hlinkClick>
              </a:rPr>
              <a:t>achaanetatuo</a:t>
            </a:r>
            <a:r>
              <a:rPr lang="en-US" sz="1400" dirty="0">
                <a:solidFill>
                  <a:srgbClr val="0432FF"/>
                </a:solidFill>
                <a:hlinkClick r:id="rId4">
                  <a:extLst>
                    <a:ext uri="{A12FA001-AC4F-418D-AE19-62706E023703}">
                      <ahyp:hlinkClr xmlns:ahyp="http://schemas.microsoft.com/office/drawing/2018/hyperlinkcolor" val="tx"/>
                    </a:ext>
                  </a:extLst>
                </a:hlinkClick>
              </a:rPr>
              <a:t>/</a:t>
            </a:r>
            <a:r>
              <a:rPr lang="en-US" sz="1400" dirty="0" err="1">
                <a:solidFill>
                  <a:srgbClr val="0432FF"/>
                </a:solidFill>
                <a:hlinkClick r:id="rId4">
                  <a:extLst>
                    <a:ext uri="{A12FA001-AC4F-418D-AE19-62706E023703}">
                      <ahyp:hlinkClr xmlns:ahyp="http://schemas.microsoft.com/office/drawing/2018/hyperlinkcolor" val="tx"/>
                    </a:ext>
                  </a:extLst>
                </a:hlinkClick>
              </a:rPr>
              <a:t>pyats</a:t>
            </a:r>
            <a:r>
              <a:rPr lang="en-US" sz="1400" dirty="0">
                <a:solidFill>
                  <a:srgbClr val="0432FF"/>
                </a:solidFill>
                <a:hlinkClick r:id="rId4">
                  <a:extLst>
                    <a:ext uri="{A12FA001-AC4F-418D-AE19-62706E023703}">
                      <ahyp:hlinkClr xmlns:ahyp="http://schemas.microsoft.com/office/drawing/2018/hyperlinkcolor" val="tx"/>
                    </a:ext>
                  </a:extLst>
                </a:hlinkClick>
              </a:rPr>
              <a:t>/blob/main/</a:t>
            </a:r>
            <a:r>
              <a:rPr lang="en-US" sz="1400" dirty="0" err="1">
                <a:solidFill>
                  <a:srgbClr val="0432FF"/>
                </a:solidFill>
                <a:hlinkClick r:id="rId4">
                  <a:extLst>
                    <a:ext uri="{A12FA001-AC4F-418D-AE19-62706E023703}">
                      <ahyp:hlinkClr xmlns:ahyp="http://schemas.microsoft.com/office/drawing/2018/hyperlinkcolor" val="tx"/>
                    </a:ext>
                  </a:extLst>
                </a:hlinkClick>
              </a:rPr>
              <a:t>report_log</a:t>
            </a:r>
            <a:r>
              <a:rPr lang="en-US" sz="1400" dirty="0">
                <a:solidFill>
                  <a:srgbClr val="0432FF"/>
                </a:solidFill>
                <a:hlinkClick r:id="rId4">
                  <a:extLst>
                    <a:ext uri="{A12FA001-AC4F-418D-AE19-62706E023703}">
                      <ahyp:hlinkClr xmlns:ahyp="http://schemas.microsoft.com/office/drawing/2018/hyperlinkcolor" val="tx"/>
                    </a:ext>
                  </a:extLst>
                </a:hlinkClick>
              </a:rPr>
              <a:t>/2_show_interface.html</a:t>
            </a:r>
            <a:endParaRPr lang="en-US" sz="1400" dirty="0">
              <a:solidFill>
                <a:srgbClr val="0432FF"/>
              </a:solidFill>
            </a:endParaRPr>
          </a:p>
        </p:txBody>
      </p:sp>
    </p:spTree>
    <p:extLst>
      <p:ext uri="{BB962C8B-B14F-4D97-AF65-F5344CB8AC3E}">
        <p14:creationId xmlns:p14="http://schemas.microsoft.com/office/powerpoint/2010/main" val="14792362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222ACA-A060-D651-9E2E-B40B13F636C6}"/>
              </a:ext>
            </a:extLst>
          </p:cNvPr>
          <p:cNvSpPr txBox="1"/>
          <p:nvPr/>
        </p:nvSpPr>
        <p:spPr>
          <a:xfrm>
            <a:off x="256878" y="129931"/>
            <a:ext cx="8582322" cy="461665"/>
          </a:xfrm>
          <a:prstGeom prst="rect">
            <a:avLst/>
          </a:prstGeom>
          <a:noFill/>
        </p:spPr>
        <p:txBody>
          <a:bodyPr wrap="square">
            <a:spAutoFit/>
          </a:bodyPr>
          <a:lstStyle/>
          <a:p>
            <a:r>
              <a:rPr lang="en-US" sz="2400" b="1" dirty="0" err="1">
                <a:ln w="22225">
                  <a:solidFill>
                    <a:srgbClr val="0070C0"/>
                  </a:solidFill>
                  <a:prstDash val="solid"/>
                </a:ln>
                <a:solidFill>
                  <a:srgbClr val="0070C0"/>
                </a:solidFill>
                <a:effectLst>
                  <a:reflection blurRad="6350" stA="55000" endA="300" endPos="45500" dir="5400000" sy="-100000" algn="bl" rotWithShape="0"/>
                </a:effectLst>
              </a:rPr>
              <a:t>Pyats</a:t>
            </a:r>
            <a:r>
              <a:rPr lang="en-US" sz="2400" b="1" dirty="0">
                <a:ln w="22225">
                  <a:solidFill>
                    <a:srgbClr val="0070C0"/>
                  </a:solidFill>
                  <a:prstDash val="solid"/>
                </a:ln>
                <a:solidFill>
                  <a:srgbClr val="0070C0"/>
                </a:solidFill>
                <a:effectLst>
                  <a:reflection blurRad="6350" stA="55000" endA="300" endPos="45500" dir="5400000" sy="-100000" algn="bl" rotWithShape="0"/>
                </a:effectLst>
              </a:rPr>
              <a:t> Robot Framework – View Routing Table</a:t>
            </a:r>
          </a:p>
        </p:txBody>
      </p:sp>
      <p:sp>
        <p:nvSpPr>
          <p:cNvPr id="2" name="TextBox 1">
            <a:extLst>
              <a:ext uri="{FF2B5EF4-FFF2-40B4-BE49-F238E27FC236}">
                <a16:creationId xmlns:a16="http://schemas.microsoft.com/office/drawing/2014/main" id="{1D866FCF-B5D6-0E7A-0996-5EAB3FF4C2E8}"/>
              </a:ext>
            </a:extLst>
          </p:cNvPr>
          <p:cNvSpPr txBox="1"/>
          <p:nvPr/>
        </p:nvSpPr>
        <p:spPr>
          <a:xfrm>
            <a:off x="413658" y="794656"/>
            <a:ext cx="6189024" cy="6017032"/>
          </a:xfrm>
          <a:prstGeom prst="rect">
            <a:avLst/>
          </a:prstGeom>
          <a:noFill/>
        </p:spPr>
        <p:txBody>
          <a:bodyPr wrap="square" rtlCol="0">
            <a:spAutoFit/>
          </a:bodyPr>
          <a:lstStyle/>
          <a:p>
            <a:r>
              <a:rPr lang="en-US" sz="1100" dirty="0">
                <a:latin typeface="Courier New" panose="02070309020205020404" pitchFamily="49" charset="0"/>
                <a:cs typeface="Courier New" panose="02070309020205020404" pitchFamily="49" charset="0"/>
              </a:rPr>
              <a:t># View Routing Table</a:t>
            </a:r>
          </a:p>
          <a:p>
            <a:r>
              <a:rPr lang="en-US" sz="1100" dirty="0">
                <a:latin typeface="Courier New" panose="02070309020205020404" pitchFamily="49" charset="0"/>
                <a:cs typeface="Courier New" panose="02070309020205020404" pitchFamily="49" charset="0"/>
              </a:rPr>
              <a:t>** Settings ***</a:t>
            </a:r>
          </a:p>
          <a:p>
            <a:r>
              <a:rPr lang="en-US" sz="1100" dirty="0">
                <a:latin typeface="Courier New" panose="02070309020205020404" pitchFamily="49" charset="0"/>
                <a:cs typeface="Courier New" panose="02070309020205020404" pitchFamily="49" charset="0"/>
              </a:rPr>
              <a:t>Library        </a:t>
            </a:r>
            <a:r>
              <a:rPr lang="en-US" sz="1100" dirty="0" err="1">
                <a:latin typeface="Courier New" panose="02070309020205020404" pitchFamily="49" charset="0"/>
                <a:cs typeface="Courier New" panose="02070309020205020404" pitchFamily="49" charset="0"/>
              </a:rPr>
              <a:t>OperatingSystem</a:t>
            </a:r>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Library        </a:t>
            </a:r>
            <a:r>
              <a:rPr lang="en-US" sz="1100" dirty="0" err="1">
                <a:latin typeface="Courier New" panose="02070309020205020404" pitchFamily="49" charset="0"/>
                <a:cs typeface="Courier New" panose="02070309020205020404" pitchFamily="49" charset="0"/>
              </a:rPr>
              <a:t>ats.robot.pyATSRobot</a:t>
            </a:r>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Library        </a:t>
            </a:r>
            <a:r>
              <a:rPr lang="en-US" sz="1100" dirty="0" err="1">
                <a:latin typeface="Courier New" panose="02070309020205020404" pitchFamily="49" charset="0"/>
                <a:cs typeface="Courier New" panose="02070309020205020404" pitchFamily="49" charset="0"/>
              </a:rPr>
              <a:t>genie.libs.robot.GenieRobot</a:t>
            </a:r>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Library        </a:t>
            </a:r>
            <a:r>
              <a:rPr lang="en-US" sz="1100" dirty="0" err="1">
                <a:latin typeface="Courier New" panose="02070309020205020404" pitchFamily="49" charset="0"/>
                <a:cs typeface="Courier New" panose="02070309020205020404" pitchFamily="49" charset="0"/>
              </a:rPr>
              <a:t>genie.libs.robot.GenieRobotApis</a:t>
            </a:r>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Library        </a:t>
            </a:r>
            <a:r>
              <a:rPr lang="en-US" sz="1100" dirty="0" err="1">
                <a:latin typeface="Courier New" panose="02070309020205020404" pitchFamily="49" charset="0"/>
                <a:cs typeface="Courier New" panose="02070309020205020404" pitchFamily="49" charset="0"/>
              </a:rPr>
              <a:t>unicon.robot.UniconRobot</a:t>
            </a:r>
            <a:endParaRPr lang="en-US" sz="1100" dirty="0">
              <a:latin typeface="Courier New" panose="02070309020205020404" pitchFamily="49" charset="0"/>
              <a:cs typeface="Courier New" panose="02070309020205020404" pitchFamily="49" charset="0"/>
            </a:endParaRP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 Variables ***</a:t>
            </a:r>
          </a:p>
          <a:p>
            <a:r>
              <a:rPr lang="en-US" sz="1100" dirty="0">
                <a:latin typeface="Courier New" panose="02070309020205020404" pitchFamily="49" charset="0"/>
                <a:cs typeface="Courier New" panose="02070309020205020404" pitchFamily="49" charset="0"/>
              </a:rPr>
              <a:t># Defining variables that can be used elsewhere in the test data.</a:t>
            </a:r>
          </a:p>
          <a:p>
            <a:r>
              <a:rPr lang="en-US" sz="1100" dirty="0">
                <a:latin typeface="Courier New" panose="02070309020205020404" pitchFamily="49" charset="0"/>
                <a:cs typeface="Courier New" panose="02070309020205020404" pitchFamily="49" charset="0"/>
              </a:rPr>
              <a:t># Can also be driven as dash argument at runtime</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${testbed}    tb-jump.yaml</a:t>
            </a:r>
          </a:p>
          <a:p>
            <a:r>
              <a:rPr lang="en-US" sz="1100" dirty="0">
                <a:latin typeface="Courier New" panose="02070309020205020404" pitchFamily="49" charset="0"/>
                <a:cs typeface="Courier New" panose="02070309020205020404" pitchFamily="49" charset="0"/>
              </a:rPr>
              <a:t># ${PTS}         /path/file</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 Test Cases ***</a:t>
            </a:r>
          </a:p>
          <a:p>
            <a:r>
              <a:rPr lang="en-US" sz="1100" dirty="0">
                <a:latin typeface="Courier New" panose="02070309020205020404" pitchFamily="49" charset="0"/>
                <a:cs typeface="Courier New" panose="02070309020205020404" pitchFamily="49" charset="0"/>
              </a:rPr>
              <a:t># Creating test cases from available keywords.</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Connect</a:t>
            </a:r>
          </a:p>
          <a:p>
            <a:r>
              <a:rPr lang="en-US" sz="1100" dirty="0">
                <a:latin typeface="Courier New" panose="02070309020205020404" pitchFamily="49" charset="0"/>
                <a:cs typeface="Courier New" panose="02070309020205020404" pitchFamily="49" charset="0"/>
              </a:rPr>
              <a:t>    use testbed "${testbed}"</a:t>
            </a:r>
          </a:p>
          <a:p>
            <a:r>
              <a:rPr lang="en-US" sz="1100" dirty="0">
                <a:latin typeface="Courier New" panose="02070309020205020404" pitchFamily="49" charset="0"/>
                <a:cs typeface="Courier New" panose="02070309020205020404" pitchFamily="49" charset="0"/>
              </a:rPr>
              <a:t>    connect to devices "DAL"</a:t>
            </a:r>
          </a:p>
          <a:p>
            <a:r>
              <a:rPr lang="en-US" sz="1100" dirty="0">
                <a:latin typeface="Courier New" panose="02070309020205020404" pitchFamily="49" charset="0"/>
                <a:cs typeface="Courier New" panose="02070309020205020404" pitchFamily="49" charset="0"/>
              </a:rPr>
              <a:t>    connect to devices "NY"</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 Dallas Routing Table</a:t>
            </a:r>
          </a:p>
          <a:p>
            <a:r>
              <a:rPr lang="en-US" sz="1100" dirty="0">
                <a:latin typeface="Courier New" panose="02070309020205020404" pitchFamily="49" charset="0"/>
                <a:cs typeface="Courier New" panose="02070309020205020404" pitchFamily="49" charset="0"/>
              </a:rPr>
              <a:t>DAL Routing Table</a:t>
            </a:r>
          </a:p>
          <a:p>
            <a:r>
              <a:rPr lang="en-US" sz="1100" dirty="0">
                <a:latin typeface="Courier New" panose="02070309020205020404" pitchFamily="49" charset="0"/>
                <a:cs typeface="Courier New" panose="02070309020205020404" pitchFamily="49" charset="0"/>
              </a:rPr>
              <a:t>    execute "show </a:t>
            </a:r>
            <a:r>
              <a:rPr lang="en-US" sz="1100" dirty="0" err="1">
                <a:latin typeface="Courier New" panose="02070309020205020404" pitchFamily="49" charset="0"/>
                <a:cs typeface="Courier New" panose="02070309020205020404" pitchFamily="49" charset="0"/>
              </a:rPr>
              <a:t>ip</a:t>
            </a:r>
            <a:r>
              <a:rPr lang="en-US" sz="1100" dirty="0">
                <a:latin typeface="Courier New" panose="02070309020205020404" pitchFamily="49" charset="0"/>
                <a:cs typeface="Courier New" panose="02070309020205020404" pitchFamily="49" charset="0"/>
              </a:rPr>
              <a:t> route" on device "DAL"</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Newyork</a:t>
            </a:r>
            <a:r>
              <a:rPr lang="en-US" sz="1100" dirty="0">
                <a:latin typeface="Courier New" panose="02070309020205020404" pitchFamily="49" charset="0"/>
                <a:cs typeface="Courier New" panose="02070309020205020404" pitchFamily="49" charset="0"/>
              </a:rPr>
              <a:t> Routing Table</a:t>
            </a:r>
          </a:p>
          <a:p>
            <a:r>
              <a:rPr lang="en-US" sz="1100" dirty="0">
                <a:latin typeface="Courier New" panose="02070309020205020404" pitchFamily="49" charset="0"/>
                <a:cs typeface="Courier New" panose="02070309020205020404" pitchFamily="49" charset="0"/>
              </a:rPr>
              <a:t>NY Routing Table</a:t>
            </a:r>
          </a:p>
          <a:p>
            <a:r>
              <a:rPr lang="en-US" sz="1100" dirty="0">
                <a:latin typeface="Courier New" panose="02070309020205020404" pitchFamily="49" charset="0"/>
                <a:cs typeface="Courier New" panose="02070309020205020404" pitchFamily="49" charset="0"/>
              </a:rPr>
              <a:t>    execute "show </a:t>
            </a:r>
            <a:r>
              <a:rPr lang="en-US" sz="1100" dirty="0" err="1">
                <a:latin typeface="Courier New" panose="02070309020205020404" pitchFamily="49" charset="0"/>
                <a:cs typeface="Courier New" panose="02070309020205020404" pitchFamily="49" charset="0"/>
              </a:rPr>
              <a:t>ip</a:t>
            </a:r>
            <a:r>
              <a:rPr lang="en-US" sz="1100" dirty="0">
                <a:latin typeface="Courier New" panose="02070309020205020404" pitchFamily="49" charset="0"/>
                <a:cs typeface="Courier New" panose="02070309020205020404" pitchFamily="49" charset="0"/>
              </a:rPr>
              <a:t> route" on device "NY"    </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 Disconnect from all the devices</a:t>
            </a:r>
          </a:p>
          <a:p>
            <a:r>
              <a:rPr lang="en-US" sz="1100" dirty="0">
                <a:latin typeface="Courier New" panose="02070309020205020404" pitchFamily="49" charset="0"/>
                <a:cs typeface="Courier New" panose="02070309020205020404" pitchFamily="49" charset="0"/>
              </a:rPr>
              <a:t>Disconnect</a:t>
            </a:r>
          </a:p>
          <a:p>
            <a:r>
              <a:rPr lang="en-US" sz="1100" dirty="0">
                <a:latin typeface="Courier New" panose="02070309020205020404" pitchFamily="49" charset="0"/>
                <a:cs typeface="Courier New" panose="02070309020205020404" pitchFamily="49" charset="0"/>
              </a:rPr>
              <a:t>  disconnect from all devices</a:t>
            </a:r>
          </a:p>
        </p:txBody>
      </p:sp>
      <p:sp>
        <p:nvSpPr>
          <p:cNvPr id="4" name="TextBox 3">
            <a:extLst>
              <a:ext uri="{FF2B5EF4-FFF2-40B4-BE49-F238E27FC236}">
                <a16:creationId xmlns:a16="http://schemas.microsoft.com/office/drawing/2014/main" id="{E3C9E64F-6A8C-96AA-1562-203D8F969879}"/>
              </a:ext>
            </a:extLst>
          </p:cNvPr>
          <p:cNvSpPr txBox="1"/>
          <p:nvPr/>
        </p:nvSpPr>
        <p:spPr>
          <a:xfrm>
            <a:off x="6281027" y="1110504"/>
            <a:ext cx="5756644" cy="2585323"/>
          </a:xfrm>
          <a:prstGeom prst="rect">
            <a:avLst/>
          </a:prstGeom>
          <a:noFill/>
        </p:spPr>
        <p:txBody>
          <a:bodyPr wrap="square">
            <a:spAutoFit/>
          </a:bodyPr>
          <a:lstStyle/>
          <a:p>
            <a:r>
              <a:rPr lang="en-US" sz="900" dirty="0">
                <a:solidFill>
                  <a:srgbClr val="000000"/>
                </a:solidFill>
                <a:effectLst/>
                <a:latin typeface="Menlo" panose="020B0609030804020204" pitchFamily="49" charset="0"/>
              </a:rPr>
              <a:t>Mac-Pro-641 robot % robot </a:t>
            </a:r>
            <a:r>
              <a:rPr lang="en-US" sz="900" dirty="0" err="1">
                <a:solidFill>
                  <a:srgbClr val="000000"/>
                </a:solidFill>
                <a:effectLst/>
                <a:latin typeface="Menlo" panose="020B0609030804020204" pitchFamily="49" charset="0"/>
              </a:rPr>
              <a:t>show_route.robot</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Show Route                                                                    </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Connect                                                               | </a:t>
            </a:r>
            <a:r>
              <a:rPr lang="en-US" sz="900" dirty="0">
                <a:solidFill>
                  <a:srgbClr val="39C026"/>
                </a:solidFill>
                <a:effectLst/>
                <a:latin typeface="Menlo" panose="020B0609030804020204" pitchFamily="49" charset="0"/>
              </a:rPr>
              <a:t>PASS</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DAL Routing Table                                                     | </a:t>
            </a:r>
            <a:r>
              <a:rPr lang="en-US" sz="900" dirty="0">
                <a:solidFill>
                  <a:srgbClr val="39C026"/>
                </a:solidFill>
                <a:effectLst/>
                <a:latin typeface="Menlo" panose="020B0609030804020204" pitchFamily="49" charset="0"/>
              </a:rPr>
              <a:t>PASS</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NY Routing Table                                                      | </a:t>
            </a:r>
            <a:r>
              <a:rPr lang="en-US" sz="900" dirty="0">
                <a:solidFill>
                  <a:srgbClr val="39C026"/>
                </a:solidFill>
                <a:effectLst/>
                <a:latin typeface="Menlo" panose="020B0609030804020204" pitchFamily="49" charset="0"/>
              </a:rPr>
              <a:t>PASS</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Disconnect                                                            | </a:t>
            </a:r>
            <a:r>
              <a:rPr lang="en-US" sz="900" dirty="0">
                <a:solidFill>
                  <a:srgbClr val="39C026"/>
                </a:solidFill>
                <a:effectLst/>
                <a:latin typeface="Menlo" panose="020B0609030804020204" pitchFamily="49" charset="0"/>
              </a:rPr>
              <a:t>PASS</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Show Route                                                            | </a:t>
            </a:r>
            <a:r>
              <a:rPr lang="en-US" sz="900" dirty="0">
                <a:solidFill>
                  <a:srgbClr val="39C026"/>
                </a:solidFill>
                <a:effectLst/>
                <a:latin typeface="Menlo" panose="020B0609030804020204" pitchFamily="49" charset="0"/>
              </a:rPr>
              <a:t>PASS</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4 tests, 4 passed, 0 failed</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Output:  /Users/Mac-Pro-641/</a:t>
            </a:r>
            <a:r>
              <a:rPr lang="en-US" sz="900" dirty="0" err="1">
                <a:solidFill>
                  <a:srgbClr val="000000"/>
                </a:solidFill>
                <a:effectLst/>
                <a:latin typeface="Menlo" panose="020B0609030804020204" pitchFamily="49" charset="0"/>
              </a:rPr>
              <a:t>myfolder</a:t>
            </a:r>
            <a:r>
              <a:rPr lang="en-US" sz="900" dirty="0">
                <a:solidFill>
                  <a:srgbClr val="000000"/>
                </a:solidFill>
                <a:effectLst/>
                <a:latin typeface="Menlo" panose="020B0609030804020204" pitchFamily="49" charset="0"/>
              </a:rPr>
              <a:t>/</a:t>
            </a:r>
            <a:r>
              <a:rPr lang="en-US" sz="900" dirty="0" err="1">
                <a:solidFill>
                  <a:srgbClr val="000000"/>
                </a:solidFill>
                <a:effectLst/>
                <a:latin typeface="Menlo" panose="020B0609030804020204" pitchFamily="49" charset="0"/>
              </a:rPr>
              <a:t>autolearn</a:t>
            </a:r>
            <a:r>
              <a:rPr lang="en-US" sz="900" dirty="0">
                <a:solidFill>
                  <a:srgbClr val="000000"/>
                </a:solidFill>
                <a:effectLst/>
                <a:latin typeface="Menlo" panose="020B0609030804020204" pitchFamily="49" charset="0"/>
              </a:rPr>
              <a:t>/robot/</a:t>
            </a:r>
            <a:r>
              <a:rPr lang="en-US" sz="900" dirty="0" err="1">
                <a:solidFill>
                  <a:srgbClr val="000000"/>
                </a:solidFill>
                <a:effectLst/>
                <a:latin typeface="Menlo" panose="020B0609030804020204" pitchFamily="49" charset="0"/>
              </a:rPr>
              <a:t>output.xml</a:t>
            </a:r>
            <a:endParaRPr lang="en-US" sz="900" dirty="0">
              <a:solidFill>
                <a:srgbClr val="000000"/>
              </a:solidFill>
              <a:effectLst/>
              <a:latin typeface="Menlo" panose="020B0609030804020204" pitchFamily="49" charset="0"/>
            </a:endParaRPr>
          </a:p>
          <a:p>
            <a:r>
              <a:rPr lang="en-US" sz="900" dirty="0">
                <a:solidFill>
                  <a:srgbClr val="000000"/>
                </a:solidFill>
                <a:effectLst/>
                <a:latin typeface="Menlo" panose="020B0609030804020204" pitchFamily="49" charset="0"/>
              </a:rPr>
              <a:t>Log:     /Users/Mac-Pro-641/</a:t>
            </a:r>
            <a:r>
              <a:rPr lang="en-US" sz="900" dirty="0" err="1">
                <a:solidFill>
                  <a:srgbClr val="000000"/>
                </a:solidFill>
                <a:effectLst/>
                <a:latin typeface="Menlo" panose="020B0609030804020204" pitchFamily="49" charset="0"/>
              </a:rPr>
              <a:t>myfolder</a:t>
            </a:r>
            <a:r>
              <a:rPr lang="en-US" sz="900" dirty="0">
                <a:solidFill>
                  <a:srgbClr val="000000"/>
                </a:solidFill>
                <a:effectLst/>
                <a:latin typeface="Menlo" panose="020B0609030804020204" pitchFamily="49" charset="0"/>
              </a:rPr>
              <a:t>/</a:t>
            </a:r>
            <a:r>
              <a:rPr lang="en-US" sz="900" dirty="0" err="1">
                <a:solidFill>
                  <a:srgbClr val="000000"/>
                </a:solidFill>
                <a:effectLst/>
                <a:latin typeface="Menlo" panose="020B0609030804020204" pitchFamily="49" charset="0"/>
              </a:rPr>
              <a:t>autolearn</a:t>
            </a:r>
            <a:r>
              <a:rPr lang="en-US" sz="900" dirty="0">
                <a:solidFill>
                  <a:srgbClr val="000000"/>
                </a:solidFill>
                <a:effectLst/>
                <a:latin typeface="Menlo" panose="020B0609030804020204" pitchFamily="49" charset="0"/>
              </a:rPr>
              <a:t>/robot/</a:t>
            </a:r>
            <a:r>
              <a:rPr lang="en-US" sz="900" dirty="0" err="1">
                <a:solidFill>
                  <a:srgbClr val="000000"/>
                </a:solidFill>
                <a:effectLst/>
                <a:latin typeface="Menlo" panose="020B0609030804020204" pitchFamily="49" charset="0"/>
              </a:rPr>
              <a:t>log.html</a:t>
            </a:r>
            <a:endParaRPr lang="en-US" sz="900" dirty="0">
              <a:solidFill>
                <a:srgbClr val="000000"/>
              </a:solidFill>
              <a:effectLst/>
              <a:latin typeface="Menlo" panose="020B0609030804020204" pitchFamily="49" charset="0"/>
            </a:endParaRPr>
          </a:p>
          <a:p>
            <a:r>
              <a:rPr lang="en-US" sz="900" dirty="0">
                <a:solidFill>
                  <a:srgbClr val="000000"/>
                </a:solidFill>
                <a:effectLst/>
                <a:latin typeface="Menlo" panose="020B0609030804020204" pitchFamily="49" charset="0"/>
              </a:rPr>
              <a:t>Report:  /Users/Mac-Pro-641/</a:t>
            </a:r>
            <a:r>
              <a:rPr lang="en-US" sz="900" dirty="0" err="1">
                <a:solidFill>
                  <a:srgbClr val="000000"/>
                </a:solidFill>
                <a:effectLst/>
                <a:latin typeface="Menlo" panose="020B0609030804020204" pitchFamily="49" charset="0"/>
              </a:rPr>
              <a:t>myfolder</a:t>
            </a:r>
            <a:r>
              <a:rPr lang="en-US" sz="900" dirty="0">
                <a:solidFill>
                  <a:srgbClr val="000000"/>
                </a:solidFill>
                <a:effectLst/>
                <a:latin typeface="Menlo" panose="020B0609030804020204" pitchFamily="49" charset="0"/>
              </a:rPr>
              <a:t>/</a:t>
            </a:r>
            <a:r>
              <a:rPr lang="en-US" sz="900" dirty="0" err="1">
                <a:solidFill>
                  <a:srgbClr val="000000"/>
                </a:solidFill>
                <a:effectLst/>
                <a:latin typeface="Menlo" panose="020B0609030804020204" pitchFamily="49" charset="0"/>
              </a:rPr>
              <a:t>autolearn</a:t>
            </a:r>
            <a:r>
              <a:rPr lang="en-US" sz="900" dirty="0">
                <a:solidFill>
                  <a:srgbClr val="000000"/>
                </a:solidFill>
                <a:effectLst/>
                <a:latin typeface="Menlo" panose="020B0609030804020204" pitchFamily="49" charset="0"/>
              </a:rPr>
              <a:t>/robot/</a:t>
            </a:r>
            <a:r>
              <a:rPr lang="en-US" sz="900" dirty="0" err="1">
                <a:solidFill>
                  <a:srgbClr val="000000"/>
                </a:solidFill>
                <a:effectLst/>
                <a:latin typeface="Menlo" panose="020B0609030804020204" pitchFamily="49" charset="0"/>
              </a:rPr>
              <a:t>report.html</a:t>
            </a:r>
            <a:endParaRPr lang="en-US" sz="90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32516051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222ACA-A060-D651-9E2E-B40B13F636C6}"/>
              </a:ext>
            </a:extLst>
          </p:cNvPr>
          <p:cNvSpPr txBox="1"/>
          <p:nvPr/>
        </p:nvSpPr>
        <p:spPr>
          <a:xfrm>
            <a:off x="256878" y="129931"/>
            <a:ext cx="8582322" cy="461665"/>
          </a:xfrm>
          <a:prstGeom prst="rect">
            <a:avLst/>
          </a:prstGeom>
          <a:noFill/>
        </p:spPr>
        <p:txBody>
          <a:bodyPr wrap="square">
            <a:spAutoFit/>
          </a:bodyPr>
          <a:lstStyle/>
          <a:p>
            <a:r>
              <a:rPr lang="en-US" sz="2400" b="1" dirty="0">
                <a:ln w="22225">
                  <a:solidFill>
                    <a:srgbClr val="0070C0"/>
                  </a:solidFill>
                  <a:prstDash val="solid"/>
                </a:ln>
                <a:solidFill>
                  <a:srgbClr val="0070C0"/>
                </a:solidFill>
                <a:effectLst>
                  <a:reflection blurRad="6350" stA="55000" endA="300" endPos="45500" dir="5400000" sy="-100000" algn="bl" rotWithShape="0"/>
                </a:effectLst>
              </a:rPr>
              <a:t>Report - View Routing Table</a:t>
            </a:r>
          </a:p>
        </p:txBody>
      </p:sp>
      <p:pic>
        <p:nvPicPr>
          <p:cNvPr id="7" name="Picture 6">
            <a:extLst>
              <a:ext uri="{FF2B5EF4-FFF2-40B4-BE49-F238E27FC236}">
                <a16:creationId xmlns:a16="http://schemas.microsoft.com/office/drawing/2014/main" id="{8015B6B2-B5C2-DE22-F045-513A0077FFE3}"/>
              </a:ext>
            </a:extLst>
          </p:cNvPr>
          <p:cNvPicPr>
            <a:picLocks noChangeAspect="1"/>
          </p:cNvPicPr>
          <p:nvPr/>
        </p:nvPicPr>
        <p:blipFill>
          <a:blip r:embed="rId3"/>
          <a:stretch>
            <a:fillRect/>
          </a:stretch>
        </p:blipFill>
        <p:spPr>
          <a:xfrm>
            <a:off x="1010043" y="775767"/>
            <a:ext cx="10171913" cy="5306466"/>
          </a:xfrm>
          <a:prstGeom prst="rect">
            <a:avLst/>
          </a:prstGeom>
        </p:spPr>
      </p:pic>
      <p:sp>
        <p:nvSpPr>
          <p:cNvPr id="9" name="TextBox 8">
            <a:extLst>
              <a:ext uri="{FF2B5EF4-FFF2-40B4-BE49-F238E27FC236}">
                <a16:creationId xmlns:a16="http://schemas.microsoft.com/office/drawing/2014/main" id="{266A7398-A6A0-B1C4-FC2F-AEEDA07303FA}"/>
              </a:ext>
            </a:extLst>
          </p:cNvPr>
          <p:cNvSpPr txBox="1"/>
          <p:nvPr/>
        </p:nvSpPr>
        <p:spPr>
          <a:xfrm>
            <a:off x="1010043" y="6082233"/>
            <a:ext cx="10171912" cy="307777"/>
          </a:xfrm>
          <a:prstGeom prst="rect">
            <a:avLst/>
          </a:prstGeom>
          <a:noFill/>
        </p:spPr>
        <p:txBody>
          <a:bodyPr wrap="square">
            <a:spAutoFit/>
          </a:bodyPr>
          <a:lstStyle/>
          <a:p>
            <a:r>
              <a:rPr lang="en-US" sz="1400" dirty="0">
                <a:solidFill>
                  <a:srgbClr val="0432FF"/>
                </a:solidFill>
                <a:hlinkClick r:id="rId4">
                  <a:extLst>
                    <a:ext uri="{A12FA001-AC4F-418D-AE19-62706E023703}">
                      <ahyp:hlinkClr xmlns:ahyp="http://schemas.microsoft.com/office/drawing/2018/hyperlinkcolor" val="tx"/>
                    </a:ext>
                  </a:extLst>
                </a:hlinkClick>
              </a:rPr>
              <a:t>https://</a:t>
            </a:r>
            <a:r>
              <a:rPr lang="en-US" sz="1400" dirty="0" err="1">
                <a:solidFill>
                  <a:srgbClr val="0432FF"/>
                </a:solidFill>
                <a:hlinkClick r:id="rId4">
                  <a:extLst>
                    <a:ext uri="{A12FA001-AC4F-418D-AE19-62706E023703}">
                      <ahyp:hlinkClr xmlns:ahyp="http://schemas.microsoft.com/office/drawing/2018/hyperlinkcolor" val="tx"/>
                    </a:ext>
                  </a:extLst>
                </a:hlinkClick>
              </a:rPr>
              <a:t>github.com</a:t>
            </a:r>
            <a:r>
              <a:rPr lang="en-US" sz="1400" dirty="0">
                <a:solidFill>
                  <a:srgbClr val="0432FF"/>
                </a:solidFill>
                <a:hlinkClick r:id="rId4">
                  <a:extLst>
                    <a:ext uri="{A12FA001-AC4F-418D-AE19-62706E023703}">
                      <ahyp:hlinkClr xmlns:ahyp="http://schemas.microsoft.com/office/drawing/2018/hyperlinkcolor" val="tx"/>
                    </a:ext>
                  </a:extLst>
                </a:hlinkClick>
              </a:rPr>
              <a:t>/</a:t>
            </a:r>
            <a:r>
              <a:rPr lang="en-US" sz="1400" dirty="0" err="1">
                <a:solidFill>
                  <a:srgbClr val="0432FF"/>
                </a:solidFill>
                <a:hlinkClick r:id="rId4">
                  <a:extLst>
                    <a:ext uri="{A12FA001-AC4F-418D-AE19-62706E023703}">
                      <ahyp:hlinkClr xmlns:ahyp="http://schemas.microsoft.com/office/drawing/2018/hyperlinkcolor" val="tx"/>
                    </a:ext>
                  </a:extLst>
                </a:hlinkClick>
              </a:rPr>
              <a:t>achaanetatuo</a:t>
            </a:r>
            <a:r>
              <a:rPr lang="en-US" sz="1400" dirty="0">
                <a:solidFill>
                  <a:srgbClr val="0432FF"/>
                </a:solidFill>
                <a:hlinkClick r:id="rId4">
                  <a:extLst>
                    <a:ext uri="{A12FA001-AC4F-418D-AE19-62706E023703}">
                      <ahyp:hlinkClr xmlns:ahyp="http://schemas.microsoft.com/office/drawing/2018/hyperlinkcolor" val="tx"/>
                    </a:ext>
                  </a:extLst>
                </a:hlinkClick>
              </a:rPr>
              <a:t>/</a:t>
            </a:r>
            <a:r>
              <a:rPr lang="en-US" sz="1400" dirty="0" err="1">
                <a:solidFill>
                  <a:srgbClr val="0432FF"/>
                </a:solidFill>
                <a:hlinkClick r:id="rId4">
                  <a:extLst>
                    <a:ext uri="{A12FA001-AC4F-418D-AE19-62706E023703}">
                      <ahyp:hlinkClr xmlns:ahyp="http://schemas.microsoft.com/office/drawing/2018/hyperlinkcolor" val="tx"/>
                    </a:ext>
                  </a:extLst>
                </a:hlinkClick>
              </a:rPr>
              <a:t>pyats</a:t>
            </a:r>
            <a:r>
              <a:rPr lang="en-US" sz="1400" dirty="0">
                <a:solidFill>
                  <a:srgbClr val="0432FF"/>
                </a:solidFill>
                <a:hlinkClick r:id="rId4">
                  <a:extLst>
                    <a:ext uri="{A12FA001-AC4F-418D-AE19-62706E023703}">
                      <ahyp:hlinkClr xmlns:ahyp="http://schemas.microsoft.com/office/drawing/2018/hyperlinkcolor" val="tx"/>
                    </a:ext>
                  </a:extLst>
                </a:hlinkClick>
              </a:rPr>
              <a:t>/blob/main/</a:t>
            </a:r>
            <a:r>
              <a:rPr lang="en-US" sz="1400" dirty="0" err="1">
                <a:solidFill>
                  <a:srgbClr val="0432FF"/>
                </a:solidFill>
                <a:hlinkClick r:id="rId4">
                  <a:extLst>
                    <a:ext uri="{A12FA001-AC4F-418D-AE19-62706E023703}">
                      <ahyp:hlinkClr xmlns:ahyp="http://schemas.microsoft.com/office/drawing/2018/hyperlinkcolor" val="tx"/>
                    </a:ext>
                  </a:extLst>
                </a:hlinkClick>
              </a:rPr>
              <a:t>report_log</a:t>
            </a:r>
            <a:r>
              <a:rPr lang="en-US" sz="1400" dirty="0">
                <a:solidFill>
                  <a:srgbClr val="0432FF"/>
                </a:solidFill>
                <a:hlinkClick r:id="rId4">
                  <a:extLst>
                    <a:ext uri="{A12FA001-AC4F-418D-AE19-62706E023703}">
                      <ahyp:hlinkClr xmlns:ahyp="http://schemas.microsoft.com/office/drawing/2018/hyperlinkcolor" val="tx"/>
                    </a:ext>
                  </a:extLst>
                </a:hlinkClick>
              </a:rPr>
              <a:t>/3_show_route.html</a:t>
            </a:r>
            <a:endParaRPr lang="en-US" sz="1400" dirty="0">
              <a:solidFill>
                <a:srgbClr val="0432FF"/>
              </a:solidFill>
            </a:endParaRPr>
          </a:p>
        </p:txBody>
      </p:sp>
    </p:spTree>
    <p:extLst>
      <p:ext uri="{BB962C8B-B14F-4D97-AF65-F5344CB8AC3E}">
        <p14:creationId xmlns:p14="http://schemas.microsoft.com/office/powerpoint/2010/main" val="19113702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222ACA-A060-D651-9E2E-B40B13F636C6}"/>
              </a:ext>
            </a:extLst>
          </p:cNvPr>
          <p:cNvSpPr txBox="1"/>
          <p:nvPr/>
        </p:nvSpPr>
        <p:spPr>
          <a:xfrm>
            <a:off x="256878" y="129931"/>
            <a:ext cx="8582322" cy="461665"/>
          </a:xfrm>
          <a:prstGeom prst="rect">
            <a:avLst/>
          </a:prstGeom>
          <a:noFill/>
        </p:spPr>
        <p:txBody>
          <a:bodyPr wrap="square">
            <a:spAutoFit/>
          </a:bodyPr>
          <a:lstStyle/>
          <a:p>
            <a:r>
              <a:rPr lang="en-US" sz="2400" b="1" dirty="0" err="1">
                <a:ln w="22225">
                  <a:solidFill>
                    <a:srgbClr val="0070C0"/>
                  </a:solidFill>
                  <a:prstDash val="solid"/>
                </a:ln>
                <a:solidFill>
                  <a:srgbClr val="0070C0"/>
                </a:solidFill>
                <a:effectLst>
                  <a:reflection blurRad="6350" stA="55000" endA="300" endPos="45500" dir="5400000" sy="-100000" algn="bl" rotWithShape="0"/>
                </a:effectLst>
              </a:rPr>
              <a:t>Pyats</a:t>
            </a:r>
            <a:r>
              <a:rPr lang="en-US" sz="2400" b="1" dirty="0">
                <a:ln w="22225">
                  <a:solidFill>
                    <a:srgbClr val="0070C0"/>
                  </a:solidFill>
                  <a:prstDash val="solid"/>
                </a:ln>
                <a:solidFill>
                  <a:srgbClr val="0070C0"/>
                </a:solidFill>
                <a:effectLst>
                  <a:reflection blurRad="6350" stA="55000" endA="300" endPos="45500" dir="5400000" sy="-100000" algn="bl" rotWithShape="0"/>
                </a:effectLst>
              </a:rPr>
              <a:t> Robot Framework – Parsing IP Route</a:t>
            </a:r>
          </a:p>
        </p:txBody>
      </p:sp>
      <p:sp>
        <p:nvSpPr>
          <p:cNvPr id="2" name="TextBox 1">
            <a:extLst>
              <a:ext uri="{FF2B5EF4-FFF2-40B4-BE49-F238E27FC236}">
                <a16:creationId xmlns:a16="http://schemas.microsoft.com/office/drawing/2014/main" id="{3C3CD514-4A65-576D-EA79-4D17BE41FD3C}"/>
              </a:ext>
            </a:extLst>
          </p:cNvPr>
          <p:cNvSpPr txBox="1"/>
          <p:nvPr/>
        </p:nvSpPr>
        <p:spPr>
          <a:xfrm>
            <a:off x="313940" y="899590"/>
            <a:ext cx="6747164" cy="5786199"/>
          </a:xfrm>
          <a:prstGeom prst="rect">
            <a:avLst/>
          </a:prstGeom>
          <a:noFill/>
        </p:spPr>
        <p:txBody>
          <a:bodyPr wrap="square" rtlCol="0">
            <a:spAutoFit/>
          </a:bodyPr>
          <a:lstStyle/>
          <a:p>
            <a:r>
              <a:rPr lang="en-US" sz="1000" dirty="0">
                <a:latin typeface="Courier New" panose="02070309020205020404" pitchFamily="49" charset="0"/>
                <a:cs typeface="Courier New" panose="02070309020205020404" pitchFamily="49" charset="0"/>
              </a:rPr>
              <a:t># Parse Show IP Route</a:t>
            </a:r>
          </a:p>
          <a:p>
            <a:r>
              <a:rPr lang="en-US" sz="1000" dirty="0">
                <a:latin typeface="Courier New" panose="02070309020205020404" pitchFamily="49" charset="0"/>
                <a:cs typeface="Courier New" panose="02070309020205020404" pitchFamily="49" charset="0"/>
              </a:rPr>
              <a:t>** Settings ***</a:t>
            </a:r>
          </a:p>
          <a:p>
            <a:r>
              <a:rPr lang="en-US" sz="1000" dirty="0">
                <a:latin typeface="Courier New" panose="02070309020205020404" pitchFamily="49" charset="0"/>
                <a:cs typeface="Courier New" panose="02070309020205020404" pitchFamily="49" charset="0"/>
              </a:rPr>
              <a:t>Library        </a:t>
            </a:r>
            <a:r>
              <a:rPr lang="en-US" sz="1000" dirty="0" err="1">
                <a:latin typeface="Courier New" panose="02070309020205020404" pitchFamily="49" charset="0"/>
                <a:cs typeface="Courier New" panose="02070309020205020404" pitchFamily="49" charset="0"/>
              </a:rPr>
              <a:t>OperatingSystem</a:t>
            </a:r>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Library        </a:t>
            </a:r>
            <a:r>
              <a:rPr lang="en-US" sz="1000" dirty="0" err="1">
                <a:latin typeface="Courier New" panose="02070309020205020404" pitchFamily="49" charset="0"/>
                <a:cs typeface="Courier New" panose="02070309020205020404" pitchFamily="49" charset="0"/>
              </a:rPr>
              <a:t>ats.robot.pyATSRobot</a:t>
            </a:r>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Library        </a:t>
            </a:r>
            <a:r>
              <a:rPr lang="en-US" sz="1000" dirty="0" err="1">
                <a:latin typeface="Courier New" panose="02070309020205020404" pitchFamily="49" charset="0"/>
                <a:cs typeface="Courier New" panose="02070309020205020404" pitchFamily="49" charset="0"/>
              </a:rPr>
              <a:t>genie.libs.robot.GenieRobot</a:t>
            </a:r>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Library        </a:t>
            </a:r>
            <a:r>
              <a:rPr lang="en-US" sz="1000" dirty="0" err="1">
                <a:latin typeface="Courier New" panose="02070309020205020404" pitchFamily="49" charset="0"/>
                <a:cs typeface="Courier New" panose="02070309020205020404" pitchFamily="49" charset="0"/>
              </a:rPr>
              <a:t>genie.metaparser</a:t>
            </a:r>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Library        </a:t>
            </a:r>
            <a:r>
              <a:rPr lang="en-US" sz="1000" dirty="0" err="1">
                <a:latin typeface="Courier New" panose="02070309020205020404" pitchFamily="49" charset="0"/>
                <a:cs typeface="Courier New" panose="02070309020205020404" pitchFamily="49" charset="0"/>
              </a:rPr>
              <a:t>genie.libs.parser</a:t>
            </a:r>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Library        </a:t>
            </a:r>
            <a:r>
              <a:rPr lang="en-US" sz="1000" dirty="0" err="1">
                <a:latin typeface="Courier New" panose="02070309020205020404" pitchFamily="49" charset="0"/>
                <a:cs typeface="Courier New" panose="02070309020205020404" pitchFamily="49" charset="0"/>
              </a:rPr>
              <a:t>genie.libs.robot.GenieRobotApis</a:t>
            </a:r>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Library        </a:t>
            </a:r>
            <a:r>
              <a:rPr lang="en-US" sz="1000" dirty="0" err="1">
                <a:latin typeface="Courier New" panose="02070309020205020404" pitchFamily="49" charset="0"/>
                <a:cs typeface="Courier New" panose="02070309020205020404" pitchFamily="49" charset="0"/>
              </a:rPr>
              <a:t>unicon.robot.UniconRobot</a:t>
            </a:r>
            <a:endParaRPr lang="en-US" sz="1000" dirty="0">
              <a:latin typeface="Courier New" panose="02070309020205020404" pitchFamily="49" charset="0"/>
              <a:cs typeface="Courier New" panose="02070309020205020404" pitchFamily="49" charset="0"/>
            </a:endParaRPr>
          </a:p>
          <a:p>
            <a:endParaRPr lang="en-US" sz="1000" dirty="0">
              <a:latin typeface="Courier New" panose="02070309020205020404" pitchFamily="49" charset="0"/>
              <a:cs typeface="Courier New" panose="02070309020205020404" pitchFamily="49" charset="0"/>
            </a:endParaRP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 Variables ***</a:t>
            </a:r>
          </a:p>
          <a:p>
            <a:r>
              <a:rPr lang="en-US" sz="1000" dirty="0">
                <a:latin typeface="Courier New" panose="02070309020205020404" pitchFamily="49" charset="0"/>
                <a:cs typeface="Courier New" panose="02070309020205020404" pitchFamily="49" charset="0"/>
              </a:rPr>
              <a:t># Defining variables that can be used elsewhere in the test data.</a:t>
            </a:r>
          </a:p>
          <a:p>
            <a:r>
              <a:rPr lang="en-US" sz="1000" dirty="0">
                <a:latin typeface="Courier New" panose="02070309020205020404" pitchFamily="49" charset="0"/>
                <a:cs typeface="Courier New" panose="02070309020205020404" pitchFamily="49" charset="0"/>
              </a:rPr>
              <a:t># Can also be driven as dash argument at runtime</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${testbed}    tb-jump.yaml</a:t>
            </a:r>
          </a:p>
          <a:p>
            <a:r>
              <a:rPr lang="en-US" sz="1000" dirty="0">
                <a:latin typeface="Courier New" panose="02070309020205020404" pitchFamily="49" charset="0"/>
                <a:cs typeface="Courier New" panose="02070309020205020404" pitchFamily="49" charset="0"/>
              </a:rPr>
              <a:t># ${PTS}         /path/file</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 Test Cases ***</a:t>
            </a:r>
          </a:p>
          <a:p>
            <a:r>
              <a:rPr lang="en-US" sz="1000" dirty="0">
                <a:latin typeface="Courier New" panose="02070309020205020404" pitchFamily="49" charset="0"/>
                <a:cs typeface="Courier New" panose="02070309020205020404" pitchFamily="49" charset="0"/>
              </a:rPr>
              <a:t># Creating test cases from available keywords.</a:t>
            </a:r>
          </a:p>
          <a:p>
            <a:endParaRPr lang="en-US" sz="1000" dirty="0">
              <a:latin typeface="Courier New" panose="02070309020205020404" pitchFamily="49" charset="0"/>
              <a:cs typeface="Courier New" panose="02070309020205020404" pitchFamily="49" charset="0"/>
            </a:endParaRP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Connect</a:t>
            </a:r>
          </a:p>
          <a:p>
            <a:r>
              <a:rPr lang="en-US" sz="1000" dirty="0">
                <a:latin typeface="Courier New" panose="02070309020205020404" pitchFamily="49" charset="0"/>
                <a:cs typeface="Courier New" panose="02070309020205020404" pitchFamily="49" charset="0"/>
              </a:rPr>
              <a:t>    use testbed "${testbed}"</a:t>
            </a:r>
          </a:p>
          <a:p>
            <a:r>
              <a:rPr lang="en-US" sz="1000" dirty="0">
                <a:latin typeface="Courier New" panose="02070309020205020404" pitchFamily="49" charset="0"/>
                <a:cs typeface="Courier New" panose="02070309020205020404" pitchFamily="49" charset="0"/>
              </a:rPr>
              <a:t>    connect to devices "DAL"</a:t>
            </a:r>
          </a:p>
          <a:p>
            <a:r>
              <a:rPr lang="en-US" sz="1000" dirty="0">
                <a:latin typeface="Courier New" panose="02070309020205020404" pitchFamily="49" charset="0"/>
                <a:cs typeface="Courier New" panose="02070309020205020404" pitchFamily="49" charset="0"/>
              </a:rPr>
              <a:t>    connect to devices "NY"</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Parse Route output</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    ${output} =    parse "show </a:t>
            </a:r>
            <a:r>
              <a:rPr lang="en-US" sz="1000" dirty="0" err="1">
                <a:latin typeface="Courier New" panose="02070309020205020404" pitchFamily="49" charset="0"/>
                <a:cs typeface="Courier New" panose="02070309020205020404" pitchFamily="49" charset="0"/>
              </a:rPr>
              <a:t>ip</a:t>
            </a:r>
            <a:r>
              <a:rPr lang="en-US" sz="1000" dirty="0">
                <a:latin typeface="Courier New" panose="02070309020205020404" pitchFamily="49" charset="0"/>
                <a:cs typeface="Courier New" panose="02070309020205020404" pitchFamily="49" charset="0"/>
              </a:rPr>
              <a:t> route </a:t>
            </a:r>
            <a:r>
              <a:rPr lang="en-US" sz="1000" dirty="0" err="1">
                <a:latin typeface="Courier New" panose="02070309020205020404" pitchFamily="49" charset="0"/>
                <a:cs typeface="Courier New" panose="02070309020205020404" pitchFamily="49" charset="0"/>
              </a:rPr>
              <a:t>vrf</a:t>
            </a:r>
            <a:r>
              <a:rPr lang="en-US" sz="1000" dirty="0">
                <a:latin typeface="Courier New" panose="02070309020205020404" pitchFamily="49" charset="0"/>
                <a:cs typeface="Courier New" panose="02070309020205020404" pitchFamily="49" charset="0"/>
              </a:rPr>
              <a:t> cust20_pepsi" on device "NY"</a:t>
            </a:r>
          </a:p>
          <a:p>
            <a:r>
              <a:rPr lang="en-US" sz="1000" dirty="0">
                <a:latin typeface="Courier New" panose="02070309020205020404" pitchFamily="49" charset="0"/>
                <a:cs typeface="Courier New" panose="02070309020205020404" pitchFamily="49" charset="0"/>
              </a:rPr>
              <a:t>    Log    ${output}</a:t>
            </a:r>
          </a:p>
          <a:p>
            <a:endParaRPr lang="en-US" sz="1000" dirty="0">
              <a:latin typeface="Courier New" panose="02070309020205020404" pitchFamily="49" charset="0"/>
              <a:cs typeface="Courier New" panose="02070309020205020404" pitchFamily="49" charset="0"/>
            </a:endParaRP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 Disconnect from all the devices</a:t>
            </a:r>
          </a:p>
          <a:p>
            <a:r>
              <a:rPr lang="en-US" sz="1000" dirty="0">
                <a:latin typeface="Courier New" panose="02070309020205020404" pitchFamily="49" charset="0"/>
                <a:cs typeface="Courier New" panose="02070309020205020404" pitchFamily="49" charset="0"/>
              </a:rPr>
              <a:t>Disconnect</a:t>
            </a:r>
          </a:p>
          <a:p>
            <a:r>
              <a:rPr lang="en-US" sz="1000" dirty="0">
                <a:latin typeface="Courier New" panose="02070309020205020404" pitchFamily="49" charset="0"/>
                <a:cs typeface="Courier New" panose="02070309020205020404" pitchFamily="49" charset="0"/>
              </a:rPr>
              <a:t>  disconnect from all devices</a:t>
            </a:r>
          </a:p>
        </p:txBody>
      </p:sp>
      <p:sp>
        <p:nvSpPr>
          <p:cNvPr id="6" name="TextBox 5">
            <a:extLst>
              <a:ext uri="{FF2B5EF4-FFF2-40B4-BE49-F238E27FC236}">
                <a16:creationId xmlns:a16="http://schemas.microsoft.com/office/drawing/2014/main" id="{3653BDA4-FDF3-981C-FB1D-CD0DF87F00A6}"/>
              </a:ext>
            </a:extLst>
          </p:cNvPr>
          <p:cNvSpPr txBox="1"/>
          <p:nvPr/>
        </p:nvSpPr>
        <p:spPr>
          <a:xfrm>
            <a:off x="6271824" y="899590"/>
            <a:ext cx="5663298" cy="2308324"/>
          </a:xfrm>
          <a:prstGeom prst="rect">
            <a:avLst/>
          </a:prstGeom>
          <a:noFill/>
        </p:spPr>
        <p:txBody>
          <a:bodyPr wrap="square">
            <a:spAutoFit/>
          </a:bodyPr>
          <a:lstStyle/>
          <a:p>
            <a:r>
              <a:rPr lang="en-US" sz="900" dirty="0">
                <a:solidFill>
                  <a:srgbClr val="000000"/>
                </a:solidFill>
                <a:effectLst/>
                <a:latin typeface="Menlo" panose="020B0609030804020204" pitchFamily="49" charset="0"/>
              </a:rPr>
              <a:t>Mac-Pro-641 robot % robot </a:t>
            </a:r>
            <a:r>
              <a:rPr lang="en-US" sz="900" dirty="0" err="1">
                <a:solidFill>
                  <a:srgbClr val="000000"/>
                </a:solidFill>
                <a:effectLst/>
                <a:latin typeface="Menlo" panose="020B0609030804020204" pitchFamily="49" charset="0"/>
              </a:rPr>
              <a:t>show_route_parsh.robot</a:t>
            </a:r>
            <a:endParaRPr lang="en-US" sz="900" dirty="0">
              <a:solidFill>
                <a:srgbClr val="000000"/>
              </a:solidFill>
              <a:effectLst/>
              <a:latin typeface="Menlo" panose="020B0609030804020204" pitchFamily="49" charset="0"/>
            </a:endParaRP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Show Route </a:t>
            </a:r>
            <a:r>
              <a:rPr lang="en-US" sz="900" dirty="0" err="1">
                <a:solidFill>
                  <a:srgbClr val="000000"/>
                </a:solidFill>
                <a:effectLst/>
                <a:latin typeface="Menlo" panose="020B0609030804020204" pitchFamily="49" charset="0"/>
              </a:rPr>
              <a:t>Parsh</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Connect                                                               | </a:t>
            </a:r>
            <a:r>
              <a:rPr lang="en-US" sz="900" dirty="0">
                <a:solidFill>
                  <a:srgbClr val="39C026"/>
                </a:solidFill>
                <a:effectLst/>
                <a:latin typeface="Menlo" panose="020B0609030804020204" pitchFamily="49" charset="0"/>
              </a:rPr>
              <a:t>PASS</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Parse Route output                                                    | </a:t>
            </a:r>
            <a:r>
              <a:rPr lang="en-US" sz="900" dirty="0">
                <a:solidFill>
                  <a:srgbClr val="39C026"/>
                </a:solidFill>
                <a:effectLst/>
                <a:latin typeface="Menlo" panose="020B0609030804020204" pitchFamily="49" charset="0"/>
              </a:rPr>
              <a:t>PASS</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Disconnect                                                            | </a:t>
            </a:r>
            <a:r>
              <a:rPr lang="en-US" sz="900" dirty="0">
                <a:solidFill>
                  <a:srgbClr val="39C026"/>
                </a:solidFill>
                <a:effectLst/>
                <a:latin typeface="Menlo" panose="020B0609030804020204" pitchFamily="49" charset="0"/>
              </a:rPr>
              <a:t>PASS</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Show Route </a:t>
            </a:r>
            <a:r>
              <a:rPr lang="en-US" sz="900" dirty="0" err="1">
                <a:solidFill>
                  <a:srgbClr val="000000"/>
                </a:solidFill>
                <a:effectLst/>
                <a:latin typeface="Menlo" panose="020B0609030804020204" pitchFamily="49" charset="0"/>
              </a:rPr>
              <a:t>Parsh</a:t>
            </a:r>
            <a:r>
              <a:rPr lang="en-US" sz="900" dirty="0">
                <a:solidFill>
                  <a:srgbClr val="000000"/>
                </a:solidFill>
                <a:effectLst/>
                <a:latin typeface="Menlo" panose="020B0609030804020204" pitchFamily="49" charset="0"/>
              </a:rPr>
              <a:t>                                                      | </a:t>
            </a:r>
            <a:r>
              <a:rPr lang="en-US" sz="900" dirty="0">
                <a:solidFill>
                  <a:srgbClr val="39C026"/>
                </a:solidFill>
                <a:effectLst/>
                <a:latin typeface="Menlo" panose="020B0609030804020204" pitchFamily="49" charset="0"/>
              </a:rPr>
              <a:t>PASS</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3 tests, 3 passed, 0 failed</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Output:  /Users/</a:t>
            </a:r>
            <a:r>
              <a:rPr lang="en-US" sz="900" dirty="0" err="1">
                <a:solidFill>
                  <a:srgbClr val="000000"/>
                </a:solidFill>
                <a:effectLst/>
                <a:latin typeface="Menlo" panose="020B0609030804020204" pitchFamily="49" charset="0"/>
              </a:rPr>
              <a:t>chandranath</a:t>
            </a:r>
            <a:r>
              <a:rPr lang="en-US" sz="900" dirty="0">
                <a:solidFill>
                  <a:srgbClr val="000000"/>
                </a:solidFill>
                <a:effectLst/>
                <a:latin typeface="Menlo" panose="020B0609030804020204" pitchFamily="49" charset="0"/>
              </a:rPr>
              <a:t>/</a:t>
            </a:r>
            <a:r>
              <a:rPr lang="en-US" sz="900" dirty="0" err="1">
                <a:solidFill>
                  <a:srgbClr val="000000"/>
                </a:solidFill>
                <a:effectLst/>
                <a:latin typeface="Menlo" panose="020B0609030804020204" pitchFamily="49" charset="0"/>
              </a:rPr>
              <a:t>myfolder</a:t>
            </a:r>
            <a:r>
              <a:rPr lang="en-US" sz="900" dirty="0">
                <a:solidFill>
                  <a:srgbClr val="000000"/>
                </a:solidFill>
                <a:effectLst/>
                <a:latin typeface="Menlo" panose="020B0609030804020204" pitchFamily="49" charset="0"/>
              </a:rPr>
              <a:t>/</a:t>
            </a:r>
            <a:r>
              <a:rPr lang="en-US" sz="900" dirty="0" err="1">
                <a:solidFill>
                  <a:srgbClr val="000000"/>
                </a:solidFill>
                <a:effectLst/>
                <a:latin typeface="Menlo" panose="020B0609030804020204" pitchFamily="49" charset="0"/>
              </a:rPr>
              <a:t>autolearn</a:t>
            </a:r>
            <a:r>
              <a:rPr lang="en-US" sz="900" dirty="0">
                <a:solidFill>
                  <a:srgbClr val="000000"/>
                </a:solidFill>
                <a:effectLst/>
                <a:latin typeface="Menlo" panose="020B0609030804020204" pitchFamily="49" charset="0"/>
              </a:rPr>
              <a:t>/robot/</a:t>
            </a:r>
            <a:r>
              <a:rPr lang="en-US" sz="900" dirty="0" err="1">
                <a:solidFill>
                  <a:srgbClr val="000000"/>
                </a:solidFill>
                <a:effectLst/>
                <a:latin typeface="Menlo" panose="020B0609030804020204" pitchFamily="49" charset="0"/>
              </a:rPr>
              <a:t>output.xml</a:t>
            </a:r>
            <a:endParaRPr lang="en-US" sz="900" dirty="0">
              <a:solidFill>
                <a:srgbClr val="000000"/>
              </a:solidFill>
              <a:effectLst/>
              <a:latin typeface="Menlo" panose="020B0609030804020204" pitchFamily="49" charset="0"/>
            </a:endParaRPr>
          </a:p>
          <a:p>
            <a:r>
              <a:rPr lang="en-US" sz="900" dirty="0">
                <a:solidFill>
                  <a:srgbClr val="000000"/>
                </a:solidFill>
                <a:effectLst/>
                <a:latin typeface="Menlo" panose="020B0609030804020204" pitchFamily="49" charset="0"/>
              </a:rPr>
              <a:t>Log:     /Users/</a:t>
            </a:r>
            <a:r>
              <a:rPr lang="en-US" sz="900" dirty="0" err="1">
                <a:solidFill>
                  <a:srgbClr val="000000"/>
                </a:solidFill>
                <a:effectLst/>
                <a:latin typeface="Menlo" panose="020B0609030804020204" pitchFamily="49" charset="0"/>
              </a:rPr>
              <a:t>chandranath</a:t>
            </a:r>
            <a:r>
              <a:rPr lang="en-US" sz="900" dirty="0">
                <a:solidFill>
                  <a:srgbClr val="000000"/>
                </a:solidFill>
                <a:effectLst/>
                <a:latin typeface="Menlo" panose="020B0609030804020204" pitchFamily="49" charset="0"/>
              </a:rPr>
              <a:t>/</a:t>
            </a:r>
            <a:r>
              <a:rPr lang="en-US" sz="900" dirty="0" err="1">
                <a:solidFill>
                  <a:srgbClr val="000000"/>
                </a:solidFill>
                <a:effectLst/>
                <a:latin typeface="Menlo" panose="020B0609030804020204" pitchFamily="49" charset="0"/>
              </a:rPr>
              <a:t>myfolder</a:t>
            </a:r>
            <a:r>
              <a:rPr lang="en-US" sz="900" dirty="0">
                <a:solidFill>
                  <a:srgbClr val="000000"/>
                </a:solidFill>
                <a:effectLst/>
                <a:latin typeface="Menlo" panose="020B0609030804020204" pitchFamily="49" charset="0"/>
              </a:rPr>
              <a:t>/</a:t>
            </a:r>
            <a:r>
              <a:rPr lang="en-US" sz="900" dirty="0" err="1">
                <a:solidFill>
                  <a:srgbClr val="000000"/>
                </a:solidFill>
                <a:effectLst/>
                <a:latin typeface="Menlo" panose="020B0609030804020204" pitchFamily="49" charset="0"/>
              </a:rPr>
              <a:t>autolearn</a:t>
            </a:r>
            <a:r>
              <a:rPr lang="en-US" sz="900" dirty="0">
                <a:solidFill>
                  <a:srgbClr val="000000"/>
                </a:solidFill>
                <a:effectLst/>
                <a:latin typeface="Menlo" panose="020B0609030804020204" pitchFamily="49" charset="0"/>
              </a:rPr>
              <a:t>/robot/</a:t>
            </a:r>
            <a:r>
              <a:rPr lang="en-US" sz="900" dirty="0" err="1">
                <a:solidFill>
                  <a:srgbClr val="000000"/>
                </a:solidFill>
                <a:effectLst/>
                <a:latin typeface="Menlo" panose="020B0609030804020204" pitchFamily="49" charset="0"/>
              </a:rPr>
              <a:t>log.html</a:t>
            </a:r>
            <a:endParaRPr lang="en-US" sz="900" dirty="0">
              <a:solidFill>
                <a:srgbClr val="000000"/>
              </a:solidFill>
              <a:effectLst/>
              <a:latin typeface="Menlo" panose="020B0609030804020204" pitchFamily="49" charset="0"/>
            </a:endParaRPr>
          </a:p>
          <a:p>
            <a:r>
              <a:rPr lang="en-US" sz="900" dirty="0">
                <a:solidFill>
                  <a:srgbClr val="000000"/>
                </a:solidFill>
                <a:effectLst/>
                <a:latin typeface="Menlo" panose="020B0609030804020204" pitchFamily="49" charset="0"/>
              </a:rPr>
              <a:t>Report:  /Users/</a:t>
            </a:r>
            <a:r>
              <a:rPr lang="en-US" sz="900" dirty="0" err="1">
                <a:solidFill>
                  <a:srgbClr val="000000"/>
                </a:solidFill>
                <a:effectLst/>
                <a:latin typeface="Menlo" panose="020B0609030804020204" pitchFamily="49" charset="0"/>
              </a:rPr>
              <a:t>chandranath</a:t>
            </a:r>
            <a:r>
              <a:rPr lang="en-US" sz="900" dirty="0">
                <a:solidFill>
                  <a:srgbClr val="000000"/>
                </a:solidFill>
                <a:effectLst/>
                <a:latin typeface="Menlo" panose="020B0609030804020204" pitchFamily="49" charset="0"/>
              </a:rPr>
              <a:t>/</a:t>
            </a:r>
            <a:r>
              <a:rPr lang="en-US" sz="900" dirty="0" err="1">
                <a:solidFill>
                  <a:srgbClr val="000000"/>
                </a:solidFill>
                <a:effectLst/>
                <a:latin typeface="Menlo" panose="020B0609030804020204" pitchFamily="49" charset="0"/>
              </a:rPr>
              <a:t>myfolder</a:t>
            </a:r>
            <a:r>
              <a:rPr lang="en-US" sz="900" dirty="0">
                <a:solidFill>
                  <a:srgbClr val="000000"/>
                </a:solidFill>
                <a:effectLst/>
                <a:latin typeface="Menlo" panose="020B0609030804020204" pitchFamily="49" charset="0"/>
              </a:rPr>
              <a:t>/</a:t>
            </a:r>
            <a:r>
              <a:rPr lang="en-US" sz="900" dirty="0" err="1">
                <a:solidFill>
                  <a:srgbClr val="000000"/>
                </a:solidFill>
                <a:effectLst/>
                <a:latin typeface="Menlo" panose="020B0609030804020204" pitchFamily="49" charset="0"/>
              </a:rPr>
              <a:t>autolearn</a:t>
            </a:r>
            <a:r>
              <a:rPr lang="en-US" sz="900" dirty="0">
                <a:solidFill>
                  <a:srgbClr val="000000"/>
                </a:solidFill>
                <a:effectLst/>
                <a:latin typeface="Menlo" panose="020B0609030804020204" pitchFamily="49" charset="0"/>
              </a:rPr>
              <a:t>/robot/</a:t>
            </a:r>
            <a:r>
              <a:rPr lang="en-US" sz="900" dirty="0" err="1">
                <a:solidFill>
                  <a:srgbClr val="000000"/>
                </a:solidFill>
                <a:effectLst/>
                <a:latin typeface="Menlo" panose="020B0609030804020204" pitchFamily="49" charset="0"/>
              </a:rPr>
              <a:t>report.html</a:t>
            </a:r>
            <a:endParaRPr lang="en-US" sz="90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19453969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222ACA-A060-D651-9E2E-B40B13F636C6}"/>
              </a:ext>
            </a:extLst>
          </p:cNvPr>
          <p:cNvSpPr txBox="1"/>
          <p:nvPr/>
        </p:nvSpPr>
        <p:spPr>
          <a:xfrm>
            <a:off x="256878" y="129931"/>
            <a:ext cx="8582322" cy="461665"/>
          </a:xfrm>
          <a:prstGeom prst="rect">
            <a:avLst/>
          </a:prstGeom>
          <a:noFill/>
        </p:spPr>
        <p:txBody>
          <a:bodyPr wrap="square">
            <a:spAutoFit/>
          </a:bodyPr>
          <a:lstStyle/>
          <a:p>
            <a:r>
              <a:rPr lang="en-US" sz="2400" b="1" dirty="0">
                <a:ln w="22225">
                  <a:solidFill>
                    <a:srgbClr val="0070C0"/>
                  </a:solidFill>
                  <a:prstDash val="solid"/>
                </a:ln>
                <a:solidFill>
                  <a:srgbClr val="0070C0"/>
                </a:solidFill>
                <a:effectLst>
                  <a:reflection blurRad="6350" stA="55000" endA="300" endPos="45500" dir="5400000" sy="-100000" algn="bl" rotWithShape="0"/>
                </a:effectLst>
              </a:rPr>
              <a:t>Report – Parsing IP Route</a:t>
            </a:r>
          </a:p>
        </p:txBody>
      </p:sp>
      <p:pic>
        <p:nvPicPr>
          <p:cNvPr id="3" name="Picture 2">
            <a:extLst>
              <a:ext uri="{FF2B5EF4-FFF2-40B4-BE49-F238E27FC236}">
                <a16:creationId xmlns:a16="http://schemas.microsoft.com/office/drawing/2014/main" id="{DD358E2A-A267-2218-2C70-03F91C339EAF}"/>
              </a:ext>
            </a:extLst>
          </p:cNvPr>
          <p:cNvPicPr>
            <a:picLocks noChangeAspect="1"/>
          </p:cNvPicPr>
          <p:nvPr/>
        </p:nvPicPr>
        <p:blipFill>
          <a:blip r:embed="rId3"/>
          <a:stretch>
            <a:fillRect/>
          </a:stretch>
        </p:blipFill>
        <p:spPr>
          <a:xfrm>
            <a:off x="1315173" y="767718"/>
            <a:ext cx="9561654" cy="5322563"/>
          </a:xfrm>
          <a:prstGeom prst="rect">
            <a:avLst/>
          </a:prstGeom>
        </p:spPr>
      </p:pic>
      <p:sp>
        <p:nvSpPr>
          <p:cNvPr id="7" name="TextBox 6">
            <a:extLst>
              <a:ext uri="{FF2B5EF4-FFF2-40B4-BE49-F238E27FC236}">
                <a16:creationId xmlns:a16="http://schemas.microsoft.com/office/drawing/2014/main" id="{E28B944E-87AF-BD71-F2EE-A5A940EAF0A4}"/>
              </a:ext>
            </a:extLst>
          </p:cNvPr>
          <p:cNvSpPr txBox="1"/>
          <p:nvPr/>
        </p:nvSpPr>
        <p:spPr>
          <a:xfrm>
            <a:off x="1229811" y="6090281"/>
            <a:ext cx="10368022" cy="307777"/>
          </a:xfrm>
          <a:prstGeom prst="rect">
            <a:avLst/>
          </a:prstGeom>
          <a:noFill/>
        </p:spPr>
        <p:txBody>
          <a:bodyPr wrap="square">
            <a:spAutoFit/>
          </a:bodyPr>
          <a:lstStyle/>
          <a:p>
            <a:r>
              <a:rPr lang="en-US" sz="1400" dirty="0">
                <a:solidFill>
                  <a:srgbClr val="0432FF"/>
                </a:solidFill>
                <a:hlinkClick r:id="rId4">
                  <a:extLst>
                    <a:ext uri="{A12FA001-AC4F-418D-AE19-62706E023703}">
                      <ahyp:hlinkClr xmlns:ahyp="http://schemas.microsoft.com/office/drawing/2018/hyperlinkcolor" val="tx"/>
                    </a:ext>
                  </a:extLst>
                </a:hlinkClick>
              </a:rPr>
              <a:t>https://</a:t>
            </a:r>
            <a:r>
              <a:rPr lang="en-US" sz="1400" dirty="0" err="1">
                <a:solidFill>
                  <a:srgbClr val="0432FF"/>
                </a:solidFill>
                <a:hlinkClick r:id="rId4">
                  <a:extLst>
                    <a:ext uri="{A12FA001-AC4F-418D-AE19-62706E023703}">
                      <ahyp:hlinkClr xmlns:ahyp="http://schemas.microsoft.com/office/drawing/2018/hyperlinkcolor" val="tx"/>
                    </a:ext>
                  </a:extLst>
                </a:hlinkClick>
              </a:rPr>
              <a:t>github.com</a:t>
            </a:r>
            <a:r>
              <a:rPr lang="en-US" sz="1400" dirty="0">
                <a:solidFill>
                  <a:srgbClr val="0432FF"/>
                </a:solidFill>
                <a:hlinkClick r:id="rId4">
                  <a:extLst>
                    <a:ext uri="{A12FA001-AC4F-418D-AE19-62706E023703}">
                      <ahyp:hlinkClr xmlns:ahyp="http://schemas.microsoft.com/office/drawing/2018/hyperlinkcolor" val="tx"/>
                    </a:ext>
                  </a:extLst>
                </a:hlinkClick>
              </a:rPr>
              <a:t>/</a:t>
            </a:r>
            <a:r>
              <a:rPr lang="en-US" sz="1400" dirty="0" err="1">
                <a:solidFill>
                  <a:srgbClr val="0432FF"/>
                </a:solidFill>
                <a:hlinkClick r:id="rId4">
                  <a:extLst>
                    <a:ext uri="{A12FA001-AC4F-418D-AE19-62706E023703}">
                      <ahyp:hlinkClr xmlns:ahyp="http://schemas.microsoft.com/office/drawing/2018/hyperlinkcolor" val="tx"/>
                    </a:ext>
                  </a:extLst>
                </a:hlinkClick>
              </a:rPr>
              <a:t>achaanetatuo</a:t>
            </a:r>
            <a:r>
              <a:rPr lang="en-US" sz="1400" dirty="0">
                <a:solidFill>
                  <a:srgbClr val="0432FF"/>
                </a:solidFill>
                <a:hlinkClick r:id="rId4">
                  <a:extLst>
                    <a:ext uri="{A12FA001-AC4F-418D-AE19-62706E023703}">
                      <ahyp:hlinkClr xmlns:ahyp="http://schemas.microsoft.com/office/drawing/2018/hyperlinkcolor" val="tx"/>
                    </a:ext>
                  </a:extLst>
                </a:hlinkClick>
              </a:rPr>
              <a:t>/</a:t>
            </a:r>
            <a:r>
              <a:rPr lang="en-US" sz="1400" dirty="0" err="1">
                <a:solidFill>
                  <a:srgbClr val="0432FF"/>
                </a:solidFill>
                <a:hlinkClick r:id="rId4">
                  <a:extLst>
                    <a:ext uri="{A12FA001-AC4F-418D-AE19-62706E023703}">
                      <ahyp:hlinkClr xmlns:ahyp="http://schemas.microsoft.com/office/drawing/2018/hyperlinkcolor" val="tx"/>
                    </a:ext>
                  </a:extLst>
                </a:hlinkClick>
              </a:rPr>
              <a:t>pyats</a:t>
            </a:r>
            <a:r>
              <a:rPr lang="en-US" sz="1400" dirty="0">
                <a:solidFill>
                  <a:srgbClr val="0432FF"/>
                </a:solidFill>
                <a:hlinkClick r:id="rId4">
                  <a:extLst>
                    <a:ext uri="{A12FA001-AC4F-418D-AE19-62706E023703}">
                      <ahyp:hlinkClr xmlns:ahyp="http://schemas.microsoft.com/office/drawing/2018/hyperlinkcolor" val="tx"/>
                    </a:ext>
                  </a:extLst>
                </a:hlinkClick>
              </a:rPr>
              <a:t>/blob/main/</a:t>
            </a:r>
            <a:r>
              <a:rPr lang="en-US" sz="1400" dirty="0" err="1">
                <a:solidFill>
                  <a:srgbClr val="0432FF"/>
                </a:solidFill>
                <a:hlinkClick r:id="rId4">
                  <a:extLst>
                    <a:ext uri="{A12FA001-AC4F-418D-AE19-62706E023703}">
                      <ahyp:hlinkClr xmlns:ahyp="http://schemas.microsoft.com/office/drawing/2018/hyperlinkcolor" val="tx"/>
                    </a:ext>
                  </a:extLst>
                </a:hlinkClick>
              </a:rPr>
              <a:t>report_log</a:t>
            </a:r>
            <a:r>
              <a:rPr lang="en-US" sz="1400" dirty="0">
                <a:solidFill>
                  <a:srgbClr val="0432FF"/>
                </a:solidFill>
                <a:hlinkClick r:id="rId4">
                  <a:extLst>
                    <a:ext uri="{A12FA001-AC4F-418D-AE19-62706E023703}">
                      <ahyp:hlinkClr xmlns:ahyp="http://schemas.microsoft.com/office/drawing/2018/hyperlinkcolor" val="tx"/>
                    </a:ext>
                  </a:extLst>
                </a:hlinkClick>
              </a:rPr>
              <a:t>/4_show_route_parsh.html</a:t>
            </a:r>
            <a:endParaRPr lang="en-US" sz="1400" dirty="0">
              <a:solidFill>
                <a:srgbClr val="0432FF"/>
              </a:solidFill>
            </a:endParaRPr>
          </a:p>
        </p:txBody>
      </p:sp>
    </p:spTree>
    <p:extLst>
      <p:ext uri="{BB962C8B-B14F-4D97-AF65-F5344CB8AC3E}">
        <p14:creationId xmlns:p14="http://schemas.microsoft.com/office/powerpoint/2010/main" val="41671618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222ACA-A060-D651-9E2E-B40B13F636C6}"/>
              </a:ext>
            </a:extLst>
          </p:cNvPr>
          <p:cNvSpPr txBox="1"/>
          <p:nvPr/>
        </p:nvSpPr>
        <p:spPr>
          <a:xfrm>
            <a:off x="256878" y="129931"/>
            <a:ext cx="8582322" cy="461665"/>
          </a:xfrm>
          <a:prstGeom prst="rect">
            <a:avLst/>
          </a:prstGeom>
          <a:noFill/>
        </p:spPr>
        <p:txBody>
          <a:bodyPr wrap="square">
            <a:spAutoFit/>
          </a:bodyPr>
          <a:lstStyle/>
          <a:p>
            <a:r>
              <a:rPr lang="en-US" sz="2400" b="1" dirty="0" err="1">
                <a:ln w="22225">
                  <a:solidFill>
                    <a:srgbClr val="0070C0"/>
                  </a:solidFill>
                  <a:prstDash val="solid"/>
                </a:ln>
                <a:solidFill>
                  <a:srgbClr val="0070C0"/>
                </a:solidFill>
                <a:effectLst>
                  <a:reflection blurRad="6350" stA="55000" endA="300" endPos="45500" dir="5400000" sy="-100000" algn="bl" rotWithShape="0"/>
                </a:effectLst>
              </a:rPr>
              <a:t>Pyats</a:t>
            </a:r>
            <a:r>
              <a:rPr lang="en-US" sz="2400" b="1" dirty="0">
                <a:ln w="22225">
                  <a:solidFill>
                    <a:srgbClr val="0070C0"/>
                  </a:solidFill>
                  <a:prstDash val="solid"/>
                </a:ln>
                <a:solidFill>
                  <a:srgbClr val="0070C0"/>
                </a:solidFill>
                <a:effectLst>
                  <a:reflection blurRad="6350" stA="55000" endA="300" endPos="45500" dir="5400000" sy="-100000" algn="bl" rotWithShape="0"/>
                </a:effectLst>
              </a:rPr>
              <a:t> Robot Framework – Parsing and Filtering</a:t>
            </a:r>
          </a:p>
        </p:txBody>
      </p:sp>
      <p:sp>
        <p:nvSpPr>
          <p:cNvPr id="2" name="TextBox 1">
            <a:extLst>
              <a:ext uri="{FF2B5EF4-FFF2-40B4-BE49-F238E27FC236}">
                <a16:creationId xmlns:a16="http://schemas.microsoft.com/office/drawing/2014/main" id="{87D3B307-2489-521B-05B9-4D96130D163D}"/>
              </a:ext>
            </a:extLst>
          </p:cNvPr>
          <p:cNvSpPr txBox="1"/>
          <p:nvPr/>
        </p:nvSpPr>
        <p:spPr>
          <a:xfrm>
            <a:off x="413657" y="794656"/>
            <a:ext cx="7283508" cy="5478423"/>
          </a:xfrm>
          <a:prstGeom prst="rect">
            <a:avLst/>
          </a:prstGeom>
          <a:noFill/>
        </p:spPr>
        <p:txBody>
          <a:bodyPr wrap="square" rtlCol="0">
            <a:spAutoFit/>
          </a:bodyPr>
          <a:lstStyle/>
          <a:p>
            <a:r>
              <a:rPr lang="en-US" sz="1000" dirty="0">
                <a:latin typeface="Courier New" panose="02070309020205020404" pitchFamily="49" charset="0"/>
                <a:cs typeface="Courier New" panose="02070309020205020404" pitchFamily="49" charset="0"/>
              </a:rPr>
              <a:t># Parse and Filter IP Route</a:t>
            </a:r>
          </a:p>
          <a:p>
            <a:r>
              <a:rPr lang="en-US" sz="1000" dirty="0">
                <a:latin typeface="Courier New" panose="02070309020205020404" pitchFamily="49" charset="0"/>
                <a:cs typeface="Courier New" panose="02070309020205020404" pitchFamily="49" charset="0"/>
              </a:rPr>
              <a:t>** Settings ***</a:t>
            </a:r>
          </a:p>
          <a:p>
            <a:r>
              <a:rPr lang="en-US" sz="1000" dirty="0">
                <a:latin typeface="Courier New" panose="02070309020205020404" pitchFamily="49" charset="0"/>
                <a:cs typeface="Courier New" panose="02070309020205020404" pitchFamily="49" charset="0"/>
              </a:rPr>
              <a:t>Library        </a:t>
            </a:r>
            <a:r>
              <a:rPr lang="en-US" sz="1000" dirty="0" err="1">
                <a:latin typeface="Courier New" panose="02070309020205020404" pitchFamily="49" charset="0"/>
                <a:cs typeface="Courier New" panose="02070309020205020404" pitchFamily="49" charset="0"/>
              </a:rPr>
              <a:t>OperatingSystem</a:t>
            </a:r>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Library        </a:t>
            </a:r>
            <a:r>
              <a:rPr lang="en-US" sz="1000" dirty="0" err="1">
                <a:latin typeface="Courier New" panose="02070309020205020404" pitchFamily="49" charset="0"/>
                <a:cs typeface="Courier New" panose="02070309020205020404" pitchFamily="49" charset="0"/>
              </a:rPr>
              <a:t>ats.robot.pyATSRobot</a:t>
            </a:r>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Library        </a:t>
            </a:r>
            <a:r>
              <a:rPr lang="en-US" sz="1000" dirty="0" err="1">
                <a:latin typeface="Courier New" panose="02070309020205020404" pitchFamily="49" charset="0"/>
                <a:cs typeface="Courier New" panose="02070309020205020404" pitchFamily="49" charset="0"/>
              </a:rPr>
              <a:t>genie.libs.robot.GenieRobot</a:t>
            </a:r>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Library        </a:t>
            </a:r>
            <a:r>
              <a:rPr lang="en-US" sz="1000" dirty="0" err="1">
                <a:latin typeface="Courier New" panose="02070309020205020404" pitchFamily="49" charset="0"/>
                <a:cs typeface="Courier New" panose="02070309020205020404" pitchFamily="49" charset="0"/>
              </a:rPr>
              <a:t>genie.metaparser</a:t>
            </a:r>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Library        </a:t>
            </a:r>
            <a:r>
              <a:rPr lang="en-US" sz="1000" dirty="0" err="1">
                <a:latin typeface="Courier New" panose="02070309020205020404" pitchFamily="49" charset="0"/>
                <a:cs typeface="Courier New" panose="02070309020205020404" pitchFamily="49" charset="0"/>
              </a:rPr>
              <a:t>genie.libs.parser</a:t>
            </a:r>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Library        </a:t>
            </a:r>
            <a:r>
              <a:rPr lang="en-US" sz="1000" dirty="0" err="1">
                <a:latin typeface="Courier New" panose="02070309020205020404" pitchFamily="49" charset="0"/>
                <a:cs typeface="Courier New" panose="02070309020205020404" pitchFamily="49" charset="0"/>
              </a:rPr>
              <a:t>genie.libs.robot.GenieRobotApis</a:t>
            </a:r>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Library        </a:t>
            </a:r>
            <a:r>
              <a:rPr lang="en-US" sz="1000" dirty="0" err="1">
                <a:latin typeface="Courier New" panose="02070309020205020404" pitchFamily="49" charset="0"/>
                <a:cs typeface="Courier New" panose="02070309020205020404" pitchFamily="49" charset="0"/>
              </a:rPr>
              <a:t>unicon.robot.UniconRobot</a:t>
            </a:r>
            <a:endParaRPr lang="en-US" sz="1000" dirty="0">
              <a:latin typeface="Courier New" panose="02070309020205020404" pitchFamily="49" charset="0"/>
              <a:cs typeface="Courier New" panose="02070309020205020404" pitchFamily="49" charset="0"/>
            </a:endParaRP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 Variables ***</a:t>
            </a:r>
          </a:p>
          <a:p>
            <a:r>
              <a:rPr lang="en-US" sz="1000" dirty="0">
                <a:latin typeface="Courier New" panose="02070309020205020404" pitchFamily="49" charset="0"/>
                <a:cs typeface="Courier New" panose="02070309020205020404" pitchFamily="49" charset="0"/>
              </a:rPr>
              <a:t># Defining variables that can be used elsewhere in the test data.</a:t>
            </a:r>
          </a:p>
          <a:p>
            <a:r>
              <a:rPr lang="en-US" sz="1000" dirty="0">
                <a:latin typeface="Courier New" panose="02070309020205020404" pitchFamily="49" charset="0"/>
                <a:cs typeface="Courier New" panose="02070309020205020404" pitchFamily="49" charset="0"/>
              </a:rPr>
              <a:t># Can also be driven as dash argument at runtime</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${testbed}    tb-jump.yaml</a:t>
            </a:r>
          </a:p>
          <a:p>
            <a:r>
              <a:rPr lang="en-US" sz="1000" dirty="0">
                <a:latin typeface="Courier New" panose="02070309020205020404" pitchFamily="49" charset="0"/>
                <a:cs typeface="Courier New" panose="02070309020205020404" pitchFamily="49" charset="0"/>
              </a:rPr>
              <a:t># ${PTS}         /path/file</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 Test Cases ***</a:t>
            </a:r>
          </a:p>
          <a:p>
            <a:r>
              <a:rPr lang="en-US" sz="1000" dirty="0">
                <a:latin typeface="Courier New" panose="02070309020205020404" pitchFamily="49" charset="0"/>
                <a:cs typeface="Courier New" panose="02070309020205020404" pitchFamily="49" charset="0"/>
              </a:rPr>
              <a:t># Creating test cases from available keywords.</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Connect</a:t>
            </a:r>
          </a:p>
          <a:p>
            <a:r>
              <a:rPr lang="en-US" sz="1000" dirty="0">
                <a:latin typeface="Courier New" panose="02070309020205020404" pitchFamily="49" charset="0"/>
                <a:cs typeface="Courier New" panose="02070309020205020404" pitchFamily="49" charset="0"/>
              </a:rPr>
              <a:t>    use testbed "${testbed}"</a:t>
            </a:r>
          </a:p>
          <a:p>
            <a:r>
              <a:rPr lang="en-US" sz="1000" dirty="0">
                <a:latin typeface="Courier New" panose="02070309020205020404" pitchFamily="49" charset="0"/>
                <a:cs typeface="Courier New" panose="02070309020205020404" pitchFamily="49" charset="0"/>
              </a:rPr>
              <a:t>    connect to devices "DAL"</a:t>
            </a:r>
          </a:p>
          <a:p>
            <a:r>
              <a:rPr lang="en-US" sz="1000" dirty="0">
                <a:latin typeface="Courier New" panose="02070309020205020404" pitchFamily="49" charset="0"/>
                <a:cs typeface="Courier New" panose="02070309020205020404" pitchFamily="49" charset="0"/>
              </a:rPr>
              <a:t>    connect to devices "NY"</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Parse and Filter Route output</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    ${output} =    parse "show </a:t>
            </a:r>
            <a:r>
              <a:rPr lang="en-US" sz="1000" dirty="0" err="1">
                <a:latin typeface="Courier New" panose="02070309020205020404" pitchFamily="49" charset="0"/>
                <a:cs typeface="Courier New" panose="02070309020205020404" pitchFamily="49" charset="0"/>
              </a:rPr>
              <a:t>ip</a:t>
            </a:r>
            <a:r>
              <a:rPr lang="en-US" sz="1000" dirty="0">
                <a:latin typeface="Courier New" panose="02070309020205020404" pitchFamily="49" charset="0"/>
                <a:cs typeface="Courier New" panose="02070309020205020404" pitchFamily="49" charset="0"/>
              </a:rPr>
              <a:t> route </a:t>
            </a:r>
            <a:r>
              <a:rPr lang="en-US" sz="1000" dirty="0" err="1">
                <a:latin typeface="Courier New" panose="02070309020205020404" pitchFamily="49" charset="0"/>
                <a:cs typeface="Courier New" panose="02070309020205020404" pitchFamily="49" charset="0"/>
              </a:rPr>
              <a:t>vrf</a:t>
            </a:r>
            <a:r>
              <a:rPr lang="en-US" sz="1000" dirty="0">
                <a:latin typeface="Courier New" panose="02070309020205020404" pitchFamily="49" charset="0"/>
                <a:cs typeface="Courier New" panose="02070309020205020404" pitchFamily="49" charset="0"/>
              </a:rPr>
              <a:t> cust20_pepsi" on device "NY"</a:t>
            </a:r>
          </a:p>
          <a:p>
            <a:r>
              <a:rPr lang="en-US" sz="1000" dirty="0">
                <a:latin typeface="Courier New" panose="02070309020205020404" pitchFamily="49" charset="0"/>
                <a:cs typeface="Courier New" panose="02070309020205020404" pitchFamily="49" charset="0"/>
              </a:rPr>
              <a:t>    Log    ${output}</a:t>
            </a:r>
          </a:p>
          <a:p>
            <a:r>
              <a:rPr lang="en-US" sz="1000" dirty="0">
                <a:latin typeface="Courier New" panose="02070309020205020404" pitchFamily="49" charset="0"/>
                <a:cs typeface="Courier New" panose="02070309020205020404" pitchFamily="49" charset="0"/>
              </a:rPr>
              <a:t>    ${output2} =    </a:t>
            </a:r>
            <a:r>
              <a:rPr lang="en-US" sz="1000" dirty="0" err="1">
                <a:latin typeface="Courier New" panose="02070309020205020404" pitchFamily="49" charset="0"/>
                <a:cs typeface="Courier New" panose="02070309020205020404" pitchFamily="49" charset="0"/>
              </a:rPr>
              <a:t>Dq</a:t>
            </a:r>
            <a:r>
              <a:rPr lang="en-US" sz="1000" dirty="0">
                <a:latin typeface="Courier New" panose="02070309020205020404" pitchFamily="49" charset="0"/>
                <a:cs typeface="Courier New" panose="02070309020205020404" pitchFamily="49" charset="0"/>
              </a:rPr>
              <a:t> query    data=${output}  filters=contains('</a:t>
            </a:r>
            <a:r>
              <a:rPr lang="en-US" sz="1000" dirty="0" err="1">
                <a:latin typeface="Courier New" panose="02070309020205020404" pitchFamily="49" charset="0"/>
                <a:cs typeface="Courier New" panose="02070309020205020404" pitchFamily="49" charset="0"/>
              </a:rPr>
              <a:t>bgp</a:t>
            </a:r>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get_values</a:t>
            </a:r>
            <a:r>
              <a:rPr lang="en-US" sz="1000" dirty="0">
                <a:latin typeface="Courier New" panose="02070309020205020404" pitchFamily="49" charset="0"/>
                <a:cs typeface="Courier New" panose="02070309020205020404" pitchFamily="49" charset="0"/>
              </a:rPr>
              <a:t>('routes')</a:t>
            </a:r>
          </a:p>
          <a:p>
            <a:r>
              <a:rPr lang="en-US" sz="1000" dirty="0">
                <a:latin typeface="Courier New" panose="02070309020205020404" pitchFamily="49" charset="0"/>
                <a:cs typeface="Courier New" panose="02070309020205020404" pitchFamily="49" charset="0"/>
              </a:rPr>
              <a:t>    Log    ${output2} </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 Disconnect from all the devices</a:t>
            </a:r>
          </a:p>
          <a:p>
            <a:r>
              <a:rPr lang="en-US" sz="1000" dirty="0">
                <a:latin typeface="Courier New" panose="02070309020205020404" pitchFamily="49" charset="0"/>
                <a:cs typeface="Courier New" panose="02070309020205020404" pitchFamily="49" charset="0"/>
              </a:rPr>
              <a:t>Disconnect</a:t>
            </a:r>
          </a:p>
          <a:p>
            <a:r>
              <a:rPr lang="en-US" sz="1000" dirty="0">
                <a:latin typeface="Courier New" panose="02070309020205020404" pitchFamily="49" charset="0"/>
                <a:cs typeface="Courier New" panose="02070309020205020404" pitchFamily="49" charset="0"/>
              </a:rPr>
              <a:t>  disconnect from all devices</a:t>
            </a:r>
          </a:p>
        </p:txBody>
      </p:sp>
      <p:sp>
        <p:nvSpPr>
          <p:cNvPr id="4" name="TextBox 3">
            <a:extLst>
              <a:ext uri="{FF2B5EF4-FFF2-40B4-BE49-F238E27FC236}">
                <a16:creationId xmlns:a16="http://schemas.microsoft.com/office/drawing/2014/main" id="{7E5366CF-917F-3459-C353-F04E3297DD93}"/>
              </a:ext>
            </a:extLst>
          </p:cNvPr>
          <p:cNvSpPr txBox="1"/>
          <p:nvPr/>
        </p:nvSpPr>
        <p:spPr>
          <a:xfrm>
            <a:off x="6600462" y="794656"/>
            <a:ext cx="5522088" cy="2308324"/>
          </a:xfrm>
          <a:prstGeom prst="rect">
            <a:avLst/>
          </a:prstGeom>
          <a:noFill/>
        </p:spPr>
        <p:txBody>
          <a:bodyPr wrap="square">
            <a:spAutoFit/>
          </a:bodyPr>
          <a:lstStyle/>
          <a:p>
            <a:r>
              <a:rPr lang="en-US" sz="900" dirty="0">
                <a:solidFill>
                  <a:srgbClr val="000000"/>
                </a:solidFill>
                <a:effectLst/>
                <a:latin typeface="Menlo" panose="020B0609030804020204" pitchFamily="49" charset="0"/>
              </a:rPr>
              <a:t>-Mac-Pro-641 robot % robot </a:t>
            </a:r>
            <a:r>
              <a:rPr lang="en-US" sz="900" dirty="0" err="1">
                <a:solidFill>
                  <a:srgbClr val="000000"/>
                </a:solidFill>
                <a:effectLst/>
                <a:latin typeface="Menlo" panose="020B0609030804020204" pitchFamily="49" charset="0"/>
              </a:rPr>
              <a:t>route_parsh_filter.robot</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Route </a:t>
            </a:r>
            <a:r>
              <a:rPr lang="en-US" sz="900" dirty="0" err="1">
                <a:solidFill>
                  <a:srgbClr val="000000"/>
                </a:solidFill>
                <a:effectLst/>
                <a:latin typeface="Menlo" panose="020B0609030804020204" pitchFamily="49" charset="0"/>
              </a:rPr>
              <a:t>Parsh</a:t>
            </a:r>
            <a:r>
              <a:rPr lang="en-US" sz="900" dirty="0">
                <a:solidFill>
                  <a:srgbClr val="000000"/>
                </a:solidFill>
                <a:effectLst/>
                <a:latin typeface="Menlo" panose="020B0609030804020204" pitchFamily="49" charset="0"/>
              </a:rPr>
              <a:t> Filter                                                            </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Connect                                                               | </a:t>
            </a:r>
            <a:r>
              <a:rPr lang="en-US" sz="900" dirty="0">
                <a:solidFill>
                  <a:srgbClr val="39C026"/>
                </a:solidFill>
                <a:effectLst/>
                <a:latin typeface="Menlo" panose="020B0609030804020204" pitchFamily="49" charset="0"/>
              </a:rPr>
              <a:t>PASS</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Parse and Filter Route output                                         | </a:t>
            </a:r>
            <a:r>
              <a:rPr lang="en-US" sz="900" dirty="0">
                <a:solidFill>
                  <a:srgbClr val="39C026"/>
                </a:solidFill>
                <a:effectLst/>
                <a:latin typeface="Menlo" panose="020B0609030804020204" pitchFamily="49" charset="0"/>
              </a:rPr>
              <a:t>PASS</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Disconnect                                                            | </a:t>
            </a:r>
            <a:r>
              <a:rPr lang="en-US" sz="900" dirty="0">
                <a:solidFill>
                  <a:srgbClr val="39C026"/>
                </a:solidFill>
                <a:effectLst/>
                <a:latin typeface="Menlo" panose="020B0609030804020204" pitchFamily="49" charset="0"/>
              </a:rPr>
              <a:t>PASS</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Route </a:t>
            </a:r>
            <a:r>
              <a:rPr lang="en-US" sz="900" dirty="0" err="1">
                <a:solidFill>
                  <a:srgbClr val="000000"/>
                </a:solidFill>
                <a:effectLst/>
                <a:latin typeface="Menlo" panose="020B0609030804020204" pitchFamily="49" charset="0"/>
              </a:rPr>
              <a:t>Parsh</a:t>
            </a:r>
            <a:r>
              <a:rPr lang="en-US" sz="900" dirty="0">
                <a:solidFill>
                  <a:srgbClr val="000000"/>
                </a:solidFill>
                <a:effectLst/>
                <a:latin typeface="Menlo" panose="020B0609030804020204" pitchFamily="49" charset="0"/>
              </a:rPr>
              <a:t> Filter                                                    | </a:t>
            </a:r>
            <a:r>
              <a:rPr lang="en-US" sz="900" dirty="0">
                <a:solidFill>
                  <a:srgbClr val="39C026"/>
                </a:solidFill>
                <a:effectLst/>
                <a:latin typeface="Menlo" panose="020B0609030804020204" pitchFamily="49" charset="0"/>
              </a:rPr>
              <a:t>PASS</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3 tests, 3 passed, 0 failed</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Output:  /Users/</a:t>
            </a:r>
            <a:r>
              <a:rPr lang="en-US" sz="900" dirty="0" err="1">
                <a:solidFill>
                  <a:srgbClr val="000000"/>
                </a:solidFill>
                <a:effectLst/>
                <a:latin typeface="Menlo" panose="020B0609030804020204" pitchFamily="49" charset="0"/>
              </a:rPr>
              <a:t>chandranath</a:t>
            </a:r>
            <a:r>
              <a:rPr lang="en-US" sz="900" dirty="0">
                <a:solidFill>
                  <a:srgbClr val="000000"/>
                </a:solidFill>
                <a:effectLst/>
                <a:latin typeface="Menlo" panose="020B0609030804020204" pitchFamily="49" charset="0"/>
              </a:rPr>
              <a:t>/</a:t>
            </a:r>
            <a:r>
              <a:rPr lang="en-US" sz="900" dirty="0" err="1">
                <a:solidFill>
                  <a:srgbClr val="000000"/>
                </a:solidFill>
                <a:effectLst/>
                <a:latin typeface="Menlo" panose="020B0609030804020204" pitchFamily="49" charset="0"/>
              </a:rPr>
              <a:t>myfolder</a:t>
            </a:r>
            <a:r>
              <a:rPr lang="en-US" sz="900" dirty="0">
                <a:solidFill>
                  <a:srgbClr val="000000"/>
                </a:solidFill>
                <a:effectLst/>
                <a:latin typeface="Menlo" panose="020B0609030804020204" pitchFamily="49" charset="0"/>
              </a:rPr>
              <a:t>/</a:t>
            </a:r>
            <a:r>
              <a:rPr lang="en-US" sz="900" dirty="0" err="1">
                <a:solidFill>
                  <a:srgbClr val="000000"/>
                </a:solidFill>
                <a:effectLst/>
                <a:latin typeface="Menlo" panose="020B0609030804020204" pitchFamily="49" charset="0"/>
              </a:rPr>
              <a:t>autolearn</a:t>
            </a:r>
            <a:r>
              <a:rPr lang="en-US" sz="900" dirty="0">
                <a:solidFill>
                  <a:srgbClr val="000000"/>
                </a:solidFill>
                <a:effectLst/>
                <a:latin typeface="Menlo" panose="020B0609030804020204" pitchFamily="49" charset="0"/>
              </a:rPr>
              <a:t>/robot/</a:t>
            </a:r>
            <a:r>
              <a:rPr lang="en-US" sz="900" dirty="0" err="1">
                <a:solidFill>
                  <a:srgbClr val="000000"/>
                </a:solidFill>
                <a:effectLst/>
                <a:latin typeface="Menlo" panose="020B0609030804020204" pitchFamily="49" charset="0"/>
              </a:rPr>
              <a:t>output.xml</a:t>
            </a:r>
            <a:endParaRPr lang="en-US" sz="900" dirty="0">
              <a:solidFill>
                <a:srgbClr val="000000"/>
              </a:solidFill>
              <a:effectLst/>
              <a:latin typeface="Menlo" panose="020B0609030804020204" pitchFamily="49" charset="0"/>
            </a:endParaRPr>
          </a:p>
          <a:p>
            <a:r>
              <a:rPr lang="en-US" sz="900" dirty="0">
                <a:solidFill>
                  <a:srgbClr val="000000"/>
                </a:solidFill>
                <a:effectLst/>
                <a:latin typeface="Menlo" panose="020B0609030804020204" pitchFamily="49" charset="0"/>
              </a:rPr>
              <a:t>Log:     /Users/</a:t>
            </a:r>
            <a:r>
              <a:rPr lang="en-US" sz="900" dirty="0" err="1">
                <a:solidFill>
                  <a:srgbClr val="000000"/>
                </a:solidFill>
                <a:effectLst/>
                <a:latin typeface="Menlo" panose="020B0609030804020204" pitchFamily="49" charset="0"/>
              </a:rPr>
              <a:t>chandranath</a:t>
            </a:r>
            <a:r>
              <a:rPr lang="en-US" sz="900" dirty="0">
                <a:solidFill>
                  <a:srgbClr val="000000"/>
                </a:solidFill>
                <a:effectLst/>
                <a:latin typeface="Menlo" panose="020B0609030804020204" pitchFamily="49" charset="0"/>
              </a:rPr>
              <a:t>/</a:t>
            </a:r>
            <a:r>
              <a:rPr lang="en-US" sz="900" dirty="0" err="1">
                <a:solidFill>
                  <a:srgbClr val="000000"/>
                </a:solidFill>
                <a:effectLst/>
                <a:latin typeface="Menlo" panose="020B0609030804020204" pitchFamily="49" charset="0"/>
              </a:rPr>
              <a:t>myfolder</a:t>
            </a:r>
            <a:r>
              <a:rPr lang="en-US" sz="900" dirty="0">
                <a:solidFill>
                  <a:srgbClr val="000000"/>
                </a:solidFill>
                <a:effectLst/>
                <a:latin typeface="Menlo" panose="020B0609030804020204" pitchFamily="49" charset="0"/>
              </a:rPr>
              <a:t>/</a:t>
            </a:r>
            <a:r>
              <a:rPr lang="en-US" sz="900" dirty="0" err="1">
                <a:solidFill>
                  <a:srgbClr val="000000"/>
                </a:solidFill>
                <a:effectLst/>
                <a:latin typeface="Menlo" panose="020B0609030804020204" pitchFamily="49" charset="0"/>
              </a:rPr>
              <a:t>autolearn</a:t>
            </a:r>
            <a:r>
              <a:rPr lang="en-US" sz="900" dirty="0">
                <a:solidFill>
                  <a:srgbClr val="000000"/>
                </a:solidFill>
                <a:effectLst/>
                <a:latin typeface="Menlo" panose="020B0609030804020204" pitchFamily="49" charset="0"/>
              </a:rPr>
              <a:t>/robot/</a:t>
            </a:r>
            <a:r>
              <a:rPr lang="en-US" sz="900" dirty="0" err="1">
                <a:solidFill>
                  <a:srgbClr val="000000"/>
                </a:solidFill>
                <a:effectLst/>
                <a:latin typeface="Menlo" panose="020B0609030804020204" pitchFamily="49" charset="0"/>
              </a:rPr>
              <a:t>log.html</a:t>
            </a:r>
            <a:endParaRPr lang="en-US" sz="900" dirty="0">
              <a:solidFill>
                <a:srgbClr val="000000"/>
              </a:solidFill>
              <a:effectLst/>
              <a:latin typeface="Menlo" panose="020B0609030804020204" pitchFamily="49" charset="0"/>
            </a:endParaRPr>
          </a:p>
          <a:p>
            <a:r>
              <a:rPr lang="en-US" sz="900" dirty="0">
                <a:solidFill>
                  <a:srgbClr val="000000"/>
                </a:solidFill>
                <a:effectLst/>
                <a:latin typeface="Menlo" panose="020B0609030804020204" pitchFamily="49" charset="0"/>
              </a:rPr>
              <a:t>Report:  /Users/</a:t>
            </a:r>
            <a:r>
              <a:rPr lang="en-US" sz="900" dirty="0" err="1">
                <a:solidFill>
                  <a:srgbClr val="000000"/>
                </a:solidFill>
                <a:effectLst/>
                <a:latin typeface="Menlo" panose="020B0609030804020204" pitchFamily="49" charset="0"/>
              </a:rPr>
              <a:t>chandranath</a:t>
            </a:r>
            <a:r>
              <a:rPr lang="en-US" sz="900" dirty="0">
                <a:solidFill>
                  <a:srgbClr val="000000"/>
                </a:solidFill>
                <a:effectLst/>
                <a:latin typeface="Menlo" panose="020B0609030804020204" pitchFamily="49" charset="0"/>
              </a:rPr>
              <a:t>/</a:t>
            </a:r>
            <a:r>
              <a:rPr lang="en-US" sz="900" dirty="0" err="1">
                <a:solidFill>
                  <a:srgbClr val="000000"/>
                </a:solidFill>
                <a:effectLst/>
                <a:latin typeface="Menlo" panose="020B0609030804020204" pitchFamily="49" charset="0"/>
              </a:rPr>
              <a:t>myfolder</a:t>
            </a:r>
            <a:r>
              <a:rPr lang="en-US" sz="900" dirty="0">
                <a:solidFill>
                  <a:srgbClr val="000000"/>
                </a:solidFill>
                <a:effectLst/>
                <a:latin typeface="Menlo" panose="020B0609030804020204" pitchFamily="49" charset="0"/>
              </a:rPr>
              <a:t>/</a:t>
            </a:r>
            <a:r>
              <a:rPr lang="en-US" sz="900" dirty="0" err="1">
                <a:solidFill>
                  <a:srgbClr val="000000"/>
                </a:solidFill>
                <a:effectLst/>
                <a:latin typeface="Menlo" panose="020B0609030804020204" pitchFamily="49" charset="0"/>
              </a:rPr>
              <a:t>autolearn</a:t>
            </a:r>
            <a:r>
              <a:rPr lang="en-US" sz="900" dirty="0">
                <a:solidFill>
                  <a:srgbClr val="000000"/>
                </a:solidFill>
                <a:effectLst/>
                <a:latin typeface="Menlo" panose="020B0609030804020204" pitchFamily="49" charset="0"/>
              </a:rPr>
              <a:t>/robot/</a:t>
            </a:r>
            <a:r>
              <a:rPr lang="en-US" sz="900" dirty="0" err="1">
                <a:solidFill>
                  <a:srgbClr val="000000"/>
                </a:solidFill>
                <a:effectLst/>
                <a:latin typeface="Menlo" panose="020B0609030804020204" pitchFamily="49" charset="0"/>
              </a:rPr>
              <a:t>report.html</a:t>
            </a:r>
            <a:endParaRPr lang="en-US" sz="90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18992134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222ACA-A060-D651-9E2E-B40B13F636C6}"/>
              </a:ext>
            </a:extLst>
          </p:cNvPr>
          <p:cNvSpPr txBox="1"/>
          <p:nvPr/>
        </p:nvSpPr>
        <p:spPr>
          <a:xfrm>
            <a:off x="256878" y="129931"/>
            <a:ext cx="8582322" cy="461665"/>
          </a:xfrm>
          <a:prstGeom prst="rect">
            <a:avLst/>
          </a:prstGeom>
          <a:noFill/>
        </p:spPr>
        <p:txBody>
          <a:bodyPr wrap="square">
            <a:spAutoFit/>
          </a:bodyPr>
          <a:lstStyle/>
          <a:p>
            <a:r>
              <a:rPr lang="en-US" sz="2400" b="1" dirty="0">
                <a:ln w="22225">
                  <a:solidFill>
                    <a:srgbClr val="0070C0"/>
                  </a:solidFill>
                  <a:prstDash val="solid"/>
                </a:ln>
                <a:solidFill>
                  <a:srgbClr val="0070C0"/>
                </a:solidFill>
                <a:effectLst>
                  <a:reflection blurRad="6350" stA="55000" endA="300" endPos="45500" dir="5400000" sy="-100000" algn="bl" rotWithShape="0"/>
                </a:effectLst>
              </a:rPr>
              <a:t>Report – Parsing and Filtering</a:t>
            </a:r>
          </a:p>
        </p:txBody>
      </p:sp>
      <p:pic>
        <p:nvPicPr>
          <p:cNvPr id="3" name="Picture 2">
            <a:extLst>
              <a:ext uri="{FF2B5EF4-FFF2-40B4-BE49-F238E27FC236}">
                <a16:creationId xmlns:a16="http://schemas.microsoft.com/office/drawing/2014/main" id="{1729CFC7-62E2-E38D-6061-20106CBB140D}"/>
              </a:ext>
            </a:extLst>
          </p:cNvPr>
          <p:cNvPicPr>
            <a:picLocks noChangeAspect="1"/>
          </p:cNvPicPr>
          <p:nvPr/>
        </p:nvPicPr>
        <p:blipFill>
          <a:blip r:embed="rId3"/>
          <a:stretch>
            <a:fillRect/>
          </a:stretch>
        </p:blipFill>
        <p:spPr>
          <a:xfrm>
            <a:off x="939784" y="665404"/>
            <a:ext cx="10507578" cy="5527192"/>
          </a:xfrm>
          <a:prstGeom prst="rect">
            <a:avLst/>
          </a:prstGeom>
        </p:spPr>
      </p:pic>
      <p:sp>
        <p:nvSpPr>
          <p:cNvPr id="7" name="TextBox 6">
            <a:extLst>
              <a:ext uri="{FF2B5EF4-FFF2-40B4-BE49-F238E27FC236}">
                <a16:creationId xmlns:a16="http://schemas.microsoft.com/office/drawing/2014/main" id="{358F454F-41FD-50BF-7059-1D3538058C7D}"/>
              </a:ext>
            </a:extLst>
          </p:cNvPr>
          <p:cNvSpPr txBox="1"/>
          <p:nvPr/>
        </p:nvSpPr>
        <p:spPr>
          <a:xfrm>
            <a:off x="939784" y="6192596"/>
            <a:ext cx="10312432" cy="307777"/>
          </a:xfrm>
          <a:prstGeom prst="rect">
            <a:avLst/>
          </a:prstGeom>
          <a:noFill/>
        </p:spPr>
        <p:txBody>
          <a:bodyPr wrap="square">
            <a:spAutoFit/>
          </a:bodyPr>
          <a:lstStyle/>
          <a:p>
            <a:r>
              <a:rPr lang="en-US" sz="1400" dirty="0">
                <a:solidFill>
                  <a:srgbClr val="0432FF"/>
                </a:solidFill>
                <a:hlinkClick r:id="rId4">
                  <a:extLst>
                    <a:ext uri="{A12FA001-AC4F-418D-AE19-62706E023703}">
                      <ahyp:hlinkClr xmlns:ahyp="http://schemas.microsoft.com/office/drawing/2018/hyperlinkcolor" val="tx"/>
                    </a:ext>
                  </a:extLst>
                </a:hlinkClick>
              </a:rPr>
              <a:t>https://</a:t>
            </a:r>
            <a:r>
              <a:rPr lang="en-US" sz="1400" dirty="0" err="1">
                <a:solidFill>
                  <a:srgbClr val="0432FF"/>
                </a:solidFill>
                <a:hlinkClick r:id="rId4">
                  <a:extLst>
                    <a:ext uri="{A12FA001-AC4F-418D-AE19-62706E023703}">
                      <ahyp:hlinkClr xmlns:ahyp="http://schemas.microsoft.com/office/drawing/2018/hyperlinkcolor" val="tx"/>
                    </a:ext>
                  </a:extLst>
                </a:hlinkClick>
              </a:rPr>
              <a:t>github.com</a:t>
            </a:r>
            <a:r>
              <a:rPr lang="en-US" sz="1400" dirty="0">
                <a:solidFill>
                  <a:srgbClr val="0432FF"/>
                </a:solidFill>
                <a:hlinkClick r:id="rId4">
                  <a:extLst>
                    <a:ext uri="{A12FA001-AC4F-418D-AE19-62706E023703}">
                      <ahyp:hlinkClr xmlns:ahyp="http://schemas.microsoft.com/office/drawing/2018/hyperlinkcolor" val="tx"/>
                    </a:ext>
                  </a:extLst>
                </a:hlinkClick>
              </a:rPr>
              <a:t>/</a:t>
            </a:r>
            <a:r>
              <a:rPr lang="en-US" sz="1400" dirty="0" err="1">
                <a:solidFill>
                  <a:srgbClr val="0432FF"/>
                </a:solidFill>
                <a:hlinkClick r:id="rId4">
                  <a:extLst>
                    <a:ext uri="{A12FA001-AC4F-418D-AE19-62706E023703}">
                      <ahyp:hlinkClr xmlns:ahyp="http://schemas.microsoft.com/office/drawing/2018/hyperlinkcolor" val="tx"/>
                    </a:ext>
                  </a:extLst>
                </a:hlinkClick>
              </a:rPr>
              <a:t>achaanetatuo</a:t>
            </a:r>
            <a:r>
              <a:rPr lang="en-US" sz="1400" dirty="0">
                <a:solidFill>
                  <a:srgbClr val="0432FF"/>
                </a:solidFill>
                <a:hlinkClick r:id="rId4">
                  <a:extLst>
                    <a:ext uri="{A12FA001-AC4F-418D-AE19-62706E023703}">
                      <ahyp:hlinkClr xmlns:ahyp="http://schemas.microsoft.com/office/drawing/2018/hyperlinkcolor" val="tx"/>
                    </a:ext>
                  </a:extLst>
                </a:hlinkClick>
              </a:rPr>
              <a:t>/</a:t>
            </a:r>
            <a:r>
              <a:rPr lang="en-US" sz="1400" dirty="0" err="1">
                <a:solidFill>
                  <a:srgbClr val="0432FF"/>
                </a:solidFill>
                <a:hlinkClick r:id="rId4">
                  <a:extLst>
                    <a:ext uri="{A12FA001-AC4F-418D-AE19-62706E023703}">
                      <ahyp:hlinkClr xmlns:ahyp="http://schemas.microsoft.com/office/drawing/2018/hyperlinkcolor" val="tx"/>
                    </a:ext>
                  </a:extLst>
                </a:hlinkClick>
              </a:rPr>
              <a:t>pyats</a:t>
            </a:r>
            <a:r>
              <a:rPr lang="en-US" sz="1400" dirty="0">
                <a:solidFill>
                  <a:srgbClr val="0432FF"/>
                </a:solidFill>
                <a:hlinkClick r:id="rId4">
                  <a:extLst>
                    <a:ext uri="{A12FA001-AC4F-418D-AE19-62706E023703}">
                      <ahyp:hlinkClr xmlns:ahyp="http://schemas.microsoft.com/office/drawing/2018/hyperlinkcolor" val="tx"/>
                    </a:ext>
                  </a:extLst>
                </a:hlinkClick>
              </a:rPr>
              <a:t>/blob/main/</a:t>
            </a:r>
            <a:r>
              <a:rPr lang="en-US" sz="1400" dirty="0" err="1">
                <a:solidFill>
                  <a:srgbClr val="0432FF"/>
                </a:solidFill>
                <a:hlinkClick r:id="rId4">
                  <a:extLst>
                    <a:ext uri="{A12FA001-AC4F-418D-AE19-62706E023703}">
                      <ahyp:hlinkClr xmlns:ahyp="http://schemas.microsoft.com/office/drawing/2018/hyperlinkcolor" val="tx"/>
                    </a:ext>
                  </a:extLst>
                </a:hlinkClick>
              </a:rPr>
              <a:t>report_log</a:t>
            </a:r>
            <a:r>
              <a:rPr lang="en-US" sz="1400" dirty="0">
                <a:solidFill>
                  <a:srgbClr val="0432FF"/>
                </a:solidFill>
                <a:hlinkClick r:id="rId4">
                  <a:extLst>
                    <a:ext uri="{A12FA001-AC4F-418D-AE19-62706E023703}">
                      <ahyp:hlinkClr xmlns:ahyp="http://schemas.microsoft.com/office/drawing/2018/hyperlinkcolor" val="tx"/>
                    </a:ext>
                  </a:extLst>
                </a:hlinkClick>
              </a:rPr>
              <a:t>/5_route_parsh_filter.html</a:t>
            </a:r>
            <a:endParaRPr lang="en-US" sz="1400" dirty="0">
              <a:solidFill>
                <a:srgbClr val="0432FF"/>
              </a:solidFill>
            </a:endParaRPr>
          </a:p>
        </p:txBody>
      </p:sp>
    </p:spTree>
    <p:extLst>
      <p:ext uri="{BB962C8B-B14F-4D97-AF65-F5344CB8AC3E}">
        <p14:creationId xmlns:p14="http://schemas.microsoft.com/office/powerpoint/2010/main" val="31455453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222ACA-A060-D651-9E2E-B40B13F636C6}"/>
              </a:ext>
            </a:extLst>
          </p:cNvPr>
          <p:cNvSpPr txBox="1"/>
          <p:nvPr/>
        </p:nvSpPr>
        <p:spPr>
          <a:xfrm>
            <a:off x="256878" y="129931"/>
            <a:ext cx="8582322" cy="461665"/>
          </a:xfrm>
          <a:prstGeom prst="rect">
            <a:avLst/>
          </a:prstGeom>
          <a:noFill/>
        </p:spPr>
        <p:txBody>
          <a:bodyPr wrap="square">
            <a:spAutoFit/>
          </a:bodyPr>
          <a:lstStyle/>
          <a:p>
            <a:r>
              <a:rPr lang="en-US" sz="2400" b="1" dirty="0" err="1">
                <a:ln w="22225">
                  <a:solidFill>
                    <a:srgbClr val="0070C0"/>
                  </a:solidFill>
                  <a:prstDash val="solid"/>
                </a:ln>
                <a:solidFill>
                  <a:srgbClr val="0070C0"/>
                </a:solidFill>
                <a:effectLst>
                  <a:reflection blurRad="6350" stA="55000" endA="300" endPos="45500" dir="5400000" sy="-100000" algn="bl" rotWithShape="0"/>
                </a:effectLst>
              </a:rPr>
              <a:t>Pyats</a:t>
            </a:r>
            <a:r>
              <a:rPr lang="en-US" sz="2400" b="1" dirty="0">
                <a:ln w="22225">
                  <a:solidFill>
                    <a:srgbClr val="0070C0"/>
                  </a:solidFill>
                  <a:prstDash val="solid"/>
                </a:ln>
                <a:solidFill>
                  <a:srgbClr val="0070C0"/>
                </a:solidFill>
                <a:effectLst>
                  <a:reflection blurRad="6350" stA="55000" endA="300" endPos="45500" dir="5400000" sy="-100000" algn="bl" rotWithShape="0"/>
                </a:effectLst>
              </a:rPr>
              <a:t> Robot Framework – Modify Interface Settings</a:t>
            </a:r>
          </a:p>
        </p:txBody>
      </p:sp>
      <p:sp>
        <p:nvSpPr>
          <p:cNvPr id="11" name="TextBox 10">
            <a:extLst>
              <a:ext uri="{FF2B5EF4-FFF2-40B4-BE49-F238E27FC236}">
                <a16:creationId xmlns:a16="http://schemas.microsoft.com/office/drawing/2014/main" id="{678DD512-8337-D84F-096C-054DC0D4F31B}"/>
              </a:ext>
            </a:extLst>
          </p:cNvPr>
          <p:cNvSpPr txBox="1"/>
          <p:nvPr/>
        </p:nvSpPr>
        <p:spPr>
          <a:xfrm>
            <a:off x="81023" y="811518"/>
            <a:ext cx="7014258" cy="5632311"/>
          </a:xfrm>
          <a:prstGeom prst="rect">
            <a:avLst/>
          </a:prstGeom>
          <a:noFill/>
        </p:spPr>
        <p:txBody>
          <a:bodyPr wrap="square">
            <a:spAutoFit/>
          </a:bodyPr>
          <a:lstStyle/>
          <a:p>
            <a:r>
              <a:rPr lang="en-US" sz="1000" dirty="0">
                <a:latin typeface="Courier New" panose="02070309020205020404" pitchFamily="49" charset="0"/>
                <a:cs typeface="Courier New" panose="02070309020205020404" pitchFamily="49" charset="0"/>
              </a:rPr>
              <a:t># View Shut and Unshut Interface</a:t>
            </a:r>
          </a:p>
          <a:p>
            <a:r>
              <a:rPr lang="en-US" sz="1000" dirty="0">
                <a:latin typeface="Courier New" panose="02070309020205020404" pitchFamily="49" charset="0"/>
                <a:cs typeface="Courier New" panose="02070309020205020404" pitchFamily="49" charset="0"/>
              </a:rPr>
              <a:t>** Settings ***</a:t>
            </a:r>
          </a:p>
          <a:p>
            <a:r>
              <a:rPr lang="en-US" sz="1000" dirty="0">
                <a:latin typeface="Courier New" panose="02070309020205020404" pitchFamily="49" charset="0"/>
                <a:cs typeface="Courier New" panose="02070309020205020404" pitchFamily="49" charset="0"/>
              </a:rPr>
              <a:t>Library        </a:t>
            </a:r>
            <a:r>
              <a:rPr lang="en-US" sz="1000" dirty="0" err="1">
                <a:latin typeface="Courier New" panose="02070309020205020404" pitchFamily="49" charset="0"/>
                <a:cs typeface="Courier New" panose="02070309020205020404" pitchFamily="49" charset="0"/>
              </a:rPr>
              <a:t>OperatingSystem</a:t>
            </a:r>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Library        </a:t>
            </a:r>
            <a:r>
              <a:rPr lang="en-US" sz="1000" dirty="0" err="1">
                <a:latin typeface="Courier New" panose="02070309020205020404" pitchFamily="49" charset="0"/>
                <a:cs typeface="Courier New" panose="02070309020205020404" pitchFamily="49" charset="0"/>
              </a:rPr>
              <a:t>ats.robot.pyATSRobot</a:t>
            </a:r>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Library        </a:t>
            </a:r>
            <a:r>
              <a:rPr lang="en-US" sz="1000" dirty="0" err="1">
                <a:latin typeface="Courier New" panose="02070309020205020404" pitchFamily="49" charset="0"/>
                <a:cs typeface="Courier New" panose="02070309020205020404" pitchFamily="49" charset="0"/>
              </a:rPr>
              <a:t>genie.libs.robot.GenieRobot</a:t>
            </a:r>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Library        </a:t>
            </a:r>
            <a:r>
              <a:rPr lang="en-US" sz="1000" dirty="0" err="1">
                <a:latin typeface="Courier New" panose="02070309020205020404" pitchFamily="49" charset="0"/>
                <a:cs typeface="Courier New" panose="02070309020205020404" pitchFamily="49" charset="0"/>
              </a:rPr>
              <a:t>genie.metaparser</a:t>
            </a:r>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Library        </a:t>
            </a:r>
            <a:r>
              <a:rPr lang="en-US" sz="1000" dirty="0" err="1">
                <a:latin typeface="Courier New" panose="02070309020205020404" pitchFamily="49" charset="0"/>
                <a:cs typeface="Courier New" panose="02070309020205020404" pitchFamily="49" charset="0"/>
              </a:rPr>
              <a:t>genie.libs.parser</a:t>
            </a:r>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Library        </a:t>
            </a:r>
            <a:r>
              <a:rPr lang="en-US" sz="1000" dirty="0" err="1">
                <a:latin typeface="Courier New" panose="02070309020205020404" pitchFamily="49" charset="0"/>
                <a:cs typeface="Courier New" panose="02070309020205020404" pitchFamily="49" charset="0"/>
              </a:rPr>
              <a:t>genie.libs.robot.GenieRobotApis</a:t>
            </a:r>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Library        </a:t>
            </a:r>
            <a:r>
              <a:rPr lang="en-US" sz="1000" dirty="0" err="1">
                <a:latin typeface="Courier New" panose="02070309020205020404" pitchFamily="49" charset="0"/>
                <a:cs typeface="Courier New" panose="02070309020205020404" pitchFamily="49" charset="0"/>
              </a:rPr>
              <a:t>unicon.robot.UniconRobot</a:t>
            </a:r>
            <a:endParaRPr lang="en-US" sz="1000" dirty="0">
              <a:latin typeface="Courier New" panose="02070309020205020404" pitchFamily="49" charset="0"/>
              <a:cs typeface="Courier New" panose="02070309020205020404" pitchFamily="49" charset="0"/>
            </a:endParaRP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 Variables ***</a:t>
            </a:r>
          </a:p>
          <a:p>
            <a:r>
              <a:rPr lang="en-US" sz="1000" dirty="0">
                <a:latin typeface="Courier New" panose="02070309020205020404" pitchFamily="49" charset="0"/>
                <a:cs typeface="Courier New" panose="02070309020205020404" pitchFamily="49" charset="0"/>
              </a:rPr>
              <a:t># Defining variables that can be used elsewhere in the test data.</a:t>
            </a:r>
          </a:p>
          <a:p>
            <a:r>
              <a:rPr lang="en-US" sz="1000" dirty="0">
                <a:latin typeface="Courier New" panose="02070309020205020404" pitchFamily="49" charset="0"/>
                <a:cs typeface="Courier New" panose="02070309020205020404" pitchFamily="49" charset="0"/>
              </a:rPr>
              <a:t># Can also be driven as dash argument at runtime</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${testbed}    tb-jump.yaml</a:t>
            </a:r>
          </a:p>
          <a:p>
            <a:r>
              <a:rPr lang="en-US" sz="1000" dirty="0">
                <a:latin typeface="Courier New" panose="02070309020205020404" pitchFamily="49" charset="0"/>
                <a:cs typeface="Courier New" panose="02070309020205020404" pitchFamily="49" charset="0"/>
              </a:rPr>
              <a:t># ${PTS}         /path/file</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 Test Cases ***</a:t>
            </a:r>
          </a:p>
          <a:p>
            <a:r>
              <a:rPr lang="en-US" sz="1000" dirty="0">
                <a:latin typeface="Courier New" panose="02070309020205020404" pitchFamily="49" charset="0"/>
                <a:cs typeface="Courier New" panose="02070309020205020404" pitchFamily="49" charset="0"/>
              </a:rPr>
              <a:t># Creating test cases from available keywords.</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Connect</a:t>
            </a:r>
          </a:p>
          <a:p>
            <a:r>
              <a:rPr lang="en-US" sz="1000" dirty="0">
                <a:latin typeface="Courier New" panose="02070309020205020404" pitchFamily="49" charset="0"/>
                <a:cs typeface="Courier New" panose="02070309020205020404" pitchFamily="49" charset="0"/>
              </a:rPr>
              <a:t>    use testbed "${testbed}"</a:t>
            </a:r>
          </a:p>
          <a:p>
            <a:r>
              <a:rPr lang="en-US" sz="1000" dirty="0">
                <a:latin typeface="Courier New" panose="02070309020205020404" pitchFamily="49" charset="0"/>
                <a:cs typeface="Courier New" panose="02070309020205020404" pitchFamily="49" charset="0"/>
              </a:rPr>
              <a:t>    connect to devices "DAL"</a:t>
            </a:r>
          </a:p>
          <a:p>
            <a:r>
              <a:rPr lang="en-US" sz="1000" dirty="0">
                <a:latin typeface="Courier New" panose="02070309020205020404" pitchFamily="49" charset="0"/>
                <a:cs typeface="Courier New" panose="02070309020205020404" pitchFamily="49" charset="0"/>
              </a:rPr>
              <a:t>    connect to devices "NY"</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Shutdown NY Interface GigabitEthernet1</a:t>
            </a:r>
          </a:p>
          <a:p>
            <a:r>
              <a:rPr lang="en-US" sz="1000" dirty="0">
                <a:latin typeface="Courier New" panose="02070309020205020404" pitchFamily="49" charset="0"/>
                <a:cs typeface="Courier New" panose="02070309020205020404" pitchFamily="49" charset="0"/>
              </a:rPr>
              <a:t>    shut interface                           interface=GigabitEthernet1        device=NY</a:t>
            </a:r>
          </a:p>
          <a:p>
            <a:r>
              <a:rPr lang="en-US" sz="1000" dirty="0">
                <a:latin typeface="Courier New" panose="02070309020205020404" pitchFamily="49" charset="0"/>
                <a:cs typeface="Courier New" panose="02070309020205020404" pitchFamily="49" charset="0"/>
              </a:rPr>
              <a:t>    verify interface config shutdown         interface=GigabitEthernet1        device=NY</a:t>
            </a:r>
          </a:p>
          <a:p>
            <a:endParaRPr lang="en-US" sz="1000" dirty="0">
              <a:latin typeface="Courier New" panose="02070309020205020404" pitchFamily="49" charset="0"/>
              <a:cs typeface="Courier New" panose="02070309020205020404" pitchFamily="49" charset="0"/>
            </a:endParaRPr>
          </a:p>
          <a:p>
            <a:r>
              <a:rPr lang="en-US" sz="1000" dirty="0" err="1">
                <a:latin typeface="Courier New" panose="02070309020205020404" pitchFamily="49" charset="0"/>
                <a:cs typeface="Courier New" panose="02070309020205020404" pitchFamily="49" charset="0"/>
              </a:rPr>
              <a:t>Unshutdown</a:t>
            </a:r>
            <a:r>
              <a:rPr lang="en-US" sz="1000" dirty="0">
                <a:latin typeface="Courier New" panose="02070309020205020404" pitchFamily="49" charset="0"/>
                <a:cs typeface="Courier New" panose="02070309020205020404" pitchFamily="49" charset="0"/>
              </a:rPr>
              <a:t> NY Interface GigabitEthernet1</a:t>
            </a:r>
          </a:p>
          <a:p>
            <a:r>
              <a:rPr lang="en-US" sz="1000" dirty="0">
                <a:latin typeface="Courier New" panose="02070309020205020404" pitchFamily="49" charset="0"/>
                <a:cs typeface="Courier New" panose="02070309020205020404" pitchFamily="49" charset="0"/>
              </a:rPr>
              <a:t>    unshut interface                         interface=GigabitEthernet1        device=NY</a:t>
            </a:r>
          </a:p>
          <a:p>
            <a:r>
              <a:rPr lang="en-US" sz="1000" dirty="0">
                <a:latin typeface="Courier New" panose="02070309020205020404" pitchFamily="49" charset="0"/>
                <a:cs typeface="Courier New" panose="02070309020205020404" pitchFamily="49" charset="0"/>
              </a:rPr>
              <a:t>    verify interface config shutdown         interface=GigabitEthernet1        device=NY</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 Disconnect from all the devices</a:t>
            </a:r>
          </a:p>
          <a:p>
            <a:r>
              <a:rPr lang="en-US" sz="1000" dirty="0">
                <a:latin typeface="Courier New" panose="02070309020205020404" pitchFamily="49" charset="0"/>
                <a:cs typeface="Courier New" panose="02070309020205020404" pitchFamily="49" charset="0"/>
              </a:rPr>
              <a:t>Disconnect</a:t>
            </a:r>
          </a:p>
          <a:p>
            <a:r>
              <a:rPr lang="en-US" sz="1000" dirty="0">
                <a:latin typeface="Courier New" panose="02070309020205020404" pitchFamily="49" charset="0"/>
                <a:cs typeface="Courier New" panose="02070309020205020404" pitchFamily="49" charset="0"/>
              </a:rPr>
              <a:t>  disconnect from all devices</a:t>
            </a:r>
          </a:p>
        </p:txBody>
      </p:sp>
      <p:sp>
        <p:nvSpPr>
          <p:cNvPr id="15" name="TextBox 14">
            <a:extLst>
              <a:ext uri="{FF2B5EF4-FFF2-40B4-BE49-F238E27FC236}">
                <a16:creationId xmlns:a16="http://schemas.microsoft.com/office/drawing/2014/main" id="{6B3AFA74-99F9-0533-391E-74D00678A0FC}"/>
              </a:ext>
            </a:extLst>
          </p:cNvPr>
          <p:cNvSpPr txBox="1"/>
          <p:nvPr/>
        </p:nvSpPr>
        <p:spPr>
          <a:xfrm>
            <a:off x="6016907" y="927261"/>
            <a:ext cx="6094070" cy="2585323"/>
          </a:xfrm>
          <a:prstGeom prst="rect">
            <a:avLst/>
          </a:prstGeom>
          <a:noFill/>
        </p:spPr>
        <p:txBody>
          <a:bodyPr wrap="square">
            <a:spAutoFit/>
          </a:bodyPr>
          <a:lstStyle/>
          <a:p>
            <a:r>
              <a:rPr lang="en-US" sz="900" dirty="0">
                <a:solidFill>
                  <a:srgbClr val="000000"/>
                </a:solidFill>
                <a:effectLst/>
                <a:latin typeface="Menlo" panose="020B0609030804020204" pitchFamily="49" charset="0"/>
              </a:rPr>
              <a:t>Mac-Pro-641 robot % robot </a:t>
            </a:r>
            <a:r>
              <a:rPr lang="en-US" sz="900" dirty="0" err="1">
                <a:solidFill>
                  <a:srgbClr val="000000"/>
                </a:solidFill>
                <a:effectLst/>
                <a:latin typeface="Menlo" panose="020B0609030804020204" pitchFamily="49" charset="0"/>
              </a:rPr>
              <a:t>Modify_interface.robot</a:t>
            </a:r>
            <a:endParaRPr lang="en-US" sz="900" dirty="0">
              <a:solidFill>
                <a:srgbClr val="000000"/>
              </a:solidFill>
              <a:effectLst/>
              <a:latin typeface="Menlo" panose="020B0609030804020204" pitchFamily="49" charset="0"/>
            </a:endParaRP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Modify interface                                                              </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Connect                                                               | </a:t>
            </a:r>
            <a:r>
              <a:rPr lang="en-US" sz="900" dirty="0">
                <a:solidFill>
                  <a:srgbClr val="39C026"/>
                </a:solidFill>
                <a:effectLst/>
                <a:latin typeface="Menlo" panose="020B0609030804020204" pitchFamily="49" charset="0"/>
              </a:rPr>
              <a:t>PASS</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Shutdown NY Interface GigabitEthernet1                                | </a:t>
            </a:r>
            <a:r>
              <a:rPr lang="en-US" sz="900" dirty="0">
                <a:solidFill>
                  <a:srgbClr val="39C026"/>
                </a:solidFill>
                <a:effectLst/>
                <a:latin typeface="Menlo" panose="020B0609030804020204" pitchFamily="49" charset="0"/>
              </a:rPr>
              <a:t>PASS</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a:t>
            </a:r>
          </a:p>
          <a:p>
            <a:r>
              <a:rPr lang="en-US" sz="900" dirty="0" err="1">
                <a:solidFill>
                  <a:srgbClr val="000000"/>
                </a:solidFill>
                <a:effectLst/>
                <a:latin typeface="Menlo" panose="020B0609030804020204" pitchFamily="49" charset="0"/>
              </a:rPr>
              <a:t>Unshutdown</a:t>
            </a:r>
            <a:r>
              <a:rPr lang="en-US" sz="900" dirty="0">
                <a:solidFill>
                  <a:srgbClr val="000000"/>
                </a:solidFill>
                <a:effectLst/>
                <a:latin typeface="Menlo" panose="020B0609030804020204" pitchFamily="49" charset="0"/>
              </a:rPr>
              <a:t> NY Interface GigabitEthernet1                              | </a:t>
            </a:r>
            <a:r>
              <a:rPr lang="en-US" sz="900" dirty="0">
                <a:solidFill>
                  <a:srgbClr val="39C026"/>
                </a:solidFill>
                <a:effectLst/>
                <a:latin typeface="Menlo" panose="020B0609030804020204" pitchFamily="49" charset="0"/>
              </a:rPr>
              <a:t>PASS</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Disconnect                                                            | </a:t>
            </a:r>
            <a:r>
              <a:rPr lang="en-US" sz="900" dirty="0">
                <a:solidFill>
                  <a:srgbClr val="39C026"/>
                </a:solidFill>
                <a:effectLst/>
                <a:latin typeface="Menlo" panose="020B0609030804020204" pitchFamily="49" charset="0"/>
              </a:rPr>
              <a:t>PASS</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Modify interface                                                      | </a:t>
            </a:r>
            <a:r>
              <a:rPr lang="en-US" sz="900" dirty="0">
                <a:solidFill>
                  <a:srgbClr val="39C026"/>
                </a:solidFill>
                <a:effectLst/>
                <a:latin typeface="Menlo" panose="020B0609030804020204" pitchFamily="49" charset="0"/>
              </a:rPr>
              <a:t>PASS</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4 tests, 4 passed, 0 failed</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Output:  /Users/</a:t>
            </a:r>
            <a:r>
              <a:rPr lang="en-US" sz="900" dirty="0" err="1">
                <a:solidFill>
                  <a:srgbClr val="000000"/>
                </a:solidFill>
                <a:effectLst/>
                <a:latin typeface="Menlo" panose="020B0609030804020204" pitchFamily="49" charset="0"/>
              </a:rPr>
              <a:t>chandranath</a:t>
            </a:r>
            <a:r>
              <a:rPr lang="en-US" sz="900" dirty="0">
                <a:solidFill>
                  <a:srgbClr val="000000"/>
                </a:solidFill>
                <a:effectLst/>
                <a:latin typeface="Menlo" panose="020B0609030804020204" pitchFamily="49" charset="0"/>
              </a:rPr>
              <a:t>/</a:t>
            </a:r>
            <a:r>
              <a:rPr lang="en-US" sz="900" dirty="0" err="1">
                <a:solidFill>
                  <a:srgbClr val="000000"/>
                </a:solidFill>
                <a:effectLst/>
                <a:latin typeface="Menlo" panose="020B0609030804020204" pitchFamily="49" charset="0"/>
              </a:rPr>
              <a:t>myfolder</a:t>
            </a:r>
            <a:r>
              <a:rPr lang="en-US" sz="900" dirty="0">
                <a:solidFill>
                  <a:srgbClr val="000000"/>
                </a:solidFill>
                <a:effectLst/>
                <a:latin typeface="Menlo" panose="020B0609030804020204" pitchFamily="49" charset="0"/>
              </a:rPr>
              <a:t>/</a:t>
            </a:r>
            <a:r>
              <a:rPr lang="en-US" sz="900" dirty="0" err="1">
                <a:solidFill>
                  <a:srgbClr val="000000"/>
                </a:solidFill>
                <a:effectLst/>
                <a:latin typeface="Menlo" panose="020B0609030804020204" pitchFamily="49" charset="0"/>
              </a:rPr>
              <a:t>autolearn</a:t>
            </a:r>
            <a:r>
              <a:rPr lang="en-US" sz="900" dirty="0">
                <a:solidFill>
                  <a:srgbClr val="000000"/>
                </a:solidFill>
                <a:effectLst/>
                <a:latin typeface="Menlo" panose="020B0609030804020204" pitchFamily="49" charset="0"/>
              </a:rPr>
              <a:t>/robot/</a:t>
            </a:r>
            <a:r>
              <a:rPr lang="en-US" sz="900" dirty="0" err="1">
                <a:solidFill>
                  <a:srgbClr val="000000"/>
                </a:solidFill>
                <a:effectLst/>
                <a:latin typeface="Menlo" panose="020B0609030804020204" pitchFamily="49" charset="0"/>
              </a:rPr>
              <a:t>output.xml</a:t>
            </a:r>
            <a:endParaRPr lang="en-US" sz="900" dirty="0">
              <a:solidFill>
                <a:srgbClr val="000000"/>
              </a:solidFill>
              <a:effectLst/>
              <a:latin typeface="Menlo" panose="020B0609030804020204" pitchFamily="49" charset="0"/>
            </a:endParaRPr>
          </a:p>
          <a:p>
            <a:r>
              <a:rPr lang="en-US" sz="900" dirty="0">
                <a:solidFill>
                  <a:srgbClr val="000000"/>
                </a:solidFill>
                <a:effectLst/>
                <a:latin typeface="Menlo" panose="020B0609030804020204" pitchFamily="49" charset="0"/>
              </a:rPr>
              <a:t>Log:     /Users/</a:t>
            </a:r>
            <a:r>
              <a:rPr lang="en-US" sz="900" dirty="0" err="1">
                <a:solidFill>
                  <a:srgbClr val="000000"/>
                </a:solidFill>
                <a:effectLst/>
                <a:latin typeface="Menlo" panose="020B0609030804020204" pitchFamily="49" charset="0"/>
              </a:rPr>
              <a:t>chandranath</a:t>
            </a:r>
            <a:r>
              <a:rPr lang="en-US" sz="900" dirty="0">
                <a:solidFill>
                  <a:srgbClr val="000000"/>
                </a:solidFill>
                <a:effectLst/>
                <a:latin typeface="Menlo" panose="020B0609030804020204" pitchFamily="49" charset="0"/>
              </a:rPr>
              <a:t>/</a:t>
            </a:r>
            <a:r>
              <a:rPr lang="en-US" sz="900" dirty="0" err="1">
                <a:solidFill>
                  <a:srgbClr val="000000"/>
                </a:solidFill>
                <a:effectLst/>
                <a:latin typeface="Menlo" panose="020B0609030804020204" pitchFamily="49" charset="0"/>
              </a:rPr>
              <a:t>myfolder</a:t>
            </a:r>
            <a:r>
              <a:rPr lang="en-US" sz="900" dirty="0">
                <a:solidFill>
                  <a:srgbClr val="000000"/>
                </a:solidFill>
                <a:effectLst/>
                <a:latin typeface="Menlo" panose="020B0609030804020204" pitchFamily="49" charset="0"/>
              </a:rPr>
              <a:t>/</a:t>
            </a:r>
            <a:r>
              <a:rPr lang="en-US" sz="900" dirty="0" err="1">
                <a:solidFill>
                  <a:srgbClr val="000000"/>
                </a:solidFill>
                <a:effectLst/>
                <a:latin typeface="Menlo" panose="020B0609030804020204" pitchFamily="49" charset="0"/>
              </a:rPr>
              <a:t>autolearn</a:t>
            </a:r>
            <a:r>
              <a:rPr lang="en-US" sz="900" dirty="0">
                <a:solidFill>
                  <a:srgbClr val="000000"/>
                </a:solidFill>
                <a:effectLst/>
                <a:latin typeface="Menlo" panose="020B0609030804020204" pitchFamily="49" charset="0"/>
              </a:rPr>
              <a:t>/robot/</a:t>
            </a:r>
            <a:r>
              <a:rPr lang="en-US" sz="900" dirty="0" err="1">
                <a:solidFill>
                  <a:srgbClr val="000000"/>
                </a:solidFill>
                <a:effectLst/>
                <a:latin typeface="Menlo" panose="020B0609030804020204" pitchFamily="49" charset="0"/>
              </a:rPr>
              <a:t>log.html</a:t>
            </a:r>
            <a:endParaRPr lang="en-US" sz="900" dirty="0">
              <a:solidFill>
                <a:srgbClr val="000000"/>
              </a:solidFill>
              <a:effectLst/>
              <a:latin typeface="Menlo" panose="020B0609030804020204" pitchFamily="49" charset="0"/>
            </a:endParaRPr>
          </a:p>
          <a:p>
            <a:r>
              <a:rPr lang="en-US" sz="900" dirty="0">
                <a:solidFill>
                  <a:srgbClr val="000000"/>
                </a:solidFill>
                <a:effectLst/>
                <a:latin typeface="Menlo" panose="020B0609030804020204" pitchFamily="49" charset="0"/>
              </a:rPr>
              <a:t>Report:  /Users/</a:t>
            </a:r>
            <a:r>
              <a:rPr lang="en-US" sz="900" dirty="0" err="1">
                <a:solidFill>
                  <a:srgbClr val="000000"/>
                </a:solidFill>
                <a:effectLst/>
                <a:latin typeface="Menlo" panose="020B0609030804020204" pitchFamily="49" charset="0"/>
              </a:rPr>
              <a:t>chandranath</a:t>
            </a:r>
            <a:r>
              <a:rPr lang="en-US" sz="900" dirty="0">
                <a:solidFill>
                  <a:srgbClr val="000000"/>
                </a:solidFill>
                <a:effectLst/>
                <a:latin typeface="Menlo" panose="020B0609030804020204" pitchFamily="49" charset="0"/>
              </a:rPr>
              <a:t>/</a:t>
            </a:r>
            <a:r>
              <a:rPr lang="en-US" sz="900" dirty="0" err="1">
                <a:solidFill>
                  <a:srgbClr val="000000"/>
                </a:solidFill>
                <a:effectLst/>
                <a:latin typeface="Menlo" panose="020B0609030804020204" pitchFamily="49" charset="0"/>
              </a:rPr>
              <a:t>myfolder</a:t>
            </a:r>
            <a:r>
              <a:rPr lang="en-US" sz="900" dirty="0">
                <a:solidFill>
                  <a:srgbClr val="000000"/>
                </a:solidFill>
                <a:effectLst/>
                <a:latin typeface="Menlo" panose="020B0609030804020204" pitchFamily="49" charset="0"/>
              </a:rPr>
              <a:t>/</a:t>
            </a:r>
            <a:r>
              <a:rPr lang="en-US" sz="900" dirty="0" err="1">
                <a:solidFill>
                  <a:srgbClr val="000000"/>
                </a:solidFill>
                <a:effectLst/>
                <a:latin typeface="Menlo" panose="020B0609030804020204" pitchFamily="49" charset="0"/>
              </a:rPr>
              <a:t>autolearn</a:t>
            </a:r>
            <a:r>
              <a:rPr lang="en-US" sz="900" dirty="0">
                <a:solidFill>
                  <a:srgbClr val="000000"/>
                </a:solidFill>
                <a:effectLst/>
                <a:latin typeface="Menlo" panose="020B0609030804020204" pitchFamily="49" charset="0"/>
              </a:rPr>
              <a:t>/robot/</a:t>
            </a:r>
            <a:r>
              <a:rPr lang="en-US" sz="900" dirty="0" err="1">
                <a:solidFill>
                  <a:srgbClr val="000000"/>
                </a:solidFill>
                <a:effectLst/>
                <a:latin typeface="Menlo" panose="020B0609030804020204" pitchFamily="49" charset="0"/>
              </a:rPr>
              <a:t>report.html</a:t>
            </a:r>
            <a:endParaRPr lang="en-US" sz="90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42562680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800832-C5F2-E5E5-3B77-BBE4C5B5568B}"/>
              </a:ext>
            </a:extLst>
          </p:cNvPr>
          <p:cNvPicPr>
            <a:picLocks noChangeAspect="1"/>
          </p:cNvPicPr>
          <p:nvPr/>
        </p:nvPicPr>
        <p:blipFill>
          <a:blip r:embed="rId3"/>
          <a:stretch>
            <a:fillRect/>
          </a:stretch>
        </p:blipFill>
        <p:spPr>
          <a:xfrm>
            <a:off x="971308" y="657820"/>
            <a:ext cx="10522351" cy="5516718"/>
          </a:xfrm>
          <a:prstGeom prst="rect">
            <a:avLst/>
          </a:prstGeom>
        </p:spPr>
      </p:pic>
      <p:sp>
        <p:nvSpPr>
          <p:cNvPr id="5" name="TextBox 4">
            <a:extLst>
              <a:ext uri="{FF2B5EF4-FFF2-40B4-BE49-F238E27FC236}">
                <a16:creationId xmlns:a16="http://schemas.microsoft.com/office/drawing/2014/main" id="{06222ACA-A060-D651-9E2E-B40B13F636C6}"/>
              </a:ext>
            </a:extLst>
          </p:cNvPr>
          <p:cNvSpPr txBox="1"/>
          <p:nvPr/>
        </p:nvSpPr>
        <p:spPr>
          <a:xfrm>
            <a:off x="256878" y="129931"/>
            <a:ext cx="8582322" cy="461665"/>
          </a:xfrm>
          <a:prstGeom prst="rect">
            <a:avLst/>
          </a:prstGeom>
          <a:noFill/>
        </p:spPr>
        <p:txBody>
          <a:bodyPr wrap="square">
            <a:spAutoFit/>
          </a:bodyPr>
          <a:lstStyle/>
          <a:p>
            <a:r>
              <a:rPr lang="en-US" sz="2400" b="1" dirty="0">
                <a:ln w="22225">
                  <a:solidFill>
                    <a:srgbClr val="0070C0"/>
                  </a:solidFill>
                  <a:prstDash val="solid"/>
                </a:ln>
                <a:solidFill>
                  <a:srgbClr val="0070C0"/>
                </a:solidFill>
                <a:effectLst>
                  <a:reflection blurRad="6350" stA="55000" endA="300" endPos="45500" dir="5400000" sy="-100000" algn="bl" rotWithShape="0"/>
                </a:effectLst>
              </a:rPr>
              <a:t>Report – Modify Interface Settings</a:t>
            </a:r>
          </a:p>
        </p:txBody>
      </p:sp>
      <p:sp>
        <p:nvSpPr>
          <p:cNvPr id="4" name="TextBox 3">
            <a:extLst>
              <a:ext uri="{FF2B5EF4-FFF2-40B4-BE49-F238E27FC236}">
                <a16:creationId xmlns:a16="http://schemas.microsoft.com/office/drawing/2014/main" id="{97E81732-17BA-7F20-51C0-BAB6C23C6404}"/>
              </a:ext>
            </a:extLst>
          </p:cNvPr>
          <p:cNvSpPr txBox="1"/>
          <p:nvPr/>
        </p:nvSpPr>
        <p:spPr>
          <a:xfrm>
            <a:off x="876540" y="6174538"/>
            <a:ext cx="10438918" cy="307777"/>
          </a:xfrm>
          <a:prstGeom prst="rect">
            <a:avLst/>
          </a:prstGeom>
          <a:noFill/>
        </p:spPr>
        <p:txBody>
          <a:bodyPr wrap="square">
            <a:spAutoFit/>
          </a:bodyPr>
          <a:lstStyle/>
          <a:p>
            <a:r>
              <a:rPr lang="en-US" sz="1400" dirty="0">
                <a:solidFill>
                  <a:srgbClr val="0432FF"/>
                </a:solidFill>
                <a:hlinkClick r:id="rId4">
                  <a:extLst>
                    <a:ext uri="{A12FA001-AC4F-418D-AE19-62706E023703}">
                      <ahyp:hlinkClr xmlns:ahyp="http://schemas.microsoft.com/office/drawing/2018/hyperlinkcolor" val="tx"/>
                    </a:ext>
                  </a:extLst>
                </a:hlinkClick>
              </a:rPr>
              <a:t>https://</a:t>
            </a:r>
            <a:r>
              <a:rPr lang="en-US" sz="1400" dirty="0" err="1">
                <a:solidFill>
                  <a:srgbClr val="0432FF"/>
                </a:solidFill>
                <a:hlinkClick r:id="rId4">
                  <a:extLst>
                    <a:ext uri="{A12FA001-AC4F-418D-AE19-62706E023703}">
                      <ahyp:hlinkClr xmlns:ahyp="http://schemas.microsoft.com/office/drawing/2018/hyperlinkcolor" val="tx"/>
                    </a:ext>
                  </a:extLst>
                </a:hlinkClick>
              </a:rPr>
              <a:t>github.com</a:t>
            </a:r>
            <a:r>
              <a:rPr lang="en-US" sz="1400" dirty="0">
                <a:solidFill>
                  <a:srgbClr val="0432FF"/>
                </a:solidFill>
                <a:hlinkClick r:id="rId4">
                  <a:extLst>
                    <a:ext uri="{A12FA001-AC4F-418D-AE19-62706E023703}">
                      <ahyp:hlinkClr xmlns:ahyp="http://schemas.microsoft.com/office/drawing/2018/hyperlinkcolor" val="tx"/>
                    </a:ext>
                  </a:extLst>
                </a:hlinkClick>
              </a:rPr>
              <a:t>/</a:t>
            </a:r>
            <a:r>
              <a:rPr lang="en-US" sz="1400" dirty="0" err="1">
                <a:solidFill>
                  <a:srgbClr val="0432FF"/>
                </a:solidFill>
                <a:hlinkClick r:id="rId4">
                  <a:extLst>
                    <a:ext uri="{A12FA001-AC4F-418D-AE19-62706E023703}">
                      <ahyp:hlinkClr xmlns:ahyp="http://schemas.microsoft.com/office/drawing/2018/hyperlinkcolor" val="tx"/>
                    </a:ext>
                  </a:extLst>
                </a:hlinkClick>
              </a:rPr>
              <a:t>achaanetatuo</a:t>
            </a:r>
            <a:r>
              <a:rPr lang="en-US" sz="1400" dirty="0">
                <a:solidFill>
                  <a:srgbClr val="0432FF"/>
                </a:solidFill>
                <a:hlinkClick r:id="rId4">
                  <a:extLst>
                    <a:ext uri="{A12FA001-AC4F-418D-AE19-62706E023703}">
                      <ahyp:hlinkClr xmlns:ahyp="http://schemas.microsoft.com/office/drawing/2018/hyperlinkcolor" val="tx"/>
                    </a:ext>
                  </a:extLst>
                </a:hlinkClick>
              </a:rPr>
              <a:t>/</a:t>
            </a:r>
            <a:r>
              <a:rPr lang="en-US" sz="1400" dirty="0" err="1">
                <a:solidFill>
                  <a:srgbClr val="0432FF"/>
                </a:solidFill>
                <a:hlinkClick r:id="rId4">
                  <a:extLst>
                    <a:ext uri="{A12FA001-AC4F-418D-AE19-62706E023703}">
                      <ahyp:hlinkClr xmlns:ahyp="http://schemas.microsoft.com/office/drawing/2018/hyperlinkcolor" val="tx"/>
                    </a:ext>
                  </a:extLst>
                </a:hlinkClick>
              </a:rPr>
              <a:t>pyats</a:t>
            </a:r>
            <a:r>
              <a:rPr lang="en-US" sz="1400" dirty="0">
                <a:solidFill>
                  <a:srgbClr val="0432FF"/>
                </a:solidFill>
                <a:hlinkClick r:id="rId4">
                  <a:extLst>
                    <a:ext uri="{A12FA001-AC4F-418D-AE19-62706E023703}">
                      <ahyp:hlinkClr xmlns:ahyp="http://schemas.microsoft.com/office/drawing/2018/hyperlinkcolor" val="tx"/>
                    </a:ext>
                  </a:extLst>
                </a:hlinkClick>
              </a:rPr>
              <a:t>/blob/main/</a:t>
            </a:r>
            <a:r>
              <a:rPr lang="en-US" sz="1400" dirty="0" err="1">
                <a:solidFill>
                  <a:srgbClr val="0432FF"/>
                </a:solidFill>
                <a:hlinkClick r:id="rId4">
                  <a:extLst>
                    <a:ext uri="{A12FA001-AC4F-418D-AE19-62706E023703}">
                      <ahyp:hlinkClr xmlns:ahyp="http://schemas.microsoft.com/office/drawing/2018/hyperlinkcolor" val="tx"/>
                    </a:ext>
                  </a:extLst>
                </a:hlinkClick>
              </a:rPr>
              <a:t>report_log</a:t>
            </a:r>
            <a:r>
              <a:rPr lang="en-US" sz="1400" dirty="0">
                <a:solidFill>
                  <a:srgbClr val="0432FF"/>
                </a:solidFill>
                <a:hlinkClick r:id="rId4">
                  <a:extLst>
                    <a:ext uri="{A12FA001-AC4F-418D-AE19-62706E023703}">
                      <ahyp:hlinkClr xmlns:ahyp="http://schemas.microsoft.com/office/drawing/2018/hyperlinkcolor" val="tx"/>
                    </a:ext>
                  </a:extLst>
                </a:hlinkClick>
              </a:rPr>
              <a:t>/6_Modify_interface.html</a:t>
            </a:r>
            <a:endParaRPr lang="en-US" sz="1400" dirty="0">
              <a:solidFill>
                <a:srgbClr val="0432FF"/>
              </a:solidFill>
            </a:endParaRPr>
          </a:p>
        </p:txBody>
      </p:sp>
    </p:spTree>
    <p:extLst>
      <p:ext uri="{BB962C8B-B14F-4D97-AF65-F5344CB8AC3E}">
        <p14:creationId xmlns:p14="http://schemas.microsoft.com/office/powerpoint/2010/main" val="2070551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7E9D5A4A-A0B8-FBFF-BDDD-473326A91CE2}"/>
              </a:ext>
            </a:extLst>
          </p:cNvPr>
          <p:cNvSpPr txBox="1"/>
          <p:nvPr/>
        </p:nvSpPr>
        <p:spPr>
          <a:xfrm>
            <a:off x="386602" y="457270"/>
            <a:ext cx="6125134" cy="523220"/>
          </a:xfrm>
          <a:prstGeom prst="rect">
            <a:avLst/>
          </a:prstGeom>
          <a:noFill/>
        </p:spPr>
        <p:txBody>
          <a:bodyPr wrap="square">
            <a:spAutoFit/>
            <a:scene3d>
              <a:camera prst="orthographicFront"/>
              <a:lightRig rig="soft" dir="t">
                <a:rot lat="0" lon="0" rev="15600000"/>
              </a:lightRig>
            </a:scene3d>
            <a:sp3d extrusionH="57150" prstMaterial="softEdge">
              <a:bevelT w="25400" h="38100"/>
            </a:sp3d>
          </a:bodyPr>
          <a:lstStyle/>
          <a:p>
            <a:r>
              <a:rPr lang="en-US" sz="2800" b="1" dirty="0">
                <a:ln w="22225">
                  <a:solidFill>
                    <a:srgbClr val="0070C0"/>
                  </a:solidFill>
                  <a:prstDash val="solid"/>
                </a:ln>
                <a:solidFill>
                  <a:srgbClr val="0070C0"/>
                </a:solidFill>
                <a:effectLst>
                  <a:reflection blurRad="6350" stA="55000" endA="300" endPos="45500" dir="5400000" sy="-100000" algn="bl" rotWithShape="0"/>
                </a:effectLst>
              </a:rPr>
              <a:t>What is </a:t>
            </a:r>
            <a:r>
              <a:rPr lang="en-US" sz="2800" b="1" dirty="0" err="1">
                <a:ln w="22225">
                  <a:solidFill>
                    <a:srgbClr val="0070C0"/>
                  </a:solidFill>
                  <a:prstDash val="solid"/>
                </a:ln>
                <a:solidFill>
                  <a:srgbClr val="0070C0"/>
                </a:solidFill>
                <a:effectLst>
                  <a:reflection blurRad="6350" stA="55000" endA="300" endPos="45500" dir="5400000" sy="-100000" algn="bl" rotWithShape="0"/>
                </a:effectLst>
              </a:rPr>
              <a:t>pyATS</a:t>
            </a:r>
            <a:r>
              <a:rPr lang="en-US" sz="2800" b="1" dirty="0">
                <a:ln w="22225">
                  <a:solidFill>
                    <a:srgbClr val="0070C0"/>
                  </a:solidFill>
                  <a:prstDash val="solid"/>
                </a:ln>
                <a:solidFill>
                  <a:srgbClr val="0070C0"/>
                </a:solidFill>
                <a:effectLst>
                  <a:reflection blurRad="6350" stA="55000" endA="300" endPos="45500" dir="5400000" sy="-100000" algn="bl" rotWithShape="0"/>
                </a:effectLst>
              </a:rPr>
              <a:t>?</a:t>
            </a:r>
          </a:p>
        </p:txBody>
      </p:sp>
      <p:sp>
        <p:nvSpPr>
          <p:cNvPr id="4" name="TextBox 3">
            <a:extLst>
              <a:ext uri="{FF2B5EF4-FFF2-40B4-BE49-F238E27FC236}">
                <a16:creationId xmlns:a16="http://schemas.microsoft.com/office/drawing/2014/main" id="{4BB9878D-9EAA-8459-762E-54AD2F468670}"/>
              </a:ext>
            </a:extLst>
          </p:cNvPr>
          <p:cNvSpPr txBox="1"/>
          <p:nvPr/>
        </p:nvSpPr>
        <p:spPr>
          <a:xfrm>
            <a:off x="386602" y="1536174"/>
            <a:ext cx="11748249" cy="3970318"/>
          </a:xfrm>
          <a:prstGeom prst="rect">
            <a:avLst/>
          </a:prstGeom>
          <a:noFill/>
        </p:spPr>
        <p:txBody>
          <a:bodyPr wrap="square">
            <a:spAutoFit/>
          </a:bodyPr>
          <a:lstStyle/>
          <a:p>
            <a:r>
              <a:rPr lang="en-US" sz="3600" b="1" dirty="0" err="1"/>
              <a:t>pyATS</a:t>
            </a:r>
            <a:r>
              <a:rPr lang="en-US" sz="3600" dirty="0"/>
              <a:t> - </a:t>
            </a:r>
            <a:r>
              <a:rPr lang="en-US" sz="2400" dirty="0"/>
              <a:t>Python Automated Test Systems is a Python3 based test automation infrastructure. It is developed as the next-generation Cisco mainstream automation infrastructure, is compatible to existing tooling &amp; infrastructure, and is officially endorsed by Cisco executive team.</a:t>
            </a:r>
          </a:p>
          <a:p>
            <a:endParaRPr lang="en-US" sz="2400" dirty="0"/>
          </a:p>
          <a:p>
            <a:r>
              <a:rPr lang="en-US" sz="2400" dirty="0" err="1"/>
              <a:t>pyATS</a:t>
            </a:r>
            <a:r>
              <a:rPr lang="en-US" sz="2400" dirty="0"/>
              <a:t> is 100% fully developed and implemented using Python and is designed to be usable </a:t>
            </a:r>
            <a:r>
              <a:rPr lang="en-US" sz="2400" i="1" dirty="0"/>
              <a:t>independent</a:t>
            </a:r>
            <a:r>
              <a:rPr lang="en-US" sz="2400" dirty="0"/>
              <a:t> of any other existing infrastructures. It is engineered to be suitable for Agile, rapid development iterations, with the ability to handle a wide variety of testing scenarios and requirements, from white-box unit-testing, to black-box, feature, performance/scale testing &amp; beyond.</a:t>
            </a:r>
          </a:p>
        </p:txBody>
      </p:sp>
      <p:sp>
        <p:nvSpPr>
          <p:cNvPr id="3" name="TextBox 2">
            <a:extLst>
              <a:ext uri="{FF2B5EF4-FFF2-40B4-BE49-F238E27FC236}">
                <a16:creationId xmlns:a16="http://schemas.microsoft.com/office/drawing/2014/main" id="{7E3E3EB8-D517-2156-6453-185A58FEAFEB}"/>
              </a:ext>
            </a:extLst>
          </p:cNvPr>
          <p:cNvSpPr txBox="1"/>
          <p:nvPr/>
        </p:nvSpPr>
        <p:spPr>
          <a:xfrm>
            <a:off x="481693" y="6216064"/>
            <a:ext cx="8096250" cy="369332"/>
          </a:xfrm>
          <a:prstGeom prst="rect">
            <a:avLst/>
          </a:prstGeom>
          <a:noFill/>
        </p:spPr>
        <p:txBody>
          <a:bodyPr wrap="square">
            <a:spAutoFit/>
          </a:bodyPr>
          <a:lstStyle/>
          <a:p>
            <a:r>
              <a:rPr lang="en-US" dirty="0"/>
              <a:t>Reference : </a:t>
            </a:r>
            <a:r>
              <a:rPr lang="en-US" dirty="0">
                <a:hlinkClick r:id="rId3"/>
              </a:rPr>
              <a:t>https://developer.cisco.com/docs/pyats</a:t>
            </a:r>
            <a:endParaRPr lang="en-US" dirty="0"/>
          </a:p>
        </p:txBody>
      </p:sp>
    </p:spTree>
    <p:extLst>
      <p:ext uri="{BB962C8B-B14F-4D97-AF65-F5344CB8AC3E}">
        <p14:creationId xmlns:p14="http://schemas.microsoft.com/office/powerpoint/2010/main" val="30996777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222ACA-A060-D651-9E2E-B40B13F636C6}"/>
              </a:ext>
            </a:extLst>
          </p:cNvPr>
          <p:cNvSpPr txBox="1"/>
          <p:nvPr/>
        </p:nvSpPr>
        <p:spPr>
          <a:xfrm>
            <a:off x="256878" y="129931"/>
            <a:ext cx="8582322" cy="461665"/>
          </a:xfrm>
          <a:prstGeom prst="rect">
            <a:avLst/>
          </a:prstGeom>
          <a:noFill/>
        </p:spPr>
        <p:txBody>
          <a:bodyPr wrap="square">
            <a:spAutoFit/>
          </a:bodyPr>
          <a:lstStyle/>
          <a:p>
            <a:r>
              <a:rPr lang="en-US" sz="2400" b="1" dirty="0" err="1">
                <a:ln w="22225">
                  <a:solidFill>
                    <a:srgbClr val="0070C0"/>
                  </a:solidFill>
                  <a:prstDash val="solid"/>
                </a:ln>
                <a:solidFill>
                  <a:srgbClr val="0070C0"/>
                </a:solidFill>
                <a:effectLst>
                  <a:reflection blurRad="6350" stA="55000" endA="300" endPos="45500" dir="5400000" sy="-100000" algn="bl" rotWithShape="0"/>
                </a:effectLst>
              </a:rPr>
              <a:t>Pyats</a:t>
            </a:r>
            <a:r>
              <a:rPr lang="en-US" sz="2400" b="1" dirty="0">
                <a:ln w="22225">
                  <a:solidFill>
                    <a:srgbClr val="0070C0"/>
                  </a:solidFill>
                  <a:prstDash val="solid"/>
                </a:ln>
                <a:solidFill>
                  <a:srgbClr val="0070C0"/>
                </a:solidFill>
                <a:effectLst>
                  <a:reflection blurRad="6350" stA="55000" endA="300" endPos="45500" dir="5400000" sy="-100000" algn="bl" rotWithShape="0"/>
                </a:effectLst>
              </a:rPr>
              <a:t> Robot Framework – Configure New Static Route</a:t>
            </a:r>
          </a:p>
        </p:txBody>
      </p:sp>
      <p:sp>
        <p:nvSpPr>
          <p:cNvPr id="3" name="TextBox 2">
            <a:extLst>
              <a:ext uri="{FF2B5EF4-FFF2-40B4-BE49-F238E27FC236}">
                <a16:creationId xmlns:a16="http://schemas.microsoft.com/office/drawing/2014/main" id="{8DB8E85E-FAD3-9B6C-215D-D4E4ED35DCE1}"/>
              </a:ext>
            </a:extLst>
          </p:cNvPr>
          <p:cNvSpPr txBox="1"/>
          <p:nvPr/>
        </p:nvSpPr>
        <p:spPr>
          <a:xfrm>
            <a:off x="500606" y="591596"/>
            <a:ext cx="6094070" cy="6401753"/>
          </a:xfrm>
          <a:prstGeom prst="rect">
            <a:avLst/>
          </a:prstGeom>
          <a:noFill/>
        </p:spPr>
        <p:txBody>
          <a:bodyPr wrap="square">
            <a:spAutoFit/>
          </a:bodyPr>
          <a:lstStyle/>
          <a:p>
            <a:r>
              <a:rPr lang="en-US" sz="1000" dirty="0">
                <a:latin typeface="Courier New" panose="02070309020205020404" pitchFamily="49" charset="0"/>
                <a:cs typeface="Courier New" panose="02070309020205020404" pitchFamily="49" charset="0"/>
              </a:rPr>
              <a:t># View Remove and Add Static Route</a:t>
            </a:r>
          </a:p>
          <a:p>
            <a:r>
              <a:rPr lang="en-US" sz="1000" dirty="0">
                <a:latin typeface="Courier New" panose="02070309020205020404" pitchFamily="49" charset="0"/>
                <a:cs typeface="Courier New" panose="02070309020205020404" pitchFamily="49" charset="0"/>
              </a:rPr>
              <a:t>** Settings ***</a:t>
            </a:r>
          </a:p>
          <a:p>
            <a:r>
              <a:rPr lang="en-US" sz="1000" dirty="0">
                <a:latin typeface="Courier New" panose="02070309020205020404" pitchFamily="49" charset="0"/>
                <a:cs typeface="Courier New" panose="02070309020205020404" pitchFamily="49" charset="0"/>
              </a:rPr>
              <a:t>Library        </a:t>
            </a:r>
            <a:r>
              <a:rPr lang="en-US" sz="1000" dirty="0" err="1">
                <a:latin typeface="Courier New" panose="02070309020205020404" pitchFamily="49" charset="0"/>
                <a:cs typeface="Courier New" panose="02070309020205020404" pitchFamily="49" charset="0"/>
              </a:rPr>
              <a:t>OperatingSystem</a:t>
            </a:r>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Library        </a:t>
            </a:r>
            <a:r>
              <a:rPr lang="en-US" sz="1000" dirty="0" err="1">
                <a:latin typeface="Courier New" panose="02070309020205020404" pitchFamily="49" charset="0"/>
                <a:cs typeface="Courier New" panose="02070309020205020404" pitchFamily="49" charset="0"/>
              </a:rPr>
              <a:t>ats.robot.pyATSRobot</a:t>
            </a:r>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Library        </a:t>
            </a:r>
            <a:r>
              <a:rPr lang="en-US" sz="1000" dirty="0" err="1">
                <a:latin typeface="Courier New" panose="02070309020205020404" pitchFamily="49" charset="0"/>
                <a:cs typeface="Courier New" panose="02070309020205020404" pitchFamily="49" charset="0"/>
              </a:rPr>
              <a:t>genie.libs.robot.GenieRobot</a:t>
            </a:r>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Library        </a:t>
            </a:r>
            <a:r>
              <a:rPr lang="en-US" sz="1000" dirty="0" err="1">
                <a:latin typeface="Courier New" panose="02070309020205020404" pitchFamily="49" charset="0"/>
                <a:cs typeface="Courier New" panose="02070309020205020404" pitchFamily="49" charset="0"/>
              </a:rPr>
              <a:t>genie.metaparser</a:t>
            </a:r>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Library        </a:t>
            </a:r>
            <a:r>
              <a:rPr lang="en-US" sz="1000" dirty="0" err="1">
                <a:latin typeface="Courier New" panose="02070309020205020404" pitchFamily="49" charset="0"/>
                <a:cs typeface="Courier New" panose="02070309020205020404" pitchFamily="49" charset="0"/>
              </a:rPr>
              <a:t>genie.libs.parser</a:t>
            </a:r>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Library        </a:t>
            </a:r>
            <a:r>
              <a:rPr lang="en-US" sz="1000" dirty="0" err="1">
                <a:latin typeface="Courier New" panose="02070309020205020404" pitchFamily="49" charset="0"/>
                <a:cs typeface="Courier New" panose="02070309020205020404" pitchFamily="49" charset="0"/>
              </a:rPr>
              <a:t>genie.libs.robot.GenieRobotApis</a:t>
            </a:r>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Library        </a:t>
            </a:r>
            <a:r>
              <a:rPr lang="en-US" sz="1000" dirty="0" err="1">
                <a:latin typeface="Courier New" panose="02070309020205020404" pitchFamily="49" charset="0"/>
                <a:cs typeface="Courier New" panose="02070309020205020404" pitchFamily="49" charset="0"/>
              </a:rPr>
              <a:t>unicon.robot.UniconRobot</a:t>
            </a:r>
            <a:endParaRPr lang="en-US" sz="1000" dirty="0">
              <a:latin typeface="Courier New" panose="02070309020205020404" pitchFamily="49" charset="0"/>
              <a:cs typeface="Courier New" panose="02070309020205020404" pitchFamily="49" charset="0"/>
            </a:endParaRP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 Variables ***</a:t>
            </a:r>
          </a:p>
          <a:p>
            <a:r>
              <a:rPr lang="en-US" sz="1000" dirty="0">
                <a:latin typeface="Courier New" panose="02070309020205020404" pitchFamily="49" charset="0"/>
                <a:cs typeface="Courier New" panose="02070309020205020404" pitchFamily="49" charset="0"/>
              </a:rPr>
              <a:t># Defining variables that can be used elsewhere in the test data.</a:t>
            </a:r>
          </a:p>
          <a:p>
            <a:r>
              <a:rPr lang="en-US" sz="1000" dirty="0">
                <a:latin typeface="Courier New" panose="02070309020205020404" pitchFamily="49" charset="0"/>
                <a:cs typeface="Courier New" panose="02070309020205020404" pitchFamily="49" charset="0"/>
              </a:rPr>
              <a:t># Can also be driven as dash argument at runtime</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${testbed}    tb-jump.yaml</a:t>
            </a:r>
          </a:p>
          <a:p>
            <a:r>
              <a:rPr lang="en-US" sz="1000" dirty="0">
                <a:latin typeface="Courier New" panose="02070309020205020404" pitchFamily="49" charset="0"/>
                <a:cs typeface="Courier New" panose="02070309020205020404" pitchFamily="49" charset="0"/>
              </a:rPr>
              <a:t># ${PTS}         /path/file</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 Test Cases ***</a:t>
            </a:r>
          </a:p>
          <a:p>
            <a:r>
              <a:rPr lang="en-US" sz="1000" dirty="0">
                <a:latin typeface="Courier New" panose="02070309020205020404" pitchFamily="49" charset="0"/>
                <a:cs typeface="Courier New" panose="02070309020205020404" pitchFamily="49" charset="0"/>
              </a:rPr>
              <a:t># Creating test cases from available keywords.</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Connect</a:t>
            </a:r>
          </a:p>
          <a:p>
            <a:r>
              <a:rPr lang="en-US" sz="1000" dirty="0">
                <a:latin typeface="Courier New" panose="02070309020205020404" pitchFamily="49" charset="0"/>
                <a:cs typeface="Courier New" panose="02070309020205020404" pitchFamily="49" charset="0"/>
              </a:rPr>
              <a:t>    use testbed "${testbed}"</a:t>
            </a:r>
          </a:p>
          <a:p>
            <a:r>
              <a:rPr lang="en-US" sz="1000" dirty="0">
                <a:latin typeface="Courier New" panose="02070309020205020404" pitchFamily="49" charset="0"/>
                <a:cs typeface="Courier New" panose="02070309020205020404" pitchFamily="49" charset="0"/>
              </a:rPr>
              <a:t>    connect to devices "DAL"</a:t>
            </a:r>
          </a:p>
          <a:p>
            <a:r>
              <a:rPr lang="en-US" sz="1000" dirty="0">
                <a:latin typeface="Courier New" panose="02070309020205020404" pitchFamily="49" charset="0"/>
                <a:cs typeface="Courier New" panose="02070309020205020404" pitchFamily="49" charset="0"/>
              </a:rPr>
              <a:t>    connect to devices "NY"</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Remove Static Route</a:t>
            </a:r>
          </a:p>
          <a:p>
            <a:r>
              <a:rPr lang="en-US" sz="1000" dirty="0">
                <a:latin typeface="Courier New" panose="02070309020205020404" pitchFamily="49" charset="0"/>
                <a:cs typeface="Courier New" panose="02070309020205020404" pitchFamily="49" charset="0"/>
              </a:rPr>
              <a:t>    execute "show </a:t>
            </a:r>
            <a:r>
              <a:rPr lang="en-US" sz="1000" dirty="0" err="1">
                <a:latin typeface="Courier New" panose="02070309020205020404" pitchFamily="49" charset="0"/>
                <a:cs typeface="Courier New" panose="02070309020205020404" pitchFamily="49" charset="0"/>
              </a:rPr>
              <a:t>ip</a:t>
            </a:r>
            <a:r>
              <a:rPr lang="en-US" sz="1000" dirty="0">
                <a:latin typeface="Courier New" panose="02070309020205020404" pitchFamily="49" charset="0"/>
                <a:cs typeface="Courier New" panose="02070309020205020404" pitchFamily="49" charset="0"/>
              </a:rPr>
              <a:t> route </a:t>
            </a:r>
            <a:r>
              <a:rPr lang="en-US" sz="1000" dirty="0" err="1">
                <a:latin typeface="Courier New" panose="02070309020205020404" pitchFamily="49" charset="0"/>
                <a:cs typeface="Courier New" panose="02070309020205020404" pitchFamily="49" charset="0"/>
              </a:rPr>
              <a:t>vrf</a:t>
            </a:r>
            <a:r>
              <a:rPr lang="en-US" sz="1000" dirty="0">
                <a:latin typeface="Courier New" panose="02070309020205020404" pitchFamily="49" charset="0"/>
                <a:cs typeface="Courier New" panose="02070309020205020404" pitchFamily="49" charset="0"/>
              </a:rPr>
              <a:t> cust20_pepsi" on device "NY"</a:t>
            </a:r>
          </a:p>
          <a:p>
            <a:r>
              <a:rPr lang="en-US" sz="1000" dirty="0">
                <a:latin typeface="Courier New" panose="02070309020205020404" pitchFamily="49" charset="0"/>
                <a:cs typeface="Courier New" panose="02070309020205020404" pitchFamily="49" charset="0"/>
              </a:rPr>
              <a:t>    configure "no </a:t>
            </a:r>
            <a:r>
              <a:rPr lang="en-US" sz="1000" dirty="0" err="1">
                <a:latin typeface="Courier New" panose="02070309020205020404" pitchFamily="49" charset="0"/>
                <a:cs typeface="Courier New" panose="02070309020205020404" pitchFamily="49" charset="0"/>
              </a:rPr>
              <a:t>ip</a:t>
            </a:r>
            <a:r>
              <a:rPr lang="en-US" sz="1000" dirty="0">
                <a:latin typeface="Courier New" panose="02070309020205020404" pitchFamily="49" charset="0"/>
                <a:cs typeface="Courier New" panose="02070309020205020404" pitchFamily="49" charset="0"/>
              </a:rPr>
              <a:t> route </a:t>
            </a:r>
            <a:r>
              <a:rPr lang="en-US" sz="1000" dirty="0" err="1">
                <a:latin typeface="Courier New" panose="02070309020205020404" pitchFamily="49" charset="0"/>
                <a:cs typeface="Courier New" panose="02070309020205020404" pitchFamily="49" charset="0"/>
              </a:rPr>
              <a:t>vrf</a:t>
            </a:r>
            <a:r>
              <a:rPr lang="en-US" sz="1000" dirty="0">
                <a:latin typeface="Courier New" panose="02070309020205020404" pitchFamily="49" charset="0"/>
                <a:cs typeface="Courier New" panose="02070309020205020404" pitchFamily="49" charset="0"/>
              </a:rPr>
              <a:t> cust20_pepsi 10.1.1.0 255.255.255.255 100.100.100.0" on device "NY"</a:t>
            </a:r>
          </a:p>
          <a:p>
            <a:r>
              <a:rPr lang="en-US" sz="1000" dirty="0">
                <a:latin typeface="Courier New" panose="02070309020205020404" pitchFamily="49" charset="0"/>
                <a:cs typeface="Courier New" panose="02070309020205020404" pitchFamily="49" charset="0"/>
              </a:rPr>
              <a:t>    Sleep   10</a:t>
            </a:r>
          </a:p>
          <a:p>
            <a:r>
              <a:rPr lang="en-US" sz="1000" dirty="0">
                <a:latin typeface="Courier New" panose="02070309020205020404" pitchFamily="49" charset="0"/>
                <a:cs typeface="Courier New" panose="02070309020205020404" pitchFamily="49" charset="0"/>
              </a:rPr>
              <a:t>    execute "show </a:t>
            </a:r>
            <a:r>
              <a:rPr lang="en-US" sz="1000" dirty="0" err="1">
                <a:latin typeface="Courier New" panose="02070309020205020404" pitchFamily="49" charset="0"/>
                <a:cs typeface="Courier New" panose="02070309020205020404" pitchFamily="49" charset="0"/>
              </a:rPr>
              <a:t>ip</a:t>
            </a:r>
            <a:r>
              <a:rPr lang="en-US" sz="1000" dirty="0">
                <a:latin typeface="Courier New" panose="02070309020205020404" pitchFamily="49" charset="0"/>
                <a:cs typeface="Courier New" panose="02070309020205020404" pitchFamily="49" charset="0"/>
              </a:rPr>
              <a:t> route </a:t>
            </a:r>
            <a:r>
              <a:rPr lang="en-US" sz="1000" dirty="0" err="1">
                <a:latin typeface="Courier New" panose="02070309020205020404" pitchFamily="49" charset="0"/>
                <a:cs typeface="Courier New" panose="02070309020205020404" pitchFamily="49" charset="0"/>
              </a:rPr>
              <a:t>vrf</a:t>
            </a:r>
            <a:r>
              <a:rPr lang="en-US" sz="1000" dirty="0">
                <a:latin typeface="Courier New" panose="02070309020205020404" pitchFamily="49" charset="0"/>
                <a:cs typeface="Courier New" panose="02070309020205020404" pitchFamily="49" charset="0"/>
              </a:rPr>
              <a:t> cust20_pepsi" on device "NY"</a:t>
            </a:r>
          </a:p>
          <a:p>
            <a:r>
              <a:rPr lang="en-US" sz="1000" dirty="0">
                <a:latin typeface="Courier New" panose="02070309020205020404" pitchFamily="49" charset="0"/>
                <a:cs typeface="Courier New" panose="02070309020205020404" pitchFamily="49" charset="0"/>
              </a:rPr>
              <a:t>Add Static Route</a:t>
            </a:r>
          </a:p>
          <a:p>
            <a:r>
              <a:rPr lang="en-US" sz="1000" dirty="0">
                <a:latin typeface="Courier New" panose="02070309020205020404" pitchFamily="49" charset="0"/>
                <a:cs typeface="Courier New" panose="02070309020205020404" pitchFamily="49" charset="0"/>
              </a:rPr>
              <a:t>    configure "</a:t>
            </a:r>
            <a:r>
              <a:rPr lang="en-US" sz="1000" dirty="0" err="1">
                <a:latin typeface="Courier New" panose="02070309020205020404" pitchFamily="49" charset="0"/>
                <a:cs typeface="Courier New" panose="02070309020205020404" pitchFamily="49" charset="0"/>
              </a:rPr>
              <a:t>ip</a:t>
            </a:r>
            <a:r>
              <a:rPr lang="en-US" sz="1000" dirty="0">
                <a:latin typeface="Courier New" panose="02070309020205020404" pitchFamily="49" charset="0"/>
                <a:cs typeface="Courier New" panose="02070309020205020404" pitchFamily="49" charset="0"/>
              </a:rPr>
              <a:t> route </a:t>
            </a:r>
            <a:r>
              <a:rPr lang="en-US" sz="1000" dirty="0" err="1">
                <a:latin typeface="Courier New" panose="02070309020205020404" pitchFamily="49" charset="0"/>
                <a:cs typeface="Courier New" panose="02070309020205020404" pitchFamily="49" charset="0"/>
              </a:rPr>
              <a:t>vrf</a:t>
            </a:r>
            <a:r>
              <a:rPr lang="en-US" sz="1000" dirty="0">
                <a:latin typeface="Courier New" panose="02070309020205020404" pitchFamily="49" charset="0"/>
                <a:cs typeface="Courier New" panose="02070309020205020404" pitchFamily="49" charset="0"/>
              </a:rPr>
              <a:t> cust20_pepsi 10.1.1.0 255.255.255.255 100.100.100.0" on device "NY"</a:t>
            </a:r>
          </a:p>
          <a:p>
            <a:r>
              <a:rPr lang="en-US" sz="1000" dirty="0">
                <a:latin typeface="Courier New" panose="02070309020205020404" pitchFamily="49" charset="0"/>
                <a:cs typeface="Courier New" panose="02070309020205020404" pitchFamily="49" charset="0"/>
              </a:rPr>
              <a:t>        Sleep   10</a:t>
            </a:r>
          </a:p>
          <a:p>
            <a:r>
              <a:rPr lang="en-US" sz="1000" dirty="0">
                <a:latin typeface="Courier New" panose="02070309020205020404" pitchFamily="49" charset="0"/>
                <a:cs typeface="Courier New" panose="02070309020205020404" pitchFamily="49" charset="0"/>
              </a:rPr>
              <a:t>    execute "show </a:t>
            </a:r>
            <a:r>
              <a:rPr lang="en-US" sz="1000" dirty="0" err="1">
                <a:latin typeface="Courier New" panose="02070309020205020404" pitchFamily="49" charset="0"/>
                <a:cs typeface="Courier New" panose="02070309020205020404" pitchFamily="49" charset="0"/>
              </a:rPr>
              <a:t>ip</a:t>
            </a:r>
            <a:r>
              <a:rPr lang="en-US" sz="1000" dirty="0">
                <a:latin typeface="Courier New" panose="02070309020205020404" pitchFamily="49" charset="0"/>
                <a:cs typeface="Courier New" panose="02070309020205020404" pitchFamily="49" charset="0"/>
              </a:rPr>
              <a:t> route </a:t>
            </a:r>
            <a:r>
              <a:rPr lang="en-US" sz="1000" dirty="0" err="1">
                <a:latin typeface="Courier New" panose="02070309020205020404" pitchFamily="49" charset="0"/>
                <a:cs typeface="Courier New" panose="02070309020205020404" pitchFamily="49" charset="0"/>
              </a:rPr>
              <a:t>vrf</a:t>
            </a:r>
            <a:r>
              <a:rPr lang="en-US" sz="1000" dirty="0">
                <a:latin typeface="Courier New" panose="02070309020205020404" pitchFamily="49" charset="0"/>
                <a:cs typeface="Courier New" panose="02070309020205020404" pitchFamily="49" charset="0"/>
              </a:rPr>
              <a:t> cust20_pepsi" on device "NY"</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 Disconnect from all the devices</a:t>
            </a:r>
          </a:p>
          <a:p>
            <a:r>
              <a:rPr lang="en-US" sz="1000" dirty="0">
                <a:latin typeface="Courier New" panose="02070309020205020404" pitchFamily="49" charset="0"/>
                <a:cs typeface="Courier New" panose="02070309020205020404" pitchFamily="49" charset="0"/>
              </a:rPr>
              <a:t>Disconnect</a:t>
            </a:r>
          </a:p>
          <a:p>
            <a:r>
              <a:rPr lang="en-US" sz="1000" dirty="0">
                <a:latin typeface="Courier New" panose="02070309020205020404" pitchFamily="49" charset="0"/>
                <a:cs typeface="Courier New" panose="02070309020205020404" pitchFamily="49" charset="0"/>
              </a:rPr>
              <a:t>  disconnect from all devices</a:t>
            </a:r>
          </a:p>
        </p:txBody>
      </p:sp>
      <p:sp>
        <p:nvSpPr>
          <p:cNvPr id="6" name="TextBox 5">
            <a:extLst>
              <a:ext uri="{FF2B5EF4-FFF2-40B4-BE49-F238E27FC236}">
                <a16:creationId xmlns:a16="http://schemas.microsoft.com/office/drawing/2014/main" id="{C1F7C8A4-9903-6BA3-042D-E1ABABE19062}"/>
              </a:ext>
            </a:extLst>
          </p:cNvPr>
          <p:cNvSpPr txBox="1"/>
          <p:nvPr/>
        </p:nvSpPr>
        <p:spPr>
          <a:xfrm>
            <a:off x="6287947" y="843677"/>
            <a:ext cx="5738149" cy="2585323"/>
          </a:xfrm>
          <a:prstGeom prst="rect">
            <a:avLst/>
          </a:prstGeom>
          <a:noFill/>
        </p:spPr>
        <p:txBody>
          <a:bodyPr wrap="square">
            <a:spAutoFit/>
          </a:bodyPr>
          <a:lstStyle/>
          <a:p>
            <a:r>
              <a:rPr lang="en-US" sz="900" dirty="0">
                <a:solidFill>
                  <a:srgbClr val="000000"/>
                </a:solidFill>
                <a:effectLst/>
                <a:latin typeface="Menlo" panose="020B0609030804020204" pitchFamily="49" charset="0"/>
              </a:rPr>
              <a:t>Mac-Pro-641 robot % robot </a:t>
            </a:r>
            <a:r>
              <a:rPr lang="en-US" sz="900" dirty="0" err="1">
                <a:solidFill>
                  <a:srgbClr val="000000"/>
                </a:solidFill>
                <a:effectLst/>
                <a:latin typeface="Menlo" panose="020B0609030804020204" pitchFamily="49" charset="0"/>
              </a:rPr>
              <a:t>config_static_route.robot</a:t>
            </a:r>
            <a:endParaRPr lang="en-US" sz="900" dirty="0">
              <a:solidFill>
                <a:srgbClr val="000000"/>
              </a:solidFill>
              <a:effectLst/>
              <a:latin typeface="Menlo" panose="020B0609030804020204" pitchFamily="49" charset="0"/>
            </a:endParaRP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Config Static Route                                                           </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Connect                                                               | </a:t>
            </a:r>
            <a:r>
              <a:rPr lang="en-US" sz="900" dirty="0">
                <a:solidFill>
                  <a:srgbClr val="39C026"/>
                </a:solidFill>
                <a:effectLst/>
                <a:latin typeface="Menlo" panose="020B0609030804020204" pitchFamily="49" charset="0"/>
              </a:rPr>
              <a:t>PASS</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Remove Static Route                                                   | </a:t>
            </a:r>
            <a:r>
              <a:rPr lang="en-US" sz="900" dirty="0">
                <a:solidFill>
                  <a:srgbClr val="39C026"/>
                </a:solidFill>
                <a:effectLst/>
                <a:latin typeface="Menlo" panose="020B0609030804020204" pitchFamily="49" charset="0"/>
              </a:rPr>
              <a:t>PASS</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Add Static Route                                                      | </a:t>
            </a:r>
            <a:r>
              <a:rPr lang="en-US" sz="900" dirty="0">
                <a:solidFill>
                  <a:srgbClr val="39C026"/>
                </a:solidFill>
                <a:effectLst/>
                <a:latin typeface="Menlo" panose="020B0609030804020204" pitchFamily="49" charset="0"/>
              </a:rPr>
              <a:t>PASS</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Disconnect                                                            | </a:t>
            </a:r>
            <a:r>
              <a:rPr lang="en-US" sz="900" dirty="0">
                <a:solidFill>
                  <a:srgbClr val="39C026"/>
                </a:solidFill>
                <a:effectLst/>
                <a:latin typeface="Menlo" panose="020B0609030804020204" pitchFamily="49" charset="0"/>
              </a:rPr>
              <a:t>PASS</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Config Static Route                                                   | </a:t>
            </a:r>
            <a:r>
              <a:rPr lang="en-US" sz="900" dirty="0">
                <a:solidFill>
                  <a:srgbClr val="39C026"/>
                </a:solidFill>
                <a:effectLst/>
                <a:latin typeface="Menlo" panose="020B0609030804020204" pitchFamily="49" charset="0"/>
              </a:rPr>
              <a:t>PASS</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4 tests, 4 passed, 0 failed</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Output:  /Users/</a:t>
            </a:r>
            <a:r>
              <a:rPr lang="en-US" sz="900" dirty="0" err="1">
                <a:solidFill>
                  <a:srgbClr val="000000"/>
                </a:solidFill>
                <a:effectLst/>
                <a:latin typeface="Menlo" panose="020B0609030804020204" pitchFamily="49" charset="0"/>
              </a:rPr>
              <a:t>chandranath</a:t>
            </a:r>
            <a:r>
              <a:rPr lang="en-US" sz="900" dirty="0">
                <a:solidFill>
                  <a:srgbClr val="000000"/>
                </a:solidFill>
                <a:effectLst/>
                <a:latin typeface="Menlo" panose="020B0609030804020204" pitchFamily="49" charset="0"/>
              </a:rPr>
              <a:t>/</a:t>
            </a:r>
            <a:r>
              <a:rPr lang="en-US" sz="900" dirty="0" err="1">
                <a:solidFill>
                  <a:srgbClr val="000000"/>
                </a:solidFill>
                <a:effectLst/>
                <a:latin typeface="Menlo" panose="020B0609030804020204" pitchFamily="49" charset="0"/>
              </a:rPr>
              <a:t>myfolder</a:t>
            </a:r>
            <a:r>
              <a:rPr lang="en-US" sz="900" dirty="0">
                <a:solidFill>
                  <a:srgbClr val="000000"/>
                </a:solidFill>
                <a:effectLst/>
                <a:latin typeface="Menlo" panose="020B0609030804020204" pitchFamily="49" charset="0"/>
              </a:rPr>
              <a:t>/</a:t>
            </a:r>
            <a:r>
              <a:rPr lang="en-US" sz="900" dirty="0" err="1">
                <a:solidFill>
                  <a:srgbClr val="000000"/>
                </a:solidFill>
                <a:effectLst/>
                <a:latin typeface="Menlo" panose="020B0609030804020204" pitchFamily="49" charset="0"/>
              </a:rPr>
              <a:t>autolearn</a:t>
            </a:r>
            <a:r>
              <a:rPr lang="en-US" sz="900" dirty="0">
                <a:solidFill>
                  <a:srgbClr val="000000"/>
                </a:solidFill>
                <a:effectLst/>
                <a:latin typeface="Menlo" panose="020B0609030804020204" pitchFamily="49" charset="0"/>
              </a:rPr>
              <a:t>/robot/</a:t>
            </a:r>
            <a:r>
              <a:rPr lang="en-US" sz="900" dirty="0" err="1">
                <a:solidFill>
                  <a:srgbClr val="000000"/>
                </a:solidFill>
                <a:effectLst/>
                <a:latin typeface="Menlo" panose="020B0609030804020204" pitchFamily="49" charset="0"/>
              </a:rPr>
              <a:t>output.xml</a:t>
            </a:r>
            <a:endParaRPr lang="en-US" sz="900" dirty="0">
              <a:solidFill>
                <a:srgbClr val="000000"/>
              </a:solidFill>
              <a:effectLst/>
              <a:latin typeface="Menlo" panose="020B0609030804020204" pitchFamily="49" charset="0"/>
            </a:endParaRPr>
          </a:p>
          <a:p>
            <a:r>
              <a:rPr lang="en-US" sz="900" dirty="0">
                <a:solidFill>
                  <a:srgbClr val="000000"/>
                </a:solidFill>
                <a:effectLst/>
                <a:latin typeface="Menlo" panose="020B0609030804020204" pitchFamily="49" charset="0"/>
              </a:rPr>
              <a:t>Log:     /Users/</a:t>
            </a:r>
            <a:r>
              <a:rPr lang="en-US" sz="900" dirty="0" err="1">
                <a:solidFill>
                  <a:srgbClr val="000000"/>
                </a:solidFill>
                <a:effectLst/>
                <a:latin typeface="Menlo" panose="020B0609030804020204" pitchFamily="49" charset="0"/>
              </a:rPr>
              <a:t>chandranath</a:t>
            </a:r>
            <a:r>
              <a:rPr lang="en-US" sz="900" dirty="0">
                <a:solidFill>
                  <a:srgbClr val="000000"/>
                </a:solidFill>
                <a:effectLst/>
                <a:latin typeface="Menlo" panose="020B0609030804020204" pitchFamily="49" charset="0"/>
              </a:rPr>
              <a:t>/</a:t>
            </a:r>
            <a:r>
              <a:rPr lang="en-US" sz="900" dirty="0" err="1">
                <a:solidFill>
                  <a:srgbClr val="000000"/>
                </a:solidFill>
                <a:effectLst/>
                <a:latin typeface="Menlo" panose="020B0609030804020204" pitchFamily="49" charset="0"/>
              </a:rPr>
              <a:t>myfolder</a:t>
            </a:r>
            <a:r>
              <a:rPr lang="en-US" sz="900" dirty="0">
                <a:solidFill>
                  <a:srgbClr val="000000"/>
                </a:solidFill>
                <a:effectLst/>
                <a:latin typeface="Menlo" panose="020B0609030804020204" pitchFamily="49" charset="0"/>
              </a:rPr>
              <a:t>/</a:t>
            </a:r>
            <a:r>
              <a:rPr lang="en-US" sz="900" dirty="0" err="1">
                <a:solidFill>
                  <a:srgbClr val="000000"/>
                </a:solidFill>
                <a:effectLst/>
                <a:latin typeface="Menlo" panose="020B0609030804020204" pitchFamily="49" charset="0"/>
              </a:rPr>
              <a:t>autolearn</a:t>
            </a:r>
            <a:r>
              <a:rPr lang="en-US" sz="900" dirty="0">
                <a:solidFill>
                  <a:srgbClr val="000000"/>
                </a:solidFill>
                <a:effectLst/>
                <a:latin typeface="Menlo" panose="020B0609030804020204" pitchFamily="49" charset="0"/>
              </a:rPr>
              <a:t>/robot/</a:t>
            </a:r>
            <a:r>
              <a:rPr lang="en-US" sz="900" dirty="0" err="1">
                <a:solidFill>
                  <a:srgbClr val="000000"/>
                </a:solidFill>
                <a:effectLst/>
                <a:latin typeface="Menlo" panose="020B0609030804020204" pitchFamily="49" charset="0"/>
              </a:rPr>
              <a:t>log.html</a:t>
            </a:r>
            <a:endParaRPr lang="en-US" sz="900" dirty="0">
              <a:solidFill>
                <a:srgbClr val="000000"/>
              </a:solidFill>
              <a:effectLst/>
              <a:latin typeface="Menlo" panose="020B0609030804020204" pitchFamily="49" charset="0"/>
            </a:endParaRPr>
          </a:p>
          <a:p>
            <a:r>
              <a:rPr lang="en-US" sz="900" dirty="0">
                <a:solidFill>
                  <a:srgbClr val="000000"/>
                </a:solidFill>
                <a:effectLst/>
                <a:latin typeface="Menlo" panose="020B0609030804020204" pitchFamily="49" charset="0"/>
              </a:rPr>
              <a:t>Report:  /Users/</a:t>
            </a:r>
            <a:r>
              <a:rPr lang="en-US" sz="900" dirty="0" err="1">
                <a:solidFill>
                  <a:srgbClr val="000000"/>
                </a:solidFill>
                <a:effectLst/>
                <a:latin typeface="Menlo" panose="020B0609030804020204" pitchFamily="49" charset="0"/>
              </a:rPr>
              <a:t>chandranath</a:t>
            </a:r>
            <a:r>
              <a:rPr lang="en-US" sz="900" dirty="0">
                <a:solidFill>
                  <a:srgbClr val="000000"/>
                </a:solidFill>
                <a:effectLst/>
                <a:latin typeface="Menlo" panose="020B0609030804020204" pitchFamily="49" charset="0"/>
              </a:rPr>
              <a:t>/</a:t>
            </a:r>
            <a:r>
              <a:rPr lang="en-US" sz="900" dirty="0" err="1">
                <a:solidFill>
                  <a:srgbClr val="000000"/>
                </a:solidFill>
                <a:effectLst/>
                <a:latin typeface="Menlo" panose="020B0609030804020204" pitchFamily="49" charset="0"/>
              </a:rPr>
              <a:t>myfolder</a:t>
            </a:r>
            <a:r>
              <a:rPr lang="en-US" sz="900" dirty="0">
                <a:solidFill>
                  <a:srgbClr val="000000"/>
                </a:solidFill>
                <a:effectLst/>
                <a:latin typeface="Menlo" panose="020B0609030804020204" pitchFamily="49" charset="0"/>
              </a:rPr>
              <a:t>/</a:t>
            </a:r>
            <a:r>
              <a:rPr lang="en-US" sz="900" dirty="0" err="1">
                <a:solidFill>
                  <a:srgbClr val="000000"/>
                </a:solidFill>
                <a:effectLst/>
                <a:latin typeface="Menlo" panose="020B0609030804020204" pitchFamily="49" charset="0"/>
              </a:rPr>
              <a:t>autolearn</a:t>
            </a:r>
            <a:r>
              <a:rPr lang="en-US" sz="900" dirty="0">
                <a:solidFill>
                  <a:srgbClr val="000000"/>
                </a:solidFill>
                <a:effectLst/>
                <a:latin typeface="Menlo" panose="020B0609030804020204" pitchFamily="49" charset="0"/>
              </a:rPr>
              <a:t>/robot/</a:t>
            </a:r>
            <a:r>
              <a:rPr lang="en-US" sz="900" dirty="0" err="1">
                <a:solidFill>
                  <a:srgbClr val="000000"/>
                </a:solidFill>
                <a:effectLst/>
                <a:latin typeface="Menlo" panose="020B0609030804020204" pitchFamily="49" charset="0"/>
              </a:rPr>
              <a:t>report.html</a:t>
            </a:r>
            <a:endParaRPr lang="en-US" sz="90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24922278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222ACA-A060-D651-9E2E-B40B13F636C6}"/>
              </a:ext>
            </a:extLst>
          </p:cNvPr>
          <p:cNvSpPr txBox="1"/>
          <p:nvPr/>
        </p:nvSpPr>
        <p:spPr>
          <a:xfrm>
            <a:off x="256878" y="129931"/>
            <a:ext cx="8582322" cy="461665"/>
          </a:xfrm>
          <a:prstGeom prst="rect">
            <a:avLst/>
          </a:prstGeom>
          <a:noFill/>
        </p:spPr>
        <p:txBody>
          <a:bodyPr wrap="square">
            <a:spAutoFit/>
          </a:bodyPr>
          <a:lstStyle/>
          <a:p>
            <a:r>
              <a:rPr lang="en-US" sz="2400" b="1" dirty="0">
                <a:ln w="22225">
                  <a:solidFill>
                    <a:srgbClr val="0070C0"/>
                  </a:solidFill>
                  <a:prstDash val="solid"/>
                </a:ln>
                <a:solidFill>
                  <a:srgbClr val="0070C0"/>
                </a:solidFill>
                <a:effectLst>
                  <a:reflection blurRad="6350" stA="55000" endA="300" endPos="45500" dir="5400000" sy="-100000" algn="bl" rotWithShape="0"/>
                </a:effectLst>
              </a:rPr>
              <a:t>Report – Configure New Static Route</a:t>
            </a:r>
          </a:p>
        </p:txBody>
      </p:sp>
      <p:pic>
        <p:nvPicPr>
          <p:cNvPr id="2" name="Picture 1">
            <a:extLst>
              <a:ext uri="{FF2B5EF4-FFF2-40B4-BE49-F238E27FC236}">
                <a16:creationId xmlns:a16="http://schemas.microsoft.com/office/drawing/2014/main" id="{5E626EB3-2753-2380-4027-E2855D42FBFE}"/>
              </a:ext>
            </a:extLst>
          </p:cNvPr>
          <p:cNvPicPr>
            <a:picLocks noChangeAspect="1"/>
          </p:cNvPicPr>
          <p:nvPr/>
        </p:nvPicPr>
        <p:blipFill>
          <a:blip r:embed="rId3"/>
          <a:stretch>
            <a:fillRect/>
          </a:stretch>
        </p:blipFill>
        <p:spPr>
          <a:xfrm>
            <a:off x="1177876" y="791156"/>
            <a:ext cx="9836247" cy="5475417"/>
          </a:xfrm>
          <a:prstGeom prst="rect">
            <a:avLst/>
          </a:prstGeom>
        </p:spPr>
      </p:pic>
      <p:sp>
        <p:nvSpPr>
          <p:cNvPr id="7" name="TextBox 6">
            <a:hlinkClick r:id="rId4"/>
            <a:extLst>
              <a:ext uri="{FF2B5EF4-FFF2-40B4-BE49-F238E27FC236}">
                <a16:creationId xmlns:a16="http://schemas.microsoft.com/office/drawing/2014/main" id="{94DF4E4D-B96B-FCC1-ED21-956AE081F038}"/>
              </a:ext>
            </a:extLst>
          </p:cNvPr>
          <p:cNvSpPr txBox="1"/>
          <p:nvPr/>
        </p:nvSpPr>
        <p:spPr>
          <a:xfrm>
            <a:off x="1177876" y="6266404"/>
            <a:ext cx="9836246" cy="307777"/>
          </a:xfrm>
          <a:prstGeom prst="rect">
            <a:avLst/>
          </a:prstGeom>
          <a:noFill/>
        </p:spPr>
        <p:txBody>
          <a:bodyPr wrap="square">
            <a:spAutoFit/>
          </a:bodyPr>
          <a:lstStyle/>
          <a:p>
            <a:r>
              <a:rPr lang="en-US" sz="1400" dirty="0">
                <a:solidFill>
                  <a:srgbClr val="0432FF"/>
                </a:solidFill>
                <a:hlinkClick r:id="rId5">
                  <a:extLst>
                    <a:ext uri="{A12FA001-AC4F-418D-AE19-62706E023703}">
                      <ahyp:hlinkClr xmlns:ahyp="http://schemas.microsoft.com/office/drawing/2018/hyperlinkcolor" val="tx"/>
                    </a:ext>
                  </a:extLst>
                </a:hlinkClick>
              </a:rPr>
              <a:t>https://</a:t>
            </a:r>
            <a:r>
              <a:rPr lang="en-US" sz="1400" dirty="0" err="1">
                <a:solidFill>
                  <a:srgbClr val="0432FF"/>
                </a:solidFill>
                <a:hlinkClick r:id="rId5">
                  <a:extLst>
                    <a:ext uri="{A12FA001-AC4F-418D-AE19-62706E023703}">
                      <ahyp:hlinkClr xmlns:ahyp="http://schemas.microsoft.com/office/drawing/2018/hyperlinkcolor" val="tx"/>
                    </a:ext>
                  </a:extLst>
                </a:hlinkClick>
              </a:rPr>
              <a:t>github.com</a:t>
            </a:r>
            <a:r>
              <a:rPr lang="en-US" sz="1400" dirty="0">
                <a:solidFill>
                  <a:srgbClr val="0432FF"/>
                </a:solidFill>
                <a:hlinkClick r:id="rId5">
                  <a:extLst>
                    <a:ext uri="{A12FA001-AC4F-418D-AE19-62706E023703}">
                      <ahyp:hlinkClr xmlns:ahyp="http://schemas.microsoft.com/office/drawing/2018/hyperlinkcolor" val="tx"/>
                    </a:ext>
                  </a:extLst>
                </a:hlinkClick>
              </a:rPr>
              <a:t>/</a:t>
            </a:r>
            <a:r>
              <a:rPr lang="en-US" sz="1400" dirty="0" err="1">
                <a:solidFill>
                  <a:srgbClr val="0432FF"/>
                </a:solidFill>
                <a:hlinkClick r:id="rId5">
                  <a:extLst>
                    <a:ext uri="{A12FA001-AC4F-418D-AE19-62706E023703}">
                      <ahyp:hlinkClr xmlns:ahyp="http://schemas.microsoft.com/office/drawing/2018/hyperlinkcolor" val="tx"/>
                    </a:ext>
                  </a:extLst>
                </a:hlinkClick>
              </a:rPr>
              <a:t>achaanetatuo</a:t>
            </a:r>
            <a:r>
              <a:rPr lang="en-US" sz="1400" dirty="0">
                <a:solidFill>
                  <a:srgbClr val="0432FF"/>
                </a:solidFill>
                <a:hlinkClick r:id="rId5">
                  <a:extLst>
                    <a:ext uri="{A12FA001-AC4F-418D-AE19-62706E023703}">
                      <ahyp:hlinkClr xmlns:ahyp="http://schemas.microsoft.com/office/drawing/2018/hyperlinkcolor" val="tx"/>
                    </a:ext>
                  </a:extLst>
                </a:hlinkClick>
              </a:rPr>
              <a:t>/</a:t>
            </a:r>
            <a:r>
              <a:rPr lang="en-US" sz="1400" dirty="0" err="1">
                <a:solidFill>
                  <a:srgbClr val="0432FF"/>
                </a:solidFill>
                <a:hlinkClick r:id="rId5">
                  <a:extLst>
                    <a:ext uri="{A12FA001-AC4F-418D-AE19-62706E023703}">
                      <ahyp:hlinkClr xmlns:ahyp="http://schemas.microsoft.com/office/drawing/2018/hyperlinkcolor" val="tx"/>
                    </a:ext>
                  </a:extLst>
                </a:hlinkClick>
              </a:rPr>
              <a:t>pyats</a:t>
            </a:r>
            <a:r>
              <a:rPr lang="en-US" sz="1400" dirty="0">
                <a:solidFill>
                  <a:srgbClr val="0432FF"/>
                </a:solidFill>
                <a:hlinkClick r:id="rId5">
                  <a:extLst>
                    <a:ext uri="{A12FA001-AC4F-418D-AE19-62706E023703}">
                      <ahyp:hlinkClr xmlns:ahyp="http://schemas.microsoft.com/office/drawing/2018/hyperlinkcolor" val="tx"/>
                    </a:ext>
                  </a:extLst>
                </a:hlinkClick>
              </a:rPr>
              <a:t>/blob/main/</a:t>
            </a:r>
            <a:r>
              <a:rPr lang="en-US" sz="1400" dirty="0" err="1">
                <a:solidFill>
                  <a:srgbClr val="0432FF"/>
                </a:solidFill>
                <a:hlinkClick r:id="rId5">
                  <a:extLst>
                    <a:ext uri="{A12FA001-AC4F-418D-AE19-62706E023703}">
                      <ahyp:hlinkClr xmlns:ahyp="http://schemas.microsoft.com/office/drawing/2018/hyperlinkcolor" val="tx"/>
                    </a:ext>
                  </a:extLst>
                </a:hlinkClick>
              </a:rPr>
              <a:t>report_log</a:t>
            </a:r>
            <a:r>
              <a:rPr lang="en-US" sz="1400" dirty="0">
                <a:solidFill>
                  <a:srgbClr val="0432FF"/>
                </a:solidFill>
                <a:hlinkClick r:id="rId5">
                  <a:extLst>
                    <a:ext uri="{A12FA001-AC4F-418D-AE19-62706E023703}">
                      <ahyp:hlinkClr xmlns:ahyp="http://schemas.microsoft.com/office/drawing/2018/hyperlinkcolor" val="tx"/>
                    </a:ext>
                  </a:extLst>
                </a:hlinkClick>
              </a:rPr>
              <a:t>/7_config_static_route.html</a:t>
            </a:r>
            <a:endParaRPr lang="en-US" sz="1400" dirty="0">
              <a:solidFill>
                <a:srgbClr val="0432FF"/>
              </a:solidFill>
            </a:endParaRPr>
          </a:p>
        </p:txBody>
      </p:sp>
    </p:spTree>
    <p:extLst>
      <p:ext uri="{BB962C8B-B14F-4D97-AF65-F5344CB8AC3E}">
        <p14:creationId xmlns:p14="http://schemas.microsoft.com/office/powerpoint/2010/main" val="23465709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222ACA-A060-D651-9E2E-B40B13F636C6}"/>
              </a:ext>
            </a:extLst>
          </p:cNvPr>
          <p:cNvSpPr txBox="1"/>
          <p:nvPr/>
        </p:nvSpPr>
        <p:spPr>
          <a:xfrm>
            <a:off x="256878" y="129931"/>
            <a:ext cx="8582322" cy="461665"/>
          </a:xfrm>
          <a:prstGeom prst="rect">
            <a:avLst/>
          </a:prstGeom>
          <a:noFill/>
        </p:spPr>
        <p:txBody>
          <a:bodyPr wrap="square">
            <a:spAutoFit/>
          </a:bodyPr>
          <a:lstStyle/>
          <a:p>
            <a:r>
              <a:rPr lang="en-US" sz="2400" b="1" dirty="0" err="1">
                <a:ln w="22225">
                  <a:solidFill>
                    <a:srgbClr val="0070C0"/>
                  </a:solidFill>
                  <a:prstDash val="solid"/>
                </a:ln>
                <a:solidFill>
                  <a:srgbClr val="0070C0"/>
                </a:solidFill>
                <a:effectLst>
                  <a:reflection blurRad="6350" stA="55000" endA="300" endPos="45500" dir="5400000" sy="-100000" algn="bl" rotWithShape="0"/>
                </a:effectLst>
              </a:rPr>
              <a:t>Pyats</a:t>
            </a:r>
            <a:r>
              <a:rPr lang="en-US" sz="2400" b="1" dirty="0">
                <a:ln w="22225">
                  <a:solidFill>
                    <a:srgbClr val="0070C0"/>
                  </a:solidFill>
                  <a:prstDash val="solid"/>
                </a:ln>
                <a:solidFill>
                  <a:srgbClr val="0070C0"/>
                </a:solidFill>
                <a:effectLst>
                  <a:reflection blurRad="6350" stA="55000" endA="300" endPos="45500" dir="5400000" sy="-100000" algn="bl" rotWithShape="0"/>
                </a:effectLst>
              </a:rPr>
              <a:t> Robot Framework – Shut and Unshut BGP Peer</a:t>
            </a:r>
          </a:p>
        </p:txBody>
      </p:sp>
      <p:sp>
        <p:nvSpPr>
          <p:cNvPr id="3" name="TextBox 2">
            <a:extLst>
              <a:ext uri="{FF2B5EF4-FFF2-40B4-BE49-F238E27FC236}">
                <a16:creationId xmlns:a16="http://schemas.microsoft.com/office/drawing/2014/main" id="{9CA1A669-0B3D-BD51-98E1-802EE8EAB235}"/>
              </a:ext>
            </a:extLst>
          </p:cNvPr>
          <p:cNvSpPr txBox="1"/>
          <p:nvPr/>
        </p:nvSpPr>
        <p:spPr>
          <a:xfrm>
            <a:off x="256878" y="591596"/>
            <a:ext cx="9731415" cy="6186309"/>
          </a:xfrm>
          <a:prstGeom prst="rect">
            <a:avLst/>
          </a:prstGeom>
          <a:noFill/>
        </p:spPr>
        <p:txBody>
          <a:bodyPr wrap="square">
            <a:spAutoFit/>
          </a:bodyPr>
          <a:lstStyle/>
          <a:p>
            <a:r>
              <a:rPr lang="en-US" sz="900" dirty="0">
                <a:latin typeface="Courier New" panose="02070309020205020404" pitchFamily="49" charset="0"/>
                <a:cs typeface="Courier New" panose="02070309020205020404" pitchFamily="49" charset="0"/>
              </a:rPr>
              <a:t># Shut and unshut BGP Peer</a:t>
            </a:r>
          </a:p>
          <a:p>
            <a:r>
              <a:rPr lang="en-US" sz="900" dirty="0">
                <a:latin typeface="Courier New" panose="02070309020205020404" pitchFamily="49" charset="0"/>
                <a:cs typeface="Courier New" panose="02070309020205020404" pitchFamily="49" charset="0"/>
              </a:rPr>
              <a:t>** Settings ***</a:t>
            </a:r>
          </a:p>
          <a:p>
            <a:r>
              <a:rPr lang="en-US" sz="900" dirty="0">
                <a:latin typeface="Courier New" panose="02070309020205020404" pitchFamily="49" charset="0"/>
                <a:cs typeface="Courier New" panose="02070309020205020404" pitchFamily="49" charset="0"/>
              </a:rPr>
              <a:t>Library        </a:t>
            </a:r>
            <a:r>
              <a:rPr lang="en-US" sz="900" dirty="0" err="1">
                <a:latin typeface="Courier New" panose="02070309020205020404" pitchFamily="49" charset="0"/>
                <a:cs typeface="Courier New" panose="02070309020205020404" pitchFamily="49" charset="0"/>
              </a:rPr>
              <a:t>OperatingSystem</a:t>
            </a:r>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Library        </a:t>
            </a:r>
            <a:r>
              <a:rPr lang="en-US" sz="900" dirty="0" err="1">
                <a:latin typeface="Courier New" panose="02070309020205020404" pitchFamily="49" charset="0"/>
                <a:cs typeface="Courier New" panose="02070309020205020404" pitchFamily="49" charset="0"/>
              </a:rPr>
              <a:t>ats.robot.pyATSRobot</a:t>
            </a:r>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Library        </a:t>
            </a:r>
            <a:r>
              <a:rPr lang="en-US" sz="900" dirty="0" err="1">
                <a:latin typeface="Courier New" panose="02070309020205020404" pitchFamily="49" charset="0"/>
                <a:cs typeface="Courier New" panose="02070309020205020404" pitchFamily="49" charset="0"/>
              </a:rPr>
              <a:t>genie.libs.robot.GenieRobot</a:t>
            </a:r>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Library        </a:t>
            </a:r>
            <a:r>
              <a:rPr lang="en-US" sz="900" dirty="0" err="1">
                <a:latin typeface="Courier New" panose="02070309020205020404" pitchFamily="49" charset="0"/>
                <a:cs typeface="Courier New" panose="02070309020205020404" pitchFamily="49" charset="0"/>
              </a:rPr>
              <a:t>genie.metaparser</a:t>
            </a:r>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Library        </a:t>
            </a:r>
            <a:r>
              <a:rPr lang="en-US" sz="900" dirty="0" err="1">
                <a:latin typeface="Courier New" panose="02070309020205020404" pitchFamily="49" charset="0"/>
                <a:cs typeface="Courier New" panose="02070309020205020404" pitchFamily="49" charset="0"/>
              </a:rPr>
              <a:t>genie.libs.parser</a:t>
            </a:r>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Library        </a:t>
            </a:r>
            <a:r>
              <a:rPr lang="en-US" sz="900" dirty="0" err="1">
                <a:latin typeface="Courier New" panose="02070309020205020404" pitchFamily="49" charset="0"/>
                <a:cs typeface="Courier New" panose="02070309020205020404" pitchFamily="49" charset="0"/>
              </a:rPr>
              <a:t>genie.libs.robot.GenieRobotApis</a:t>
            </a:r>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Library        </a:t>
            </a:r>
            <a:r>
              <a:rPr lang="en-US" sz="900" dirty="0" err="1">
                <a:latin typeface="Courier New" panose="02070309020205020404" pitchFamily="49" charset="0"/>
                <a:cs typeface="Courier New" panose="02070309020205020404" pitchFamily="49" charset="0"/>
              </a:rPr>
              <a:t>unicon.robot.UniconRobot</a:t>
            </a:r>
            <a:endParaRPr lang="en-US" sz="900" dirty="0">
              <a:latin typeface="Courier New" panose="02070309020205020404" pitchFamily="49" charset="0"/>
              <a:cs typeface="Courier New" panose="02070309020205020404" pitchFamily="49" charset="0"/>
            </a:endParaRP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Variables ***</a:t>
            </a:r>
          </a:p>
          <a:p>
            <a:r>
              <a:rPr lang="en-US" sz="900" dirty="0">
                <a:latin typeface="Courier New" panose="02070309020205020404" pitchFamily="49" charset="0"/>
                <a:cs typeface="Courier New" panose="02070309020205020404" pitchFamily="49" charset="0"/>
              </a:rPr>
              <a:t># Defining variables that can be used elsewhere in the test data.</a:t>
            </a:r>
          </a:p>
          <a:p>
            <a:r>
              <a:rPr lang="en-US" sz="900" dirty="0">
                <a:latin typeface="Courier New" panose="02070309020205020404" pitchFamily="49" charset="0"/>
                <a:cs typeface="Courier New" panose="02070309020205020404" pitchFamily="49" charset="0"/>
              </a:rPr>
              <a:t># Can also be driven as dash argument at runtime</a:t>
            </a: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${testbed}    tb-jump.yaml</a:t>
            </a:r>
          </a:p>
          <a:p>
            <a:r>
              <a:rPr lang="en-US" sz="900" dirty="0">
                <a:latin typeface="Courier New" panose="02070309020205020404" pitchFamily="49" charset="0"/>
                <a:cs typeface="Courier New" panose="02070309020205020404" pitchFamily="49" charset="0"/>
              </a:rPr>
              <a:t>@{</a:t>
            </a:r>
            <a:r>
              <a:rPr lang="en-US" sz="900" dirty="0" err="1">
                <a:latin typeface="Courier New" panose="02070309020205020404" pitchFamily="49" charset="0"/>
                <a:cs typeface="Courier New" panose="02070309020205020404" pitchFamily="49" charset="0"/>
              </a:rPr>
              <a:t>bgpshut</a:t>
            </a:r>
            <a:r>
              <a:rPr lang="en-US" sz="900" dirty="0">
                <a:latin typeface="Courier New" panose="02070309020205020404" pitchFamily="49" charset="0"/>
                <a:cs typeface="Courier New" panose="02070309020205020404" pitchFamily="49" charset="0"/>
              </a:rPr>
              <a:t>}      10.1.1.0</a:t>
            </a:r>
          </a:p>
          <a:p>
            <a:r>
              <a:rPr lang="en-US" sz="900" dirty="0">
                <a:latin typeface="Courier New" panose="02070309020205020404" pitchFamily="49" charset="0"/>
                <a:cs typeface="Courier New" panose="02070309020205020404" pitchFamily="49" charset="0"/>
              </a:rPr>
              <a:t># ${PTS}         /path/file</a:t>
            </a: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Test Cases ***</a:t>
            </a:r>
          </a:p>
          <a:p>
            <a:r>
              <a:rPr lang="en-US" sz="900" dirty="0">
                <a:latin typeface="Courier New" panose="02070309020205020404" pitchFamily="49" charset="0"/>
                <a:cs typeface="Courier New" panose="02070309020205020404" pitchFamily="49" charset="0"/>
              </a:rPr>
              <a:t># Creating test cases from available keywords.</a:t>
            </a: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Connect</a:t>
            </a:r>
          </a:p>
          <a:p>
            <a:r>
              <a:rPr lang="en-US" sz="900" dirty="0">
                <a:latin typeface="Courier New" panose="02070309020205020404" pitchFamily="49" charset="0"/>
                <a:cs typeface="Courier New" panose="02070309020205020404" pitchFamily="49" charset="0"/>
              </a:rPr>
              <a:t>    use testbed "${testbed}"</a:t>
            </a:r>
          </a:p>
          <a:p>
            <a:r>
              <a:rPr lang="en-US" sz="900" dirty="0">
                <a:latin typeface="Courier New" panose="02070309020205020404" pitchFamily="49" charset="0"/>
                <a:cs typeface="Courier New" panose="02070309020205020404" pitchFamily="49" charset="0"/>
              </a:rPr>
              <a:t>    connect to devices "DAL"</a:t>
            </a:r>
          </a:p>
          <a:p>
            <a:r>
              <a:rPr lang="en-US" sz="900" dirty="0">
                <a:latin typeface="Courier New" panose="02070309020205020404" pitchFamily="49" charset="0"/>
                <a:cs typeface="Courier New" panose="02070309020205020404" pitchFamily="49" charset="0"/>
              </a:rPr>
              <a:t>    connect to devices "NY"</a:t>
            </a: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Shut BGP Peer</a:t>
            </a:r>
          </a:p>
          <a:p>
            <a:r>
              <a:rPr lang="en-US" sz="900" dirty="0">
                <a:latin typeface="Courier New" panose="02070309020205020404" pitchFamily="49" charset="0"/>
                <a:cs typeface="Courier New" panose="02070309020205020404" pitchFamily="49" charset="0"/>
              </a:rPr>
              <a:t>    execute "show </a:t>
            </a:r>
            <a:r>
              <a:rPr lang="en-US" sz="900" dirty="0" err="1">
                <a:latin typeface="Courier New" panose="02070309020205020404" pitchFamily="49" charset="0"/>
                <a:cs typeface="Courier New" panose="02070309020205020404" pitchFamily="49" charset="0"/>
              </a:rPr>
              <a:t>ip</a:t>
            </a:r>
            <a:r>
              <a:rPr lang="en-US" sz="900" dirty="0">
                <a:latin typeface="Courier New" panose="02070309020205020404" pitchFamily="49" charset="0"/>
                <a:cs typeface="Courier New" panose="02070309020205020404" pitchFamily="49" charset="0"/>
              </a:rPr>
              <a:t> route </a:t>
            </a:r>
            <a:r>
              <a:rPr lang="en-US" sz="900" dirty="0" err="1">
                <a:latin typeface="Courier New" panose="02070309020205020404" pitchFamily="49" charset="0"/>
                <a:cs typeface="Courier New" panose="02070309020205020404" pitchFamily="49" charset="0"/>
              </a:rPr>
              <a:t>vrf</a:t>
            </a:r>
            <a:r>
              <a:rPr lang="en-US" sz="900" dirty="0">
                <a:latin typeface="Courier New" panose="02070309020205020404" pitchFamily="49" charset="0"/>
                <a:cs typeface="Courier New" panose="02070309020205020404" pitchFamily="49" charset="0"/>
              </a:rPr>
              <a:t> cust20_pepsi" on device "NY"</a:t>
            </a:r>
          </a:p>
          <a:p>
            <a:r>
              <a:rPr lang="en-US" sz="900" dirty="0">
                <a:latin typeface="Courier New" panose="02070309020205020404" pitchFamily="49" charset="0"/>
                <a:cs typeface="Courier New" panose="02070309020205020404" pitchFamily="49" charset="0"/>
              </a:rPr>
              <a:t>    execute "show run | sec </a:t>
            </a:r>
            <a:r>
              <a:rPr lang="en-US" sz="900" dirty="0" err="1">
                <a:latin typeface="Courier New" panose="02070309020205020404" pitchFamily="49" charset="0"/>
                <a:cs typeface="Courier New" panose="02070309020205020404" pitchFamily="49" charset="0"/>
              </a:rPr>
              <a:t>bgp</a:t>
            </a:r>
            <a:r>
              <a:rPr lang="en-US" sz="900" dirty="0">
                <a:latin typeface="Courier New" panose="02070309020205020404" pitchFamily="49" charset="0"/>
                <a:cs typeface="Courier New" panose="02070309020205020404" pitchFamily="49" charset="0"/>
              </a:rPr>
              <a:t>" on device "NY"</a:t>
            </a:r>
          </a:p>
          <a:p>
            <a:r>
              <a:rPr lang="en-US" sz="900" dirty="0">
                <a:latin typeface="Courier New" panose="02070309020205020404" pitchFamily="49" charset="0"/>
                <a:cs typeface="Courier New" panose="02070309020205020404" pitchFamily="49" charset="0"/>
              </a:rPr>
              <a:t>    configure shut </a:t>
            </a:r>
            <a:r>
              <a:rPr lang="en-US" sz="900" dirty="0" err="1">
                <a:latin typeface="Courier New" panose="02070309020205020404" pitchFamily="49" charset="0"/>
                <a:cs typeface="Courier New" panose="02070309020205020404" pitchFamily="49" charset="0"/>
              </a:rPr>
              <a:t>bgp</a:t>
            </a:r>
            <a:r>
              <a:rPr lang="en-US" sz="900" dirty="0">
                <a:latin typeface="Courier New" panose="02070309020205020404" pitchFamily="49" charset="0"/>
                <a:cs typeface="Courier New" panose="02070309020205020404" pitchFamily="49" charset="0"/>
              </a:rPr>
              <a:t> neighbors    </a:t>
            </a:r>
            <a:r>
              <a:rPr lang="en-US" sz="900" dirty="0" err="1">
                <a:latin typeface="Courier New" panose="02070309020205020404" pitchFamily="49" charset="0"/>
                <a:cs typeface="Courier New" panose="02070309020205020404" pitchFamily="49" charset="0"/>
              </a:rPr>
              <a:t>bgp_as</a:t>
            </a:r>
            <a:r>
              <a:rPr lang="en-US" sz="900" dirty="0">
                <a:latin typeface="Courier New" panose="02070309020205020404" pitchFamily="49" charset="0"/>
                <a:cs typeface="Courier New" panose="02070309020205020404" pitchFamily="49" charset="0"/>
              </a:rPr>
              <a:t>=65010      </a:t>
            </a:r>
            <a:r>
              <a:rPr lang="en-US" sz="900" dirty="0" err="1">
                <a:latin typeface="Courier New" panose="02070309020205020404" pitchFamily="49" charset="0"/>
                <a:cs typeface="Courier New" panose="02070309020205020404" pitchFamily="49" charset="0"/>
              </a:rPr>
              <a:t>address_family</a:t>
            </a:r>
            <a:r>
              <a:rPr lang="en-US" sz="900" dirty="0">
                <a:latin typeface="Courier New" panose="02070309020205020404" pitchFamily="49" charset="0"/>
                <a:cs typeface="Courier New" panose="02070309020205020404" pitchFamily="49" charset="0"/>
              </a:rPr>
              <a:t>=ipv4    </a:t>
            </a:r>
            <a:r>
              <a:rPr lang="en-US" sz="900" dirty="0" err="1">
                <a:latin typeface="Courier New" panose="02070309020205020404" pitchFamily="49" charset="0"/>
                <a:cs typeface="Courier New" panose="02070309020205020404" pitchFamily="49" charset="0"/>
              </a:rPr>
              <a:t>vrf</a:t>
            </a:r>
            <a:r>
              <a:rPr lang="en-US" sz="900" dirty="0">
                <a:latin typeface="Courier New" panose="02070309020205020404" pitchFamily="49" charset="0"/>
                <a:cs typeface="Courier New" panose="02070309020205020404" pitchFamily="49" charset="0"/>
              </a:rPr>
              <a:t>=cust20_pepsi  device=NY   neighbors=@{</a:t>
            </a:r>
            <a:r>
              <a:rPr lang="en-US" sz="900" dirty="0" err="1">
                <a:latin typeface="Courier New" panose="02070309020205020404" pitchFamily="49" charset="0"/>
                <a:cs typeface="Courier New" panose="02070309020205020404" pitchFamily="49" charset="0"/>
              </a:rPr>
              <a:t>bgpshut</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execute "show run | sec </a:t>
            </a:r>
            <a:r>
              <a:rPr lang="en-US" sz="900" dirty="0" err="1">
                <a:latin typeface="Courier New" panose="02070309020205020404" pitchFamily="49" charset="0"/>
                <a:cs typeface="Courier New" panose="02070309020205020404" pitchFamily="49" charset="0"/>
              </a:rPr>
              <a:t>bgp</a:t>
            </a:r>
            <a:r>
              <a:rPr lang="en-US" sz="900" dirty="0">
                <a:latin typeface="Courier New" panose="02070309020205020404" pitchFamily="49" charset="0"/>
                <a:cs typeface="Courier New" panose="02070309020205020404" pitchFamily="49" charset="0"/>
              </a:rPr>
              <a:t>" on device "NY"</a:t>
            </a:r>
          </a:p>
          <a:p>
            <a:r>
              <a:rPr lang="en-US" sz="900" dirty="0">
                <a:latin typeface="Courier New" panose="02070309020205020404" pitchFamily="49" charset="0"/>
                <a:cs typeface="Courier New" panose="02070309020205020404" pitchFamily="49" charset="0"/>
              </a:rPr>
              <a:t>    Sleep   10</a:t>
            </a:r>
          </a:p>
          <a:p>
            <a:r>
              <a:rPr lang="en-US" sz="900" dirty="0">
                <a:latin typeface="Courier New" panose="02070309020205020404" pitchFamily="49" charset="0"/>
                <a:cs typeface="Courier New" panose="02070309020205020404" pitchFamily="49" charset="0"/>
              </a:rPr>
              <a:t>    execute "show </a:t>
            </a:r>
            <a:r>
              <a:rPr lang="en-US" sz="900" dirty="0" err="1">
                <a:latin typeface="Courier New" panose="02070309020205020404" pitchFamily="49" charset="0"/>
                <a:cs typeface="Courier New" panose="02070309020205020404" pitchFamily="49" charset="0"/>
              </a:rPr>
              <a:t>ip</a:t>
            </a:r>
            <a:r>
              <a:rPr lang="en-US" sz="900" dirty="0">
                <a:latin typeface="Courier New" panose="02070309020205020404" pitchFamily="49" charset="0"/>
                <a:cs typeface="Courier New" panose="02070309020205020404" pitchFamily="49" charset="0"/>
              </a:rPr>
              <a:t> route </a:t>
            </a:r>
            <a:r>
              <a:rPr lang="en-US" sz="900" dirty="0" err="1">
                <a:latin typeface="Courier New" panose="02070309020205020404" pitchFamily="49" charset="0"/>
                <a:cs typeface="Courier New" panose="02070309020205020404" pitchFamily="49" charset="0"/>
              </a:rPr>
              <a:t>vrf</a:t>
            </a:r>
            <a:r>
              <a:rPr lang="en-US" sz="900" dirty="0">
                <a:latin typeface="Courier New" panose="02070309020205020404" pitchFamily="49" charset="0"/>
                <a:cs typeface="Courier New" panose="02070309020205020404" pitchFamily="49" charset="0"/>
              </a:rPr>
              <a:t> cust20_pepsi" on device "NY"</a:t>
            </a:r>
          </a:p>
          <a:p>
            <a:r>
              <a:rPr lang="en-US" sz="900" dirty="0">
                <a:latin typeface="Courier New" panose="02070309020205020404" pitchFamily="49" charset="0"/>
                <a:cs typeface="Courier New" panose="02070309020205020404" pitchFamily="49" charset="0"/>
              </a:rPr>
              <a:t>    </a:t>
            </a:r>
          </a:p>
          <a:p>
            <a:r>
              <a:rPr lang="en-US" sz="900" dirty="0" err="1">
                <a:latin typeface="Courier New" panose="02070309020205020404" pitchFamily="49" charset="0"/>
                <a:cs typeface="Courier New" panose="02070309020205020404" pitchFamily="49" charset="0"/>
              </a:rPr>
              <a:t>UnShutdown</a:t>
            </a:r>
            <a:r>
              <a:rPr lang="en-US" sz="900" dirty="0">
                <a:latin typeface="Courier New" panose="02070309020205020404" pitchFamily="49" charset="0"/>
                <a:cs typeface="Courier New" panose="02070309020205020404" pitchFamily="49" charset="0"/>
              </a:rPr>
              <a:t> BGP Peer</a:t>
            </a:r>
          </a:p>
          <a:p>
            <a:r>
              <a:rPr lang="en-US" sz="900" dirty="0">
                <a:latin typeface="Courier New" panose="02070309020205020404" pitchFamily="49" charset="0"/>
                <a:cs typeface="Courier New" panose="02070309020205020404" pitchFamily="49" charset="0"/>
              </a:rPr>
              <a:t>    configure shut </a:t>
            </a:r>
            <a:r>
              <a:rPr lang="en-US" sz="900" dirty="0" err="1">
                <a:latin typeface="Courier New" panose="02070309020205020404" pitchFamily="49" charset="0"/>
                <a:cs typeface="Courier New" panose="02070309020205020404" pitchFamily="49" charset="0"/>
              </a:rPr>
              <a:t>bgp</a:t>
            </a:r>
            <a:r>
              <a:rPr lang="en-US" sz="900" dirty="0">
                <a:latin typeface="Courier New" panose="02070309020205020404" pitchFamily="49" charset="0"/>
                <a:cs typeface="Courier New" panose="02070309020205020404" pitchFamily="49" charset="0"/>
              </a:rPr>
              <a:t> neighbors    </a:t>
            </a:r>
            <a:r>
              <a:rPr lang="en-US" sz="900" dirty="0" err="1">
                <a:latin typeface="Courier New" panose="02070309020205020404" pitchFamily="49" charset="0"/>
                <a:cs typeface="Courier New" panose="02070309020205020404" pitchFamily="49" charset="0"/>
              </a:rPr>
              <a:t>bgp_as</a:t>
            </a:r>
            <a:r>
              <a:rPr lang="en-US" sz="900" dirty="0">
                <a:latin typeface="Courier New" panose="02070309020205020404" pitchFamily="49" charset="0"/>
                <a:cs typeface="Courier New" panose="02070309020205020404" pitchFamily="49" charset="0"/>
              </a:rPr>
              <a:t>=65010      </a:t>
            </a:r>
            <a:r>
              <a:rPr lang="en-US" sz="900" dirty="0" err="1">
                <a:latin typeface="Courier New" panose="02070309020205020404" pitchFamily="49" charset="0"/>
                <a:cs typeface="Courier New" panose="02070309020205020404" pitchFamily="49" charset="0"/>
              </a:rPr>
              <a:t>address_family</a:t>
            </a:r>
            <a:r>
              <a:rPr lang="en-US" sz="900" dirty="0">
                <a:latin typeface="Courier New" panose="02070309020205020404" pitchFamily="49" charset="0"/>
                <a:cs typeface="Courier New" panose="02070309020205020404" pitchFamily="49" charset="0"/>
              </a:rPr>
              <a:t>=ipv4    </a:t>
            </a:r>
            <a:r>
              <a:rPr lang="en-US" sz="900" dirty="0" err="1">
                <a:latin typeface="Courier New" panose="02070309020205020404" pitchFamily="49" charset="0"/>
                <a:cs typeface="Courier New" panose="02070309020205020404" pitchFamily="49" charset="0"/>
              </a:rPr>
              <a:t>vrf</a:t>
            </a:r>
            <a:r>
              <a:rPr lang="en-US" sz="900" dirty="0">
                <a:latin typeface="Courier New" panose="02070309020205020404" pitchFamily="49" charset="0"/>
                <a:cs typeface="Courier New" panose="02070309020205020404" pitchFamily="49" charset="0"/>
              </a:rPr>
              <a:t>=cust20_pepsi  device=NY   neighbors=@{</a:t>
            </a:r>
            <a:r>
              <a:rPr lang="en-US" sz="900" dirty="0" err="1">
                <a:latin typeface="Courier New" panose="02070309020205020404" pitchFamily="49" charset="0"/>
                <a:cs typeface="Courier New" panose="02070309020205020404" pitchFamily="49" charset="0"/>
              </a:rPr>
              <a:t>bgpshut</a:t>
            </a:r>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noshut</a:t>
            </a:r>
            <a:r>
              <a:rPr lang="en-US" sz="900" dirty="0">
                <a:latin typeface="Courier New" panose="02070309020205020404" pitchFamily="49" charset="0"/>
                <a:cs typeface="Courier New" panose="02070309020205020404" pitchFamily="49" charset="0"/>
              </a:rPr>
              <a:t>=True</a:t>
            </a:r>
          </a:p>
          <a:p>
            <a:r>
              <a:rPr lang="en-US" sz="900" dirty="0">
                <a:latin typeface="Courier New" panose="02070309020205020404" pitchFamily="49" charset="0"/>
                <a:cs typeface="Courier New" panose="02070309020205020404" pitchFamily="49" charset="0"/>
              </a:rPr>
              <a:t>    execute "show run | sec </a:t>
            </a:r>
            <a:r>
              <a:rPr lang="en-US" sz="900" dirty="0" err="1">
                <a:latin typeface="Courier New" panose="02070309020205020404" pitchFamily="49" charset="0"/>
                <a:cs typeface="Courier New" panose="02070309020205020404" pitchFamily="49" charset="0"/>
              </a:rPr>
              <a:t>bgp</a:t>
            </a:r>
            <a:r>
              <a:rPr lang="en-US" sz="900" dirty="0">
                <a:latin typeface="Courier New" panose="02070309020205020404" pitchFamily="49" charset="0"/>
                <a:cs typeface="Courier New" panose="02070309020205020404" pitchFamily="49" charset="0"/>
              </a:rPr>
              <a:t>" on device "NY"</a:t>
            </a:r>
          </a:p>
          <a:p>
            <a:r>
              <a:rPr lang="en-US" sz="900" dirty="0">
                <a:latin typeface="Courier New" panose="02070309020205020404" pitchFamily="49" charset="0"/>
                <a:cs typeface="Courier New" panose="02070309020205020404" pitchFamily="49" charset="0"/>
              </a:rPr>
              <a:t>    Sleep   10</a:t>
            </a:r>
          </a:p>
          <a:p>
            <a:r>
              <a:rPr lang="en-US" sz="900" dirty="0">
                <a:latin typeface="Courier New" panose="02070309020205020404" pitchFamily="49" charset="0"/>
                <a:cs typeface="Courier New" panose="02070309020205020404" pitchFamily="49" charset="0"/>
              </a:rPr>
              <a:t>    execute "show </a:t>
            </a:r>
            <a:r>
              <a:rPr lang="en-US" sz="900" dirty="0" err="1">
                <a:latin typeface="Courier New" panose="02070309020205020404" pitchFamily="49" charset="0"/>
                <a:cs typeface="Courier New" panose="02070309020205020404" pitchFamily="49" charset="0"/>
              </a:rPr>
              <a:t>ip</a:t>
            </a:r>
            <a:r>
              <a:rPr lang="en-US" sz="900" dirty="0">
                <a:latin typeface="Courier New" panose="02070309020205020404" pitchFamily="49" charset="0"/>
                <a:cs typeface="Courier New" panose="02070309020205020404" pitchFamily="49" charset="0"/>
              </a:rPr>
              <a:t> route </a:t>
            </a:r>
            <a:r>
              <a:rPr lang="en-US" sz="900" dirty="0" err="1">
                <a:latin typeface="Courier New" panose="02070309020205020404" pitchFamily="49" charset="0"/>
                <a:cs typeface="Courier New" panose="02070309020205020404" pitchFamily="49" charset="0"/>
              </a:rPr>
              <a:t>vrf</a:t>
            </a:r>
            <a:r>
              <a:rPr lang="en-US" sz="900" dirty="0">
                <a:latin typeface="Courier New" panose="02070309020205020404" pitchFamily="49" charset="0"/>
                <a:cs typeface="Courier New" panose="02070309020205020404" pitchFamily="49" charset="0"/>
              </a:rPr>
              <a:t> cust20_pepsi" on device "NY"</a:t>
            </a: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Disconnect from all the devices</a:t>
            </a:r>
          </a:p>
          <a:p>
            <a:r>
              <a:rPr lang="en-US" sz="900" dirty="0">
                <a:latin typeface="Courier New" panose="02070309020205020404" pitchFamily="49" charset="0"/>
                <a:cs typeface="Courier New" panose="02070309020205020404" pitchFamily="49" charset="0"/>
              </a:rPr>
              <a:t>Disconnect</a:t>
            </a:r>
          </a:p>
          <a:p>
            <a:r>
              <a:rPr lang="en-US" sz="900" dirty="0">
                <a:latin typeface="Courier New" panose="02070309020205020404" pitchFamily="49" charset="0"/>
                <a:cs typeface="Courier New" panose="02070309020205020404" pitchFamily="49" charset="0"/>
              </a:rPr>
              <a:t>  disconnect from all devices</a:t>
            </a:r>
          </a:p>
        </p:txBody>
      </p:sp>
      <p:sp>
        <p:nvSpPr>
          <p:cNvPr id="6" name="TextBox 5">
            <a:extLst>
              <a:ext uri="{FF2B5EF4-FFF2-40B4-BE49-F238E27FC236}">
                <a16:creationId xmlns:a16="http://schemas.microsoft.com/office/drawing/2014/main" id="{6AE61C71-68E3-0032-98FF-90AA552FD473}"/>
              </a:ext>
            </a:extLst>
          </p:cNvPr>
          <p:cNvSpPr txBox="1"/>
          <p:nvPr/>
        </p:nvSpPr>
        <p:spPr>
          <a:xfrm>
            <a:off x="6357394" y="843677"/>
            <a:ext cx="5776731" cy="2585323"/>
          </a:xfrm>
          <a:prstGeom prst="rect">
            <a:avLst/>
          </a:prstGeom>
          <a:noFill/>
        </p:spPr>
        <p:txBody>
          <a:bodyPr wrap="square">
            <a:spAutoFit/>
          </a:bodyPr>
          <a:lstStyle/>
          <a:p>
            <a:r>
              <a:rPr lang="en-US" sz="900" dirty="0">
                <a:solidFill>
                  <a:srgbClr val="000000"/>
                </a:solidFill>
                <a:effectLst/>
                <a:latin typeface="Menlo" panose="020B0609030804020204" pitchFamily="49" charset="0"/>
              </a:rPr>
              <a:t>Mac-Pro-641 robot % robot </a:t>
            </a:r>
            <a:r>
              <a:rPr lang="en-US" sz="900" dirty="0" err="1">
                <a:solidFill>
                  <a:srgbClr val="000000"/>
                </a:solidFill>
                <a:effectLst/>
                <a:latin typeface="Menlo" panose="020B0609030804020204" pitchFamily="49" charset="0"/>
              </a:rPr>
              <a:t>shut_bgp_peer.robot</a:t>
            </a:r>
            <a:endParaRPr lang="en-US" sz="900" dirty="0">
              <a:solidFill>
                <a:srgbClr val="000000"/>
              </a:solidFill>
              <a:effectLst/>
              <a:latin typeface="Menlo" panose="020B0609030804020204" pitchFamily="49" charset="0"/>
            </a:endParaRP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Shut </a:t>
            </a:r>
            <a:r>
              <a:rPr lang="en-US" sz="900" dirty="0" err="1">
                <a:solidFill>
                  <a:srgbClr val="000000"/>
                </a:solidFill>
                <a:effectLst/>
                <a:latin typeface="Menlo" panose="020B0609030804020204" pitchFamily="49" charset="0"/>
              </a:rPr>
              <a:t>Bgp</a:t>
            </a:r>
            <a:r>
              <a:rPr lang="en-US" sz="900" dirty="0">
                <a:solidFill>
                  <a:srgbClr val="000000"/>
                </a:solidFill>
                <a:effectLst/>
                <a:latin typeface="Menlo" panose="020B0609030804020204" pitchFamily="49" charset="0"/>
              </a:rPr>
              <a:t> Peer                                                                 </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Connect                                                               | </a:t>
            </a:r>
            <a:r>
              <a:rPr lang="en-US" sz="900" dirty="0">
                <a:solidFill>
                  <a:srgbClr val="39C026"/>
                </a:solidFill>
                <a:effectLst/>
                <a:latin typeface="Menlo" panose="020B0609030804020204" pitchFamily="49" charset="0"/>
              </a:rPr>
              <a:t>PASS</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Shut BGP Peer                                                         | </a:t>
            </a:r>
            <a:r>
              <a:rPr lang="en-US" sz="900" dirty="0">
                <a:solidFill>
                  <a:srgbClr val="39C026"/>
                </a:solidFill>
                <a:effectLst/>
                <a:latin typeface="Menlo" panose="020B0609030804020204" pitchFamily="49" charset="0"/>
              </a:rPr>
              <a:t>PASS</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a:t>
            </a:r>
          </a:p>
          <a:p>
            <a:r>
              <a:rPr lang="en-US" sz="900" dirty="0" err="1">
                <a:solidFill>
                  <a:srgbClr val="000000"/>
                </a:solidFill>
                <a:effectLst/>
                <a:latin typeface="Menlo" panose="020B0609030804020204" pitchFamily="49" charset="0"/>
              </a:rPr>
              <a:t>UnShutdown</a:t>
            </a:r>
            <a:r>
              <a:rPr lang="en-US" sz="900" dirty="0">
                <a:solidFill>
                  <a:srgbClr val="000000"/>
                </a:solidFill>
                <a:effectLst/>
                <a:latin typeface="Menlo" panose="020B0609030804020204" pitchFamily="49" charset="0"/>
              </a:rPr>
              <a:t> BGP Peer                                                   | </a:t>
            </a:r>
            <a:r>
              <a:rPr lang="en-US" sz="900" dirty="0">
                <a:solidFill>
                  <a:srgbClr val="39C026"/>
                </a:solidFill>
                <a:effectLst/>
                <a:latin typeface="Menlo" panose="020B0609030804020204" pitchFamily="49" charset="0"/>
              </a:rPr>
              <a:t>PASS</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Disconnect                                                            | </a:t>
            </a:r>
            <a:r>
              <a:rPr lang="en-US" sz="900" dirty="0">
                <a:solidFill>
                  <a:srgbClr val="39C026"/>
                </a:solidFill>
                <a:effectLst/>
                <a:latin typeface="Menlo" panose="020B0609030804020204" pitchFamily="49" charset="0"/>
              </a:rPr>
              <a:t>PASS</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Shut </a:t>
            </a:r>
            <a:r>
              <a:rPr lang="en-US" sz="900" dirty="0" err="1">
                <a:solidFill>
                  <a:srgbClr val="000000"/>
                </a:solidFill>
                <a:effectLst/>
                <a:latin typeface="Menlo" panose="020B0609030804020204" pitchFamily="49" charset="0"/>
              </a:rPr>
              <a:t>Bgp</a:t>
            </a:r>
            <a:r>
              <a:rPr lang="en-US" sz="900" dirty="0">
                <a:solidFill>
                  <a:srgbClr val="000000"/>
                </a:solidFill>
                <a:effectLst/>
                <a:latin typeface="Menlo" panose="020B0609030804020204" pitchFamily="49" charset="0"/>
              </a:rPr>
              <a:t> Peer                                                         | </a:t>
            </a:r>
            <a:r>
              <a:rPr lang="en-US" sz="900" dirty="0">
                <a:solidFill>
                  <a:srgbClr val="39C026"/>
                </a:solidFill>
                <a:effectLst/>
                <a:latin typeface="Menlo" panose="020B0609030804020204" pitchFamily="49" charset="0"/>
              </a:rPr>
              <a:t>PASS</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4 tests, 4 passed, 0 failed</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Output:  /Users/</a:t>
            </a:r>
            <a:r>
              <a:rPr lang="en-US" sz="900" dirty="0" err="1">
                <a:solidFill>
                  <a:srgbClr val="000000"/>
                </a:solidFill>
                <a:effectLst/>
                <a:latin typeface="Menlo" panose="020B0609030804020204" pitchFamily="49" charset="0"/>
              </a:rPr>
              <a:t>chandranath</a:t>
            </a:r>
            <a:r>
              <a:rPr lang="en-US" sz="900" dirty="0">
                <a:solidFill>
                  <a:srgbClr val="000000"/>
                </a:solidFill>
                <a:effectLst/>
                <a:latin typeface="Menlo" panose="020B0609030804020204" pitchFamily="49" charset="0"/>
              </a:rPr>
              <a:t>/</a:t>
            </a:r>
            <a:r>
              <a:rPr lang="en-US" sz="900" dirty="0" err="1">
                <a:solidFill>
                  <a:srgbClr val="000000"/>
                </a:solidFill>
                <a:effectLst/>
                <a:latin typeface="Menlo" panose="020B0609030804020204" pitchFamily="49" charset="0"/>
              </a:rPr>
              <a:t>myfolder</a:t>
            </a:r>
            <a:r>
              <a:rPr lang="en-US" sz="900" dirty="0">
                <a:solidFill>
                  <a:srgbClr val="000000"/>
                </a:solidFill>
                <a:effectLst/>
                <a:latin typeface="Menlo" panose="020B0609030804020204" pitchFamily="49" charset="0"/>
              </a:rPr>
              <a:t>/</a:t>
            </a:r>
            <a:r>
              <a:rPr lang="en-US" sz="900" dirty="0" err="1">
                <a:solidFill>
                  <a:srgbClr val="000000"/>
                </a:solidFill>
                <a:effectLst/>
                <a:latin typeface="Menlo" panose="020B0609030804020204" pitchFamily="49" charset="0"/>
              </a:rPr>
              <a:t>autolearn</a:t>
            </a:r>
            <a:r>
              <a:rPr lang="en-US" sz="900" dirty="0">
                <a:solidFill>
                  <a:srgbClr val="000000"/>
                </a:solidFill>
                <a:effectLst/>
                <a:latin typeface="Menlo" panose="020B0609030804020204" pitchFamily="49" charset="0"/>
              </a:rPr>
              <a:t>/robot/</a:t>
            </a:r>
            <a:r>
              <a:rPr lang="en-US" sz="900" dirty="0" err="1">
                <a:solidFill>
                  <a:srgbClr val="000000"/>
                </a:solidFill>
                <a:effectLst/>
                <a:latin typeface="Menlo" panose="020B0609030804020204" pitchFamily="49" charset="0"/>
              </a:rPr>
              <a:t>output.xml</a:t>
            </a:r>
            <a:endParaRPr lang="en-US" sz="900" dirty="0">
              <a:solidFill>
                <a:srgbClr val="000000"/>
              </a:solidFill>
              <a:effectLst/>
              <a:latin typeface="Menlo" panose="020B0609030804020204" pitchFamily="49" charset="0"/>
            </a:endParaRPr>
          </a:p>
          <a:p>
            <a:r>
              <a:rPr lang="en-US" sz="900" dirty="0">
                <a:solidFill>
                  <a:srgbClr val="000000"/>
                </a:solidFill>
                <a:effectLst/>
                <a:latin typeface="Menlo" panose="020B0609030804020204" pitchFamily="49" charset="0"/>
              </a:rPr>
              <a:t>Log:     /Users/</a:t>
            </a:r>
            <a:r>
              <a:rPr lang="en-US" sz="900" dirty="0" err="1">
                <a:solidFill>
                  <a:srgbClr val="000000"/>
                </a:solidFill>
                <a:effectLst/>
                <a:latin typeface="Menlo" panose="020B0609030804020204" pitchFamily="49" charset="0"/>
              </a:rPr>
              <a:t>chandranath</a:t>
            </a:r>
            <a:r>
              <a:rPr lang="en-US" sz="900" dirty="0">
                <a:solidFill>
                  <a:srgbClr val="000000"/>
                </a:solidFill>
                <a:effectLst/>
                <a:latin typeface="Menlo" panose="020B0609030804020204" pitchFamily="49" charset="0"/>
              </a:rPr>
              <a:t>/</a:t>
            </a:r>
            <a:r>
              <a:rPr lang="en-US" sz="900" dirty="0" err="1">
                <a:solidFill>
                  <a:srgbClr val="000000"/>
                </a:solidFill>
                <a:effectLst/>
                <a:latin typeface="Menlo" panose="020B0609030804020204" pitchFamily="49" charset="0"/>
              </a:rPr>
              <a:t>myfolder</a:t>
            </a:r>
            <a:r>
              <a:rPr lang="en-US" sz="900" dirty="0">
                <a:solidFill>
                  <a:srgbClr val="000000"/>
                </a:solidFill>
                <a:effectLst/>
                <a:latin typeface="Menlo" panose="020B0609030804020204" pitchFamily="49" charset="0"/>
              </a:rPr>
              <a:t>/</a:t>
            </a:r>
            <a:r>
              <a:rPr lang="en-US" sz="900" dirty="0" err="1">
                <a:solidFill>
                  <a:srgbClr val="000000"/>
                </a:solidFill>
                <a:effectLst/>
                <a:latin typeface="Menlo" panose="020B0609030804020204" pitchFamily="49" charset="0"/>
              </a:rPr>
              <a:t>autolearn</a:t>
            </a:r>
            <a:r>
              <a:rPr lang="en-US" sz="900" dirty="0">
                <a:solidFill>
                  <a:srgbClr val="000000"/>
                </a:solidFill>
                <a:effectLst/>
                <a:latin typeface="Menlo" panose="020B0609030804020204" pitchFamily="49" charset="0"/>
              </a:rPr>
              <a:t>/robot/</a:t>
            </a:r>
            <a:r>
              <a:rPr lang="en-US" sz="900" dirty="0" err="1">
                <a:solidFill>
                  <a:srgbClr val="000000"/>
                </a:solidFill>
                <a:effectLst/>
                <a:latin typeface="Menlo" panose="020B0609030804020204" pitchFamily="49" charset="0"/>
              </a:rPr>
              <a:t>log.html</a:t>
            </a:r>
            <a:endParaRPr lang="en-US" sz="900" dirty="0">
              <a:solidFill>
                <a:srgbClr val="000000"/>
              </a:solidFill>
              <a:effectLst/>
              <a:latin typeface="Menlo" panose="020B0609030804020204" pitchFamily="49" charset="0"/>
            </a:endParaRPr>
          </a:p>
          <a:p>
            <a:r>
              <a:rPr lang="en-US" sz="900" dirty="0">
                <a:solidFill>
                  <a:srgbClr val="000000"/>
                </a:solidFill>
                <a:effectLst/>
                <a:latin typeface="Menlo" panose="020B0609030804020204" pitchFamily="49" charset="0"/>
              </a:rPr>
              <a:t>Report:  /Users/</a:t>
            </a:r>
            <a:r>
              <a:rPr lang="en-US" sz="900" dirty="0" err="1">
                <a:solidFill>
                  <a:srgbClr val="000000"/>
                </a:solidFill>
                <a:effectLst/>
                <a:latin typeface="Menlo" panose="020B0609030804020204" pitchFamily="49" charset="0"/>
              </a:rPr>
              <a:t>chandranath</a:t>
            </a:r>
            <a:r>
              <a:rPr lang="en-US" sz="900" dirty="0">
                <a:solidFill>
                  <a:srgbClr val="000000"/>
                </a:solidFill>
                <a:effectLst/>
                <a:latin typeface="Menlo" panose="020B0609030804020204" pitchFamily="49" charset="0"/>
              </a:rPr>
              <a:t>/</a:t>
            </a:r>
            <a:r>
              <a:rPr lang="en-US" sz="900" dirty="0" err="1">
                <a:solidFill>
                  <a:srgbClr val="000000"/>
                </a:solidFill>
                <a:effectLst/>
                <a:latin typeface="Menlo" panose="020B0609030804020204" pitchFamily="49" charset="0"/>
              </a:rPr>
              <a:t>myfolder</a:t>
            </a:r>
            <a:r>
              <a:rPr lang="en-US" sz="900" dirty="0">
                <a:solidFill>
                  <a:srgbClr val="000000"/>
                </a:solidFill>
                <a:effectLst/>
                <a:latin typeface="Menlo" panose="020B0609030804020204" pitchFamily="49" charset="0"/>
              </a:rPr>
              <a:t>/</a:t>
            </a:r>
            <a:r>
              <a:rPr lang="en-US" sz="900" dirty="0" err="1">
                <a:solidFill>
                  <a:srgbClr val="000000"/>
                </a:solidFill>
                <a:effectLst/>
                <a:latin typeface="Menlo" panose="020B0609030804020204" pitchFamily="49" charset="0"/>
              </a:rPr>
              <a:t>autolearn</a:t>
            </a:r>
            <a:r>
              <a:rPr lang="en-US" sz="900" dirty="0">
                <a:solidFill>
                  <a:srgbClr val="000000"/>
                </a:solidFill>
                <a:effectLst/>
                <a:latin typeface="Menlo" panose="020B0609030804020204" pitchFamily="49" charset="0"/>
              </a:rPr>
              <a:t>/robot/</a:t>
            </a:r>
            <a:r>
              <a:rPr lang="en-US" sz="900" dirty="0" err="1">
                <a:solidFill>
                  <a:srgbClr val="000000"/>
                </a:solidFill>
                <a:effectLst/>
                <a:latin typeface="Menlo" panose="020B0609030804020204" pitchFamily="49" charset="0"/>
              </a:rPr>
              <a:t>report.html</a:t>
            </a:r>
            <a:endParaRPr lang="en-US" sz="900" dirty="0">
              <a:solidFill>
                <a:srgbClr val="000000"/>
              </a:solidFill>
              <a:effectLst/>
              <a:latin typeface="Menlo" panose="020B0609030804020204" pitchFamily="49" charset="0"/>
            </a:endParaRPr>
          </a:p>
        </p:txBody>
      </p:sp>
      <p:sp>
        <p:nvSpPr>
          <p:cNvPr id="8" name="TextBox 7">
            <a:extLst>
              <a:ext uri="{FF2B5EF4-FFF2-40B4-BE49-F238E27FC236}">
                <a16:creationId xmlns:a16="http://schemas.microsoft.com/office/drawing/2014/main" id="{670FAE54-0565-A4A0-825B-211C9CDC9F30}"/>
              </a:ext>
            </a:extLst>
          </p:cNvPr>
          <p:cNvSpPr txBox="1"/>
          <p:nvPr/>
        </p:nvSpPr>
        <p:spPr>
          <a:xfrm>
            <a:off x="5075193" y="5752845"/>
            <a:ext cx="7058932" cy="307777"/>
          </a:xfrm>
          <a:prstGeom prst="rect">
            <a:avLst/>
          </a:prstGeom>
          <a:noFill/>
        </p:spPr>
        <p:txBody>
          <a:bodyPr wrap="square">
            <a:spAutoFit/>
          </a:bodyPr>
          <a:lstStyle/>
          <a:p>
            <a:r>
              <a:rPr lang="en-US" sz="1400" b="1" dirty="0">
                <a:solidFill>
                  <a:srgbClr val="0432FF"/>
                </a:solidFill>
                <a:latin typeface="Courier New" panose="02070309020205020404" pitchFamily="49" charset="0"/>
                <a:cs typeface="Courier New" panose="02070309020205020404" pitchFamily="49" charset="0"/>
              </a:rPr>
              <a:t>**Sleep used to wait for certain seconds before run next command</a:t>
            </a:r>
            <a:endParaRPr lang="en-US" sz="1400" b="1" dirty="0">
              <a:solidFill>
                <a:srgbClr val="0432FF"/>
              </a:solidFill>
            </a:endParaRPr>
          </a:p>
        </p:txBody>
      </p:sp>
      <p:cxnSp>
        <p:nvCxnSpPr>
          <p:cNvPr id="10" name="Straight Arrow Connector 9">
            <a:extLst>
              <a:ext uri="{FF2B5EF4-FFF2-40B4-BE49-F238E27FC236}">
                <a16:creationId xmlns:a16="http://schemas.microsoft.com/office/drawing/2014/main" id="{7FE8D6DB-EA01-A3B2-618E-A315C333FF3C}"/>
              </a:ext>
            </a:extLst>
          </p:cNvPr>
          <p:cNvCxnSpPr>
            <a:cxnSpLocks/>
          </p:cNvCxnSpPr>
          <p:nvPr/>
        </p:nvCxnSpPr>
        <p:spPr>
          <a:xfrm>
            <a:off x="1423684" y="5906734"/>
            <a:ext cx="35936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99162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222ACA-A060-D651-9E2E-B40B13F636C6}"/>
              </a:ext>
            </a:extLst>
          </p:cNvPr>
          <p:cNvSpPr txBox="1"/>
          <p:nvPr/>
        </p:nvSpPr>
        <p:spPr>
          <a:xfrm>
            <a:off x="256878" y="129931"/>
            <a:ext cx="8582322" cy="461665"/>
          </a:xfrm>
          <a:prstGeom prst="rect">
            <a:avLst/>
          </a:prstGeom>
          <a:noFill/>
        </p:spPr>
        <p:txBody>
          <a:bodyPr wrap="square">
            <a:spAutoFit/>
          </a:bodyPr>
          <a:lstStyle/>
          <a:p>
            <a:r>
              <a:rPr lang="en-US" sz="2400" b="1" dirty="0">
                <a:ln w="22225">
                  <a:solidFill>
                    <a:srgbClr val="0070C0"/>
                  </a:solidFill>
                  <a:prstDash val="solid"/>
                </a:ln>
                <a:solidFill>
                  <a:srgbClr val="0070C0"/>
                </a:solidFill>
                <a:effectLst>
                  <a:reflection blurRad="6350" stA="55000" endA="300" endPos="45500" dir="5400000" sy="-100000" algn="bl" rotWithShape="0"/>
                </a:effectLst>
              </a:rPr>
              <a:t>Report – Shut and Unshut BGP Peer</a:t>
            </a:r>
          </a:p>
        </p:txBody>
      </p:sp>
      <p:pic>
        <p:nvPicPr>
          <p:cNvPr id="2" name="Picture 1">
            <a:extLst>
              <a:ext uri="{FF2B5EF4-FFF2-40B4-BE49-F238E27FC236}">
                <a16:creationId xmlns:a16="http://schemas.microsoft.com/office/drawing/2014/main" id="{8248E777-733D-89DD-C340-177FBEF868CD}"/>
              </a:ext>
            </a:extLst>
          </p:cNvPr>
          <p:cNvPicPr>
            <a:picLocks noChangeAspect="1"/>
          </p:cNvPicPr>
          <p:nvPr/>
        </p:nvPicPr>
        <p:blipFill>
          <a:blip r:embed="rId3"/>
          <a:stretch>
            <a:fillRect/>
          </a:stretch>
        </p:blipFill>
        <p:spPr>
          <a:xfrm>
            <a:off x="1031593" y="762664"/>
            <a:ext cx="10128813" cy="5501363"/>
          </a:xfrm>
          <a:prstGeom prst="rect">
            <a:avLst/>
          </a:prstGeom>
        </p:spPr>
      </p:pic>
      <p:sp>
        <p:nvSpPr>
          <p:cNvPr id="7" name="TextBox 6">
            <a:extLst>
              <a:ext uri="{FF2B5EF4-FFF2-40B4-BE49-F238E27FC236}">
                <a16:creationId xmlns:a16="http://schemas.microsoft.com/office/drawing/2014/main" id="{1D12F531-2B44-22EA-1EB7-CF6383BBADE1}"/>
              </a:ext>
            </a:extLst>
          </p:cNvPr>
          <p:cNvSpPr txBox="1"/>
          <p:nvPr/>
        </p:nvSpPr>
        <p:spPr>
          <a:xfrm>
            <a:off x="1206662" y="6281206"/>
            <a:ext cx="9546220" cy="307777"/>
          </a:xfrm>
          <a:prstGeom prst="rect">
            <a:avLst/>
          </a:prstGeom>
          <a:noFill/>
        </p:spPr>
        <p:txBody>
          <a:bodyPr wrap="square">
            <a:spAutoFit/>
          </a:bodyPr>
          <a:lstStyle/>
          <a:p>
            <a:r>
              <a:rPr lang="en-US" sz="1400" dirty="0">
                <a:solidFill>
                  <a:srgbClr val="0432FF"/>
                </a:solidFill>
                <a:hlinkClick r:id="rId4">
                  <a:extLst>
                    <a:ext uri="{A12FA001-AC4F-418D-AE19-62706E023703}">
                      <ahyp:hlinkClr xmlns:ahyp="http://schemas.microsoft.com/office/drawing/2018/hyperlinkcolor" val="tx"/>
                    </a:ext>
                  </a:extLst>
                </a:hlinkClick>
              </a:rPr>
              <a:t>https://</a:t>
            </a:r>
            <a:r>
              <a:rPr lang="en-US" sz="1400" dirty="0" err="1">
                <a:solidFill>
                  <a:srgbClr val="0432FF"/>
                </a:solidFill>
                <a:hlinkClick r:id="rId4">
                  <a:extLst>
                    <a:ext uri="{A12FA001-AC4F-418D-AE19-62706E023703}">
                      <ahyp:hlinkClr xmlns:ahyp="http://schemas.microsoft.com/office/drawing/2018/hyperlinkcolor" val="tx"/>
                    </a:ext>
                  </a:extLst>
                </a:hlinkClick>
              </a:rPr>
              <a:t>github.com</a:t>
            </a:r>
            <a:r>
              <a:rPr lang="en-US" sz="1400" dirty="0">
                <a:solidFill>
                  <a:srgbClr val="0432FF"/>
                </a:solidFill>
                <a:hlinkClick r:id="rId4">
                  <a:extLst>
                    <a:ext uri="{A12FA001-AC4F-418D-AE19-62706E023703}">
                      <ahyp:hlinkClr xmlns:ahyp="http://schemas.microsoft.com/office/drawing/2018/hyperlinkcolor" val="tx"/>
                    </a:ext>
                  </a:extLst>
                </a:hlinkClick>
              </a:rPr>
              <a:t>/</a:t>
            </a:r>
            <a:r>
              <a:rPr lang="en-US" sz="1400" dirty="0" err="1">
                <a:solidFill>
                  <a:srgbClr val="0432FF"/>
                </a:solidFill>
                <a:hlinkClick r:id="rId4">
                  <a:extLst>
                    <a:ext uri="{A12FA001-AC4F-418D-AE19-62706E023703}">
                      <ahyp:hlinkClr xmlns:ahyp="http://schemas.microsoft.com/office/drawing/2018/hyperlinkcolor" val="tx"/>
                    </a:ext>
                  </a:extLst>
                </a:hlinkClick>
              </a:rPr>
              <a:t>achaanetatuo</a:t>
            </a:r>
            <a:r>
              <a:rPr lang="en-US" sz="1400" dirty="0">
                <a:solidFill>
                  <a:srgbClr val="0432FF"/>
                </a:solidFill>
                <a:hlinkClick r:id="rId4">
                  <a:extLst>
                    <a:ext uri="{A12FA001-AC4F-418D-AE19-62706E023703}">
                      <ahyp:hlinkClr xmlns:ahyp="http://schemas.microsoft.com/office/drawing/2018/hyperlinkcolor" val="tx"/>
                    </a:ext>
                  </a:extLst>
                </a:hlinkClick>
              </a:rPr>
              <a:t>/</a:t>
            </a:r>
            <a:r>
              <a:rPr lang="en-US" sz="1400" dirty="0" err="1">
                <a:solidFill>
                  <a:srgbClr val="0432FF"/>
                </a:solidFill>
                <a:hlinkClick r:id="rId4">
                  <a:extLst>
                    <a:ext uri="{A12FA001-AC4F-418D-AE19-62706E023703}">
                      <ahyp:hlinkClr xmlns:ahyp="http://schemas.microsoft.com/office/drawing/2018/hyperlinkcolor" val="tx"/>
                    </a:ext>
                  </a:extLst>
                </a:hlinkClick>
              </a:rPr>
              <a:t>pyats</a:t>
            </a:r>
            <a:r>
              <a:rPr lang="en-US" sz="1400" dirty="0">
                <a:solidFill>
                  <a:srgbClr val="0432FF"/>
                </a:solidFill>
                <a:hlinkClick r:id="rId4">
                  <a:extLst>
                    <a:ext uri="{A12FA001-AC4F-418D-AE19-62706E023703}">
                      <ahyp:hlinkClr xmlns:ahyp="http://schemas.microsoft.com/office/drawing/2018/hyperlinkcolor" val="tx"/>
                    </a:ext>
                  </a:extLst>
                </a:hlinkClick>
              </a:rPr>
              <a:t>/blob/main/</a:t>
            </a:r>
            <a:r>
              <a:rPr lang="en-US" sz="1400" dirty="0" err="1">
                <a:solidFill>
                  <a:srgbClr val="0432FF"/>
                </a:solidFill>
                <a:hlinkClick r:id="rId4">
                  <a:extLst>
                    <a:ext uri="{A12FA001-AC4F-418D-AE19-62706E023703}">
                      <ahyp:hlinkClr xmlns:ahyp="http://schemas.microsoft.com/office/drawing/2018/hyperlinkcolor" val="tx"/>
                    </a:ext>
                  </a:extLst>
                </a:hlinkClick>
              </a:rPr>
              <a:t>report_log</a:t>
            </a:r>
            <a:r>
              <a:rPr lang="en-US" sz="1400" dirty="0">
                <a:solidFill>
                  <a:srgbClr val="0432FF"/>
                </a:solidFill>
                <a:hlinkClick r:id="rId4">
                  <a:extLst>
                    <a:ext uri="{A12FA001-AC4F-418D-AE19-62706E023703}">
                      <ahyp:hlinkClr xmlns:ahyp="http://schemas.microsoft.com/office/drawing/2018/hyperlinkcolor" val="tx"/>
                    </a:ext>
                  </a:extLst>
                </a:hlinkClick>
              </a:rPr>
              <a:t>/8_shut_bgp_peer.html</a:t>
            </a:r>
            <a:endParaRPr lang="en-US" sz="1400" dirty="0">
              <a:solidFill>
                <a:srgbClr val="0432FF"/>
              </a:solidFill>
            </a:endParaRPr>
          </a:p>
        </p:txBody>
      </p:sp>
    </p:spTree>
    <p:extLst>
      <p:ext uri="{BB962C8B-B14F-4D97-AF65-F5344CB8AC3E}">
        <p14:creationId xmlns:p14="http://schemas.microsoft.com/office/powerpoint/2010/main" val="1427982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222ACA-A060-D651-9E2E-B40B13F636C6}"/>
              </a:ext>
            </a:extLst>
          </p:cNvPr>
          <p:cNvSpPr txBox="1"/>
          <p:nvPr/>
        </p:nvSpPr>
        <p:spPr>
          <a:xfrm>
            <a:off x="256878" y="129931"/>
            <a:ext cx="8582322" cy="461665"/>
          </a:xfrm>
          <a:prstGeom prst="rect">
            <a:avLst/>
          </a:prstGeom>
          <a:noFill/>
        </p:spPr>
        <p:txBody>
          <a:bodyPr wrap="square">
            <a:spAutoFit/>
          </a:bodyPr>
          <a:lstStyle/>
          <a:p>
            <a:r>
              <a:rPr lang="en-US" sz="2400" b="1" dirty="0" err="1">
                <a:ln w="22225">
                  <a:solidFill>
                    <a:srgbClr val="0070C0"/>
                  </a:solidFill>
                  <a:prstDash val="solid"/>
                </a:ln>
                <a:solidFill>
                  <a:srgbClr val="0070C0"/>
                </a:solidFill>
                <a:effectLst>
                  <a:reflection blurRad="6350" stA="55000" endA="300" endPos="45500" dir="5400000" sy="-100000" algn="bl" rotWithShape="0"/>
                </a:effectLst>
              </a:rPr>
              <a:t>Pyats</a:t>
            </a:r>
            <a:r>
              <a:rPr lang="en-US" sz="2400" b="1" dirty="0">
                <a:ln w="22225">
                  <a:solidFill>
                    <a:srgbClr val="0070C0"/>
                  </a:solidFill>
                  <a:prstDash val="solid"/>
                </a:ln>
                <a:solidFill>
                  <a:srgbClr val="0070C0"/>
                </a:solidFill>
                <a:effectLst>
                  <a:reflection blurRad="6350" stA="55000" endA="300" endPos="45500" dir="5400000" sy="-100000" algn="bl" rotWithShape="0"/>
                </a:effectLst>
              </a:rPr>
              <a:t> Robot Framework – Configure BGP</a:t>
            </a:r>
          </a:p>
        </p:txBody>
      </p:sp>
      <p:sp>
        <p:nvSpPr>
          <p:cNvPr id="3" name="TextBox 2">
            <a:extLst>
              <a:ext uri="{FF2B5EF4-FFF2-40B4-BE49-F238E27FC236}">
                <a16:creationId xmlns:a16="http://schemas.microsoft.com/office/drawing/2014/main" id="{8BA55531-B43D-3DC7-8C99-BE0164A0D60B}"/>
              </a:ext>
            </a:extLst>
          </p:cNvPr>
          <p:cNvSpPr txBox="1"/>
          <p:nvPr/>
        </p:nvSpPr>
        <p:spPr>
          <a:xfrm>
            <a:off x="465882" y="591596"/>
            <a:ext cx="6094070" cy="6186309"/>
          </a:xfrm>
          <a:prstGeom prst="rect">
            <a:avLst/>
          </a:prstGeom>
          <a:noFill/>
        </p:spPr>
        <p:txBody>
          <a:bodyPr wrap="square">
            <a:spAutoFit/>
          </a:bodyPr>
          <a:lstStyle/>
          <a:p>
            <a:r>
              <a:rPr lang="en-US" sz="900" dirty="0">
                <a:latin typeface="Courier New" panose="02070309020205020404" pitchFamily="49" charset="0"/>
                <a:cs typeface="Courier New" panose="02070309020205020404" pitchFamily="49" charset="0"/>
              </a:rPr>
              <a:t># Configure BGP Peer</a:t>
            </a:r>
          </a:p>
          <a:p>
            <a:r>
              <a:rPr lang="en-US" sz="900" dirty="0">
                <a:latin typeface="Courier New" panose="02070309020205020404" pitchFamily="49" charset="0"/>
                <a:cs typeface="Courier New" panose="02070309020205020404" pitchFamily="49" charset="0"/>
              </a:rPr>
              <a:t>** Settings ***</a:t>
            </a:r>
          </a:p>
          <a:p>
            <a:r>
              <a:rPr lang="en-US" sz="900" dirty="0">
                <a:latin typeface="Courier New" panose="02070309020205020404" pitchFamily="49" charset="0"/>
                <a:cs typeface="Courier New" panose="02070309020205020404" pitchFamily="49" charset="0"/>
              </a:rPr>
              <a:t>Library        </a:t>
            </a:r>
            <a:r>
              <a:rPr lang="en-US" sz="900" dirty="0" err="1">
                <a:latin typeface="Courier New" panose="02070309020205020404" pitchFamily="49" charset="0"/>
                <a:cs typeface="Courier New" panose="02070309020205020404" pitchFamily="49" charset="0"/>
              </a:rPr>
              <a:t>OperatingSystem</a:t>
            </a:r>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Library        </a:t>
            </a:r>
            <a:r>
              <a:rPr lang="en-US" sz="900" dirty="0" err="1">
                <a:latin typeface="Courier New" panose="02070309020205020404" pitchFamily="49" charset="0"/>
                <a:cs typeface="Courier New" panose="02070309020205020404" pitchFamily="49" charset="0"/>
              </a:rPr>
              <a:t>ats.robot.pyATSRobot</a:t>
            </a:r>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Library        </a:t>
            </a:r>
            <a:r>
              <a:rPr lang="en-US" sz="900" dirty="0" err="1">
                <a:latin typeface="Courier New" panose="02070309020205020404" pitchFamily="49" charset="0"/>
                <a:cs typeface="Courier New" panose="02070309020205020404" pitchFamily="49" charset="0"/>
              </a:rPr>
              <a:t>genie.libs.robot.GenieRobot</a:t>
            </a:r>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Library        </a:t>
            </a:r>
            <a:r>
              <a:rPr lang="en-US" sz="900" dirty="0" err="1">
                <a:latin typeface="Courier New" panose="02070309020205020404" pitchFamily="49" charset="0"/>
                <a:cs typeface="Courier New" panose="02070309020205020404" pitchFamily="49" charset="0"/>
              </a:rPr>
              <a:t>genie.metaparser</a:t>
            </a:r>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Library        </a:t>
            </a:r>
            <a:r>
              <a:rPr lang="en-US" sz="900" dirty="0" err="1">
                <a:latin typeface="Courier New" panose="02070309020205020404" pitchFamily="49" charset="0"/>
                <a:cs typeface="Courier New" panose="02070309020205020404" pitchFamily="49" charset="0"/>
              </a:rPr>
              <a:t>genie.libs.parser</a:t>
            </a:r>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Library        </a:t>
            </a:r>
            <a:r>
              <a:rPr lang="en-US" sz="900" dirty="0" err="1">
                <a:latin typeface="Courier New" panose="02070309020205020404" pitchFamily="49" charset="0"/>
                <a:cs typeface="Courier New" panose="02070309020205020404" pitchFamily="49" charset="0"/>
              </a:rPr>
              <a:t>genie.libs.robot.GenieRobotApis</a:t>
            </a:r>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Library        </a:t>
            </a:r>
            <a:r>
              <a:rPr lang="en-US" sz="900" dirty="0" err="1">
                <a:latin typeface="Courier New" panose="02070309020205020404" pitchFamily="49" charset="0"/>
                <a:cs typeface="Courier New" panose="02070309020205020404" pitchFamily="49" charset="0"/>
              </a:rPr>
              <a:t>unicon.robot.UniconRobot</a:t>
            </a:r>
            <a:endParaRPr lang="en-US" sz="900" dirty="0">
              <a:latin typeface="Courier New" panose="02070309020205020404" pitchFamily="49" charset="0"/>
              <a:cs typeface="Courier New" panose="02070309020205020404" pitchFamily="49" charset="0"/>
            </a:endParaRPr>
          </a:p>
          <a:p>
            <a:endParaRPr lang="en-US" sz="900" dirty="0">
              <a:latin typeface="Courier New" panose="02070309020205020404" pitchFamily="49" charset="0"/>
              <a:cs typeface="Courier New" panose="02070309020205020404" pitchFamily="49" charset="0"/>
            </a:endParaRPr>
          </a:p>
          <a:p>
            <a:endParaRPr lang="en-US" sz="900" dirty="0">
              <a:latin typeface="Courier New" panose="02070309020205020404" pitchFamily="49" charset="0"/>
              <a:cs typeface="Courier New" panose="02070309020205020404" pitchFamily="49" charset="0"/>
            </a:endParaRP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Variables ***</a:t>
            </a:r>
          </a:p>
          <a:p>
            <a:r>
              <a:rPr lang="en-US" sz="900" dirty="0">
                <a:latin typeface="Courier New" panose="02070309020205020404" pitchFamily="49" charset="0"/>
                <a:cs typeface="Courier New" panose="02070309020205020404" pitchFamily="49" charset="0"/>
              </a:rPr>
              <a:t># Defining variables that can be used elsewhere in the test data.</a:t>
            </a:r>
          </a:p>
          <a:p>
            <a:r>
              <a:rPr lang="en-US" sz="900" dirty="0">
                <a:latin typeface="Courier New" panose="02070309020205020404" pitchFamily="49" charset="0"/>
                <a:cs typeface="Courier New" panose="02070309020205020404" pitchFamily="49" charset="0"/>
              </a:rPr>
              <a:t># Can also be driven as dash argument at runtime</a:t>
            </a: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${testbed}    tb-jump.yaml</a:t>
            </a:r>
          </a:p>
          <a:p>
            <a:r>
              <a:rPr lang="en-US" sz="900" dirty="0">
                <a:latin typeface="Courier New" panose="02070309020205020404" pitchFamily="49" charset="0"/>
                <a:cs typeface="Courier New" panose="02070309020205020404" pitchFamily="49" charset="0"/>
              </a:rPr>
              <a:t># ${PTS}         /path/file</a:t>
            </a: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Test Cases ***</a:t>
            </a:r>
          </a:p>
          <a:p>
            <a:r>
              <a:rPr lang="en-US" sz="900" dirty="0">
                <a:latin typeface="Courier New" panose="02070309020205020404" pitchFamily="49" charset="0"/>
                <a:cs typeface="Courier New" panose="02070309020205020404" pitchFamily="49" charset="0"/>
              </a:rPr>
              <a:t># Creating test cases from available keywords.</a:t>
            </a:r>
          </a:p>
          <a:p>
            <a:endParaRPr lang="en-US" sz="900" dirty="0">
              <a:latin typeface="Courier New" panose="02070309020205020404" pitchFamily="49" charset="0"/>
              <a:cs typeface="Courier New" panose="02070309020205020404" pitchFamily="49" charset="0"/>
            </a:endParaRP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Connect</a:t>
            </a:r>
          </a:p>
          <a:p>
            <a:r>
              <a:rPr lang="en-US" sz="900" dirty="0">
                <a:latin typeface="Courier New" panose="02070309020205020404" pitchFamily="49" charset="0"/>
                <a:cs typeface="Courier New" panose="02070309020205020404" pitchFamily="49" charset="0"/>
              </a:rPr>
              <a:t>    use testbed "${testbed}"</a:t>
            </a:r>
          </a:p>
          <a:p>
            <a:r>
              <a:rPr lang="en-US" sz="900" dirty="0">
                <a:latin typeface="Courier New" panose="02070309020205020404" pitchFamily="49" charset="0"/>
                <a:cs typeface="Courier New" panose="02070309020205020404" pitchFamily="49" charset="0"/>
              </a:rPr>
              <a:t>    connect to devices "DAL"</a:t>
            </a:r>
          </a:p>
          <a:p>
            <a:r>
              <a:rPr lang="en-US" sz="900" dirty="0">
                <a:latin typeface="Courier New" panose="02070309020205020404" pitchFamily="49" charset="0"/>
                <a:cs typeface="Courier New" panose="02070309020205020404" pitchFamily="49" charset="0"/>
              </a:rPr>
              <a:t>    connect to devices "NY"</a:t>
            </a:r>
          </a:p>
          <a:p>
            <a:endParaRPr lang="en-US" sz="900" dirty="0">
              <a:latin typeface="Courier New" panose="02070309020205020404" pitchFamily="49" charset="0"/>
              <a:cs typeface="Courier New" panose="02070309020205020404" pitchFamily="49" charset="0"/>
            </a:endParaRP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Configure New BGP Peer</a:t>
            </a:r>
          </a:p>
          <a:p>
            <a:r>
              <a:rPr lang="en-US" sz="900" dirty="0">
                <a:latin typeface="Courier New" panose="02070309020205020404" pitchFamily="49" charset="0"/>
                <a:cs typeface="Courier New" panose="02070309020205020404" pitchFamily="49" charset="0"/>
              </a:rPr>
              <a:t>     execute "show run | sec </a:t>
            </a:r>
            <a:r>
              <a:rPr lang="en-US" sz="900" dirty="0" err="1">
                <a:latin typeface="Courier New" panose="02070309020205020404" pitchFamily="49" charset="0"/>
                <a:cs typeface="Courier New" panose="02070309020205020404" pitchFamily="49" charset="0"/>
              </a:rPr>
              <a:t>bgp</a:t>
            </a:r>
            <a:r>
              <a:rPr lang="en-US" sz="900" dirty="0">
                <a:latin typeface="Courier New" panose="02070309020205020404" pitchFamily="49" charset="0"/>
                <a:cs typeface="Courier New" panose="02070309020205020404" pitchFamily="49" charset="0"/>
              </a:rPr>
              <a:t>" on device "DAL"</a:t>
            </a:r>
          </a:p>
          <a:p>
            <a:r>
              <a:rPr lang="en-US" sz="900" dirty="0">
                <a:latin typeface="Courier New" panose="02070309020205020404" pitchFamily="49" charset="0"/>
                <a:cs typeface="Courier New" panose="02070309020205020404" pitchFamily="49" charset="0"/>
              </a:rPr>
              <a:t>     configure "router </a:t>
            </a:r>
            <a:r>
              <a:rPr lang="en-US" sz="900" dirty="0" err="1">
                <a:latin typeface="Courier New" panose="02070309020205020404" pitchFamily="49" charset="0"/>
                <a:cs typeface="Courier New" panose="02070309020205020404" pitchFamily="49" charset="0"/>
              </a:rPr>
              <a:t>bgp</a:t>
            </a:r>
            <a:r>
              <a:rPr lang="en-US" sz="900" dirty="0">
                <a:latin typeface="Courier New" panose="02070309020205020404" pitchFamily="49" charset="0"/>
                <a:cs typeface="Courier New" panose="02070309020205020404" pitchFamily="49" charset="0"/>
              </a:rPr>
              <a:t> 65000\r address-family ipv4 </a:t>
            </a:r>
            <a:r>
              <a:rPr lang="en-US" sz="900" dirty="0" err="1">
                <a:latin typeface="Courier New" panose="02070309020205020404" pitchFamily="49" charset="0"/>
                <a:cs typeface="Courier New" panose="02070309020205020404" pitchFamily="49" charset="0"/>
              </a:rPr>
              <a:t>vrf</a:t>
            </a:r>
            <a:r>
              <a:rPr lang="en-US" sz="900" dirty="0">
                <a:latin typeface="Courier New" panose="02070309020205020404" pitchFamily="49" charset="0"/>
                <a:cs typeface="Courier New" panose="02070309020205020404" pitchFamily="49" charset="0"/>
              </a:rPr>
              <a:t> cust60\r neighbor cust-0060 peer-group\r neighbor cust-0060 remote-as 65060 " on device "DAL"</a:t>
            </a:r>
          </a:p>
          <a:p>
            <a:r>
              <a:rPr lang="en-US" sz="900" dirty="0">
                <a:latin typeface="Courier New" panose="02070309020205020404" pitchFamily="49" charset="0"/>
                <a:cs typeface="Courier New" panose="02070309020205020404" pitchFamily="49" charset="0"/>
              </a:rPr>
              <a:t>     configure "router </a:t>
            </a:r>
            <a:r>
              <a:rPr lang="en-US" sz="900" dirty="0" err="1">
                <a:latin typeface="Courier New" panose="02070309020205020404" pitchFamily="49" charset="0"/>
                <a:cs typeface="Courier New" panose="02070309020205020404" pitchFamily="49" charset="0"/>
              </a:rPr>
              <a:t>bgp</a:t>
            </a:r>
            <a:r>
              <a:rPr lang="en-US" sz="900" dirty="0">
                <a:latin typeface="Courier New" panose="02070309020205020404" pitchFamily="49" charset="0"/>
                <a:cs typeface="Courier New" panose="02070309020205020404" pitchFamily="49" charset="0"/>
              </a:rPr>
              <a:t> 65000\r address-family ipv4 </a:t>
            </a:r>
            <a:r>
              <a:rPr lang="en-US" sz="900" dirty="0" err="1">
                <a:latin typeface="Courier New" panose="02070309020205020404" pitchFamily="49" charset="0"/>
                <a:cs typeface="Courier New" panose="02070309020205020404" pitchFamily="49" charset="0"/>
              </a:rPr>
              <a:t>vrf</a:t>
            </a:r>
            <a:r>
              <a:rPr lang="en-US" sz="900" dirty="0">
                <a:latin typeface="Courier New" panose="02070309020205020404" pitchFamily="49" charset="0"/>
                <a:cs typeface="Courier New" panose="02070309020205020404" pitchFamily="49" charset="0"/>
              </a:rPr>
              <a:t> cust60\r neighbor cust-0060 </a:t>
            </a:r>
            <a:r>
              <a:rPr lang="en-US" sz="900" dirty="0" err="1">
                <a:latin typeface="Courier New" panose="02070309020205020404" pitchFamily="49" charset="0"/>
                <a:cs typeface="Courier New" panose="02070309020205020404" pitchFamily="49" charset="0"/>
              </a:rPr>
              <a:t>ebgp-multihop</a:t>
            </a:r>
            <a:r>
              <a:rPr lang="en-US" sz="900" dirty="0">
                <a:latin typeface="Courier New" panose="02070309020205020404" pitchFamily="49" charset="0"/>
                <a:cs typeface="Courier New" panose="02070309020205020404" pitchFamily="49" charset="0"/>
              </a:rPr>
              <a:t> 2\r neighbor cust-0060 password bgp123 " on device "DAL"</a:t>
            </a:r>
          </a:p>
          <a:p>
            <a:r>
              <a:rPr lang="en-US" sz="900" dirty="0">
                <a:latin typeface="Courier New" panose="02070309020205020404" pitchFamily="49" charset="0"/>
                <a:cs typeface="Courier New" panose="02070309020205020404" pitchFamily="49" charset="0"/>
              </a:rPr>
              <a:t>     configure "router </a:t>
            </a:r>
            <a:r>
              <a:rPr lang="en-US" sz="900" dirty="0" err="1">
                <a:latin typeface="Courier New" panose="02070309020205020404" pitchFamily="49" charset="0"/>
                <a:cs typeface="Courier New" panose="02070309020205020404" pitchFamily="49" charset="0"/>
              </a:rPr>
              <a:t>bgp</a:t>
            </a:r>
            <a:r>
              <a:rPr lang="en-US" sz="900" dirty="0">
                <a:latin typeface="Courier New" panose="02070309020205020404" pitchFamily="49" charset="0"/>
                <a:cs typeface="Courier New" panose="02070309020205020404" pitchFamily="49" charset="0"/>
              </a:rPr>
              <a:t> 65000\r address-family ipv4 </a:t>
            </a:r>
            <a:r>
              <a:rPr lang="en-US" sz="900" dirty="0" err="1">
                <a:latin typeface="Courier New" panose="02070309020205020404" pitchFamily="49" charset="0"/>
                <a:cs typeface="Courier New" panose="02070309020205020404" pitchFamily="49" charset="0"/>
              </a:rPr>
              <a:t>vrf</a:t>
            </a:r>
            <a:r>
              <a:rPr lang="en-US" sz="900" dirty="0">
                <a:latin typeface="Courier New" panose="02070309020205020404" pitchFamily="49" charset="0"/>
                <a:cs typeface="Courier New" panose="02070309020205020404" pitchFamily="49" charset="0"/>
              </a:rPr>
              <a:t> cust60\r neighbor 10.1.1.16 peer-group cust-0060\r neighbor 10.1.1.16 activate " on device "DAL"</a:t>
            </a:r>
          </a:p>
          <a:p>
            <a:r>
              <a:rPr lang="en-US" sz="900" dirty="0">
                <a:latin typeface="Courier New" panose="02070309020205020404" pitchFamily="49" charset="0"/>
                <a:cs typeface="Courier New" panose="02070309020205020404" pitchFamily="49" charset="0"/>
              </a:rPr>
              <a:t>     configure "router </a:t>
            </a:r>
            <a:r>
              <a:rPr lang="en-US" sz="900" dirty="0" err="1">
                <a:latin typeface="Courier New" panose="02070309020205020404" pitchFamily="49" charset="0"/>
                <a:cs typeface="Courier New" panose="02070309020205020404" pitchFamily="49" charset="0"/>
              </a:rPr>
              <a:t>bgp</a:t>
            </a:r>
            <a:r>
              <a:rPr lang="en-US" sz="900" dirty="0">
                <a:latin typeface="Courier New" panose="02070309020205020404" pitchFamily="49" charset="0"/>
                <a:cs typeface="Courier New" panose="02070309020205020404" pitchFamily="49" charset="0"/>
              </a:rPr>
              <a:t> 65000\r address-family ipv4 </a:t>
            </a:r>
            <a:r>
              <a:rPr lang="en-US" sz="900" dirty="0" err="1">
                <a:latin typeface="Courier New" panose="02070309020205020404" pitchFamily="49" charset="0"/>
                <a:cs typeface="Courier New" panose="02070309020205020404" pitchFamily="49" charset="0"/>
              </a:rPr>
              <a:t>vrf</a:t>
            </a:r>
            <a:r>
              <a:rPr lang="en-US" sz="900" dirty="0">
                <a:latin typeface="Courier New" panose="02070309020205020404" pitchFamily="49" charset="0"/>
                <a:cs typeface="Courier New" panose="02070309020205020404" pitchFamily="49" charset="0"/>
              </a:rPr>
              <a:t> cust60\r neighbor 10.1.1.16 description ** cust-0060-bgp-a ** " on device "DAL"</a:t>
            </a:r>
          </a:p>
          <a:p>
            <a:r>
              <a:rPr lang="en-US" sz="900" dirty="0">
                <a:latin typeface="Courier New" panose="02070309020205020404" pitchFamily="49" charset="0"/>
                <a:cs typeface="Courier New" panose="02070309020205020404" pitchFamily="49" charset="0"/>
              </a:rPr>
              <a:t>     execute "show run | sec </a:t>
            </a:r>
            <a:r>
              <a:rPr lang="en-US" sz="900" dirty="0" err="1">
                <a:latin typeface="Courier New" panose="02070309020205020404" pitchFamily="49" charset="0"/>
                <a:cs typeface="Courier New" panose="02070309020205020404" pitchFamily="49" charset="0"/>
              </a:rPr>
              <a:t>bgp</a:t>
            </a:r>
            <a:r>
              <a:rPr lang="en-US" sz="900" dirty="0">
                <a:latin typeface="Courier New" panose="02070309020205020404" pitchFamily="49" charset="0"/>
                <a:cs typeface="Courier New" panose="02070309020205020404" pitchFamily="49" charset="0"/>
              </a:rPr>
              <a:t>" on device "DAL"</a:t>
            </a: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Disconnect from all the devices</a:t>
            </a:r>
          </a:p>
          <a:p>
            <a:r>
              <a:rPr lang="en-US" sz="900" dirty="0">
                <a:latin typeface="Courier New" panose="02070309020205020404" pitchFamily="49" charset="0"/>
                <a:cs typeface="Courier New" panose="02070309020205020404" pitchFamily="49" charset="0"/>
              </a:rPr>
              <a:t>Disconnect</a:t>
            </a:r>
          </a:p>
          <a:p>
            <a:r>
              <a:rPr lang="en-US" sz="900" dirty="0">
                <a:latin typeface="Courier New" panose="02070309020205020404" pitchFamily="49" charset="0"/>
                <a:cs typeface="Courier New" panose="02070309020205020404" pitchFamily="49" charset="0"/>
              </a:rPr>
              <a:t>  disconnect from all devices</a:t>
            </a:r>
          </a:p>
        </p:txBody>
      </p:sp>
      <p:sp>
        <p:nvSpPr>
          <p:cNvPr id="6" name="TextBox 5">
            <a:extLst>
              <a:ext uri="{FF2B5EF4-FFF2-40B4-BE49-F238E27FC236}">
                <a16:creationId xmlns:a16="http://schemas.microsoft.com/office/drawing/2014/main" id="{6C018B64-22FB-88FE-3679-2A8B6663420E}"/>
              </a:ext>
            </a:extLst>
          </p:cNvPr>
          <p:cNvSpPr txBox="1"/>
          <p:nvPr/>
        </p:nvSpPr>
        <p:spPr>
          <a:xfrm>
            <a:off x="6380545" y="771366"/>
            <a:ext cx="5633977" cy="2308324"/>
          </a:xfrm>
          <a:prstGeom prst="rect">
            <a:avLst/>
          </a:prstGeom>
          <a:noFill/>
        </p:spPr>
        <p:txBody>
          <a:bodyPr wrap="square">
            <a:spAutoFit/>
          </a:bodyPr>
          <a:lstStyle/>
          <a:p>
            <a:r>
              <a:rPr lang="en-US" sz="900" dirty="0">
                <a:solidFill>
                  <a:srgbClr val="000000"/>
                </a:solidFill>
                <a:effectLst/>
                <a:latin typeface="Menlo" panose="020B0609030804020204" pitchFamily="49" charset="0"/>
              </a:rPr>
              <a:t>Mac-Pro-641 robot % robot </a:t>
            </a:r>
            <a:r>
              <a:rPr lang="en-US" sz="900" dirty="0" err="1">
                <a:solidFill>
                  <a:srgbClr val="000000"/>
                </a:solidFill>
                <a:effectLst/>
                <a:latin typeface="Menlo" panose="020B0609030804020204" pitchFamily="49" charset="0"/>
              </a:rPr>
              <a:t>config_bgp.robot</a:t>
            </a:r>
            <a:endParaRPr lang="en-US" sz="900" dirty="0">
              <a:solidFill>
                <a:srgbClr val="000000"/>
              </a:solidFill>
              <a:effectLst/>
              <a:latin typeface="Menlo" panose="020B0609030804020204" pitchFamily="49" charset="0"/>
            </a:endParaRP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Config </a:t>
            </a:r>
            <a:r>
              <a:rPr lang="en-US" sz="900" dirty="0" err="1">
                <a:solidFill>
                  <a:srgbClr val="000000"/>
                </a:solidFill>
                <a:effectLst/>
                <a:latin typeface="Menlo" panose="020B0609030804020204" pitchFamily="49" charset="0"/>
              </a:rPr>
              <a:t>Bgp</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Connect                                                               | </a:t>
            </a:r>
            <a:r>
              <a:rPr lang="en-US" sz="900" dirty="0">
                <a:solidFill>
                  <a:srgbClr val="39C026"/>
                </a:solidFill>
                <a:effectLst/>
                <a:latin typeface="Menlo" panose="020B0609030804020204" pitchFamily="49" charset="0"/>
              </a:rPr>
              <a:t>PASS</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Configure New BGP Peer                                                | </a:t>
            </a:r>
            <a:r>
              <a:rPr lang="en-US" sz="900" dirty="0">
                <a:solidFill>
                  <a:srgbClr val="39C026"/>
                </a:solidFill>
                <a:effectLst/>
                <a:latin typeface="Menlo" panose="020B0609030804020204" pitchFamily="49" charset="0"/>
              </a:rPr>
              <a:t>PASS</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Disconnect                                                            | </a:t>
            </a:r>
            <a:r>
              <a:rPr lang="en-US" sz="900" dirty="0">
                <a:solidFill>
                  <a:srgbClr val="39C026"/>
                </a:solidFill>
                <a:effectLst/>
                <a:latin typeface="Menlo" panose="020B0609030804020204" pitchFamily="49" charset="0"/>
              </a:rPr>
              <a:t>PASS</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Config </a:t>
            </a:r>
            <a:r>
              <a:rPr lang="en-US" sz="900" dirty="0" err="1">
                <a:solidFill>
                  <a:srgbClr val="000000"/>
                </a:solidFill>
                <a:effectLst/>
                <a:latin typeface="Menlo" panose="020B0609030804020204" pitchFamily="49" charset="0"/>
              </a:rPr>
              <a:t>Bgp</a:t>
            </a:r>
            <a:r>
              <a:rPr lang="en-US" sz="900" dirty="0">
                <a:solidFill>
                  <a:srgbClr val="000000"/>
                </a:solidFill>
                <a:effectLst/>
                <a:latin typeface="Menlo" panose="020B0609030804020204" pitchFamily="49" charset="0"/>
              </a:rPr>
              <a:t>                                                            | </a:t>
            </a:r>
            <a:r>
              <a:rPr lang="en-US" sz="900" dirty="0">
                <a:solidFill>
                  <a:srgbClr val="39C026"/>
                </a:solidFill>
                <a:effectLst/>
                <a:latin typeface="Menlo" panose="020B0609030804020204" pitchFamily="49" charset="0"/>
              </a:rPr>
              <a:t>PASS</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3 tests, 3 passed, 0 failed</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Output:  /Users/</a:t>
            </a:r>
            <a:r>
              <a:rPr lang="en-US" sz="900" dirty="0" err="1">
                <a:solidFill>
                  <a:srgbClr val="000000"/>
                </a:solidFill>
                <a:effectLst/>
                <a:latin typeface="Menlo" panose="020B0609030804020204" pitchFamily="49" charset="0"/>
              </a:rPr>
              <a:t>chandranath</a:t>
            </a:r>
            <a:r>
              <a:rPr lang="en-US" sz="900" dirty="0">
                <a:solidFill>
                  <a:srgbClr val="000000"/>
                </a:solidFill>
                <a:effectLst/>
                <a:latin typeface="Menlo" panose="020B0609030804020204" pitchFamily="49" charset="0"/>
              </a:rPr>
              <a:t>/</a:t>
            </a:r>
            <a:r>
              <a:rPr lang="en-US" sz="900" dirty="0" err="1">
                <a:solidFill>
                  <a:srgbClr val="000000"/>
                </a:solidFill>
                <a:effectLst/>
                <a:latin typeface="Menlo" panose="020B0609030804020204" pitchFamily="49" charset="0"/>
              </a:rPr>
              <a:t>myfolder</a:t>
            </a:r>
            <a:r>
              <a:rPr lang="en-US" sz="900" dirty="0">
                <a:solidFill>
                  <a:srgbClr val="000000"/>
                </a:solidFill>
                <a:effectLst/>
                <a:latin typeface="Menlo" panose="020B0609030804020204" pitchFamily="49" charset="0"/>
              </a:rPr>
              <a:t>/</a:t>
            </a:r>
            <a:r>
              <a:rPr lang="en-US" sz="900" dirty="0" err="1">
                <a:solidFill>
                  <a:srgbClr val="000000"/>
                </a:solidFill>
                <a:effectLst/>
                <a:latin typeface="Menlo" panose="020B0609030804020204" pitchFamily="49" charset="0"/>
              </a:rPr>
              <a:t>autolearn</a:t>
            </a:r>
            <a:r>
              <a:rPr lang="en-US" sz="900" dirty="0">
                <a:solidFill>
                  <a:srgbClr val="000000"/>
                </a:solidFill>
                <a:effectLst/>
                <a:latin typeface="Menlo" panose="020B0609030804020204" pitchFamily="49" charset="0"/>
              </a:rPr>
              <a:t>/robot/</a:t>
            </a:r>
            <a:r>
              <a:rPr lang="en-US" sz="900" dirty="0" err="1">
                <a:solidFill>
                  <a:srgbClr val="000000"/>
                </a:solidFill>
                <a:effectLst/>
                <a:latin typeface="Menlo" panose="020B0609030804020204" pitchFamily="49" charset="0"/>
              </a:rPr>
              <a:t>output.xml</a:t>
            </a:r>
            <a:endParaRPr lang="en-US" sz="900" dirty="0">
              <a:solidFill>
                <a:srgbClr val="000000"/>
              </a:solidFill>
              <a:effectLst/>
              <a:latin typeface="Menlo" panose="020B0609030804020204" pitchFamily="49" charset="0"/>
            </a:endParaRPr>
          </a:p>
          <a:p>
            <a:r>
              <a:rPr lang="en-US" sz="900" dirty="0">
                <a:solidFill>
                  <a:srgbClr val="000000"/>
                </a:solidFill>
                <a:effectLst/>
                <a:latin typeface="Menlo" panose="020B0609030804020204" pitchFamily="49" charset="0"/>
              </a:rPr>
              <a:t>Log:     /Users/</a:t>
            </a:r>
            <a:r>
              <a:rPr lang="en-US" sz="900" dirty="0" err="1">
                <a:solidFill>
                  <a:srgbClr val="000000"/>
                </a:solidFill>
                <a:effectLst/>
                <a:latin typeface="Menlo" panose="020B0609030804020204" pitchFamily="49" charset="0"/>
              </a:rPr>
              <a:t>chandranath</a:t>
            </a:r>
            <a:r>
              <a:rPr lang="en-US" sz="900" dirty="0">
                <a:solidFill>
                  <a:srgbClr val="000000"/>
                </a:solidFill>
                <a:effectLst/>
                <a:latin typeface="Menlo" panose="020B0609030804020204" pitchFamily="49" charset="0"/>
              </a:rPr>
              <a:t>/</a:t>
            </a:r>
            <a:r>
              <a:rPr lang="en-US" sz="900" dirty="0" err="1">
                <a:solidFill>
                  <a:srgbClr val="000000"/>
                </a:solidFill>
                <a:effectLst/>
                <a:latin typeface="Menlo" panose="020B0609030804020204" pitchFamily="49" charset="0"/>
              </a:rPr>
              <a:t>myfolder</a:t>
            </a:r>
            <a:r>
              <a:rPr lang="en-US" sz="900" dirty="0">
                <a:solidFill>
                  <a:srgbClr val="000000"/>
                </a:solidFill>
                <a:effectLst/>
                <a:latin typeface="Menlo" panose="020B0609030804020204" pitchFamily="49" charset="0"/>
              </a:rPr>
              <a:t>/</a:t>
            </a:r>
            <a:r>
              <a:rPr lang="en-US" sz="900" dirty="0" err="1">
                <a:solidFill>
                  <a:srgbClr val="000000"/>
                </a:solidFill>
                <a:effectLst/>
                <a:latin typeface="Menlo" panose="020B0609030804020204" pitchFamily="49" charset="0"/>
              </a:rPr>
              <a:t>autolearn</a:t>
            </a:r>
            <a:r>
              <a:rPr lang="en-US" sz="900" dirty="0">
                <a:solidFill>
                  <a:srgbClr val="000000"/>
                </a:solidFill>
                <a:effectLst/>
                <a:latin typeface="Menlo" panose="020B0609030804020204" pitchFamily="49" charset="0"/>
              </a:rPr>
              <a:t>/robot/</a:t>
            </a:r>
            <a:r>
              <a:rPr lang="en-US" sz="900" dirty="0" err="1">
                <a:solidFill>
                  <a:srgbClr val="000000"/>
                </a:solidFill>
                <a:effectLst/>
                <a:latin typeface="Menlo" panose="020B0609030804020204" pitchFamily="49" charset="0"/>
              </a:rPr>
              <a:t>log.html</a:t>
            </a:r>
            <a:endParaRPr lang="en-US" sz="900" dirty="0">
              <a:solidFill>
                <a:srgbClr val="000000"/>
              </a:solidFill>
              <a:effectLst/>
              <a:latin typeface="Menlo" panose="020B0609030804020204" pitchFamily="49" charset="0"/>
            </a:endParaRPr>
          </a:p>
          <a:p>
            <a:r>
              <a:rPr lang="en-US" sz="900" dirty="0">
                <a:solidFill>
                  <a:srgbClr val="000000"/>
                </a:solidFill>
                <a:effectLst/>
                <a:latin typeface="Menlo" panose="020B0609030804020204" pitchFamily="49" charset="0"/>
              </a:rPr>
              <a:t>Report:  /Users/</a:t>
            </a:r>
            <a:r>
              <a:rPr lang="en-US" sz="900" dirty="0" err="1">
                <a:solidFill>
                  <a:srgbClr val="000000"/>
                </a:solidFill>
                <a:effectLst/>
                <a:latin typeface="Menlo" panose="020B0609030804020204" pitchFamily="49" charset="0"/>
              </a:rPr>
              <a:t>chandranath</a:t>
            </a:r>
            <a:r>
              <a:rPr lang="en-US" sz="900" dirty="0">
                <a:solidFill>
                  <a:srgbClr val="000000"/>
                </a:solidFill>
                <a:effectLst/>
                <a:latin typeface="Menlo" panose="020B0609030804020204" pitchFamily="49" charset="0"/>
              </a:rPr>
              <a:t>/</a:t>
            </a:r>
            <a:r>
              <a:rPr lang="en-US" sz="900" dirty="0" err="1">
                <a:solidFill>
                  <a:srgbClr val="000000"/>
                </a:solidFill>
                <a:effectLst/>
                <a:latin typeface="Menlo" panose="020B0609030804020204" pitchFamily="49" charset="0"/>
              </a:rPr>
              <a:t>myfolder</a:t>
            </a:r>
            <a:r>
              <a:rPr lang="en-US" sz="900" dirty="0">
                <a:solidFill>
                  <a:srgbClr val="000000"/>
                </a:solidFill>
                <a:effectLst/>
                <a:latin typeface="Menlo" panose="020B0609030804020204" pitchFamily="49" charset="0"/>
              </a:rPr>
              <a:t>/</a:t>
            </a:r>
            <a:r>
              <a:rPr lang="en-US" sz="900" dirty="0" err="1">
                <a:solidFill>
                  <a:srgbClr val="000000"/>
                </a:solidFill>
                <a:effectLst/>
                <a:latin typeface="Menlo" panose="020B0609030804020204" pitchFamily="49" charset="0"/>
              </a:rPr>
              <a:t>autolearn</a:t>
            </a:r>
            <a:r>
              <a:rPr lang="en-US" sz="900" dirty="0">
                <a:solidFill>
                  <a:srgbClr val="000000"/>
                </a:solidFill>
                <a:effectLst/>
                <a:latin typeface="Menlo" panose="020B0609030804020204" pitchFamily="49" charset="0"/>
              </a:rPr>
              <a:t>/robot/</a:t>
            </a:r>
            <a:r>
              <a:rPr lang="en-US" sz="900" dirty="0" err="1">
                <a:solidFill>
                  <a:srgbClr val="000000"/>
                </a:solidFill>
                <a:effectLst/>
                <a:latin typeface="Menlo" panose="020B0609030804020204" pitchFamily="49" charset="0"/>
              </a:rPr>
              <a:t>report.html</a:t>
            </a:r>
            <a:endParaRPr lang="en-US" sz="90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36383296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222ACA-A060-D651-9E2E-B40B13F636C6}"/>
              </a:ext>
            </a:extLst>
          </p:cNvPr>
          <p:cNvSpPr txBox="1"/>
          <p:nvPr/>
        </p:nvSpPr>
        <p:spPr>
          <a:xfrm>
            <a:off x="256878" y="129931"/>
            <a:ext cx="8582322" cy="461665"/>
          </a:xfrm>
          <a:prstGeom prst="rect">
            <a:avLst/>
          </a:prstGeom>
          <a:noFill/>
        </p:spPr>
        <p:txBody>
          <a:bodyPr wrap="square">
            <a:spAutoFit/>
          </a:bodyPr>
          <a:lstStyle/>
          <a:p>
            <a:r>
              <a:rPr lang="en-US" sz="2400" b="1" dirty="0">
                <a:ln w="22225">
                  <a:solidFill>
                    <a:srgbClr val="0070C0"/>
                  </a:solidFill>
                  <a:prstDash val="solid"/>
                </a:ln>
                <a:solidFill>
                  <a:srgbClr val="0070C0"/>
                </a:solidFill>
                <a:effectLst>
                  <a:reflection blurRad="6350" stA="55000" endA="300" endPos="45500" dir="5400000" sy="-100000" algn="bl" rotWithShape="0"/>
                </a:effectLst>
              </a:rPr>
              <a:t>Report – Configure BGP</a:t>
            </a:r>
          </a:p>
        </p:txBody>
      </p:sp>
      <p:pic>
        <p:nvPicPr>
          <p:cNvPr id="2" name="Picture 1">
            <a:extLst>
              <a:ext uri="{FF2B5EF4-FFF2-40B4-BE49-F238E27FC236}">
                <a16:creationId xmlns:a16="http://schemas.microsoft.com/office/drawing/2014/main" id="{4E03ED90-0B7E-436B-0486-868E8589805E}"/>
              </a:ext>
            </a:extLst>
          </p:cNvPr>
          <p:cNvPicPr>
            <a:picLocks noChangeAspect="1"/>
          </p:cNvPicPr>
          <p:nvPr/>
        </p:nvPicPr>
        <p:blipFill>
          <a:blip r:embed="rId3"/>
          <a:stretch>
            <a:fillRect/>
          </a:stretch>
        </p:blipFill>
        <p:spPr>
          <a:xfrm>
            <a:off x="1004662" y="657858"/>
            <a:ext cx="10182675" cy="5542284"/>
          </a:xfrm>
          <a:prstGeom prst="rect">
            <a:avLst/>
          </a:prstGeom>
        </p:spPr>
      </p:pic>
      <p:sp>
        <p:nvSpPr>
          <p:cNvPr id="7" name="TextBox 6">
            <a:extLst>
              <a:ext uri="{FF2B5EF4-FFF2-40B4-BE49-F238E27FC236}">
                <a16:creationId xmlns:a16="http://schemas.microsoft.com/office/drawing/2014/main" id="{2C9D15A7-0546-B438-A212-B23307EE0093}"/>
              </a:ext>
            </a:extLst>
          </p:cNvPr>
          <p:cNvSpPr txBox="1"/>
          <p:nvPr/>
        </p:nvSpPr>
        <p:spPr>
          <a:xfrm>
            <a:off x="1004662" y="6200142"/>
            <a:ext cx="10182674" cy="307777"/>
          </a:xfrm>
          <a:prstGeom prst="rect">
            <a:avLst/>
          </a:prstGeom>
          <a:noFill/>
        </p:spPr>
        <p:txBody>
          <a:bodyPr wrap="square">
            <a:spAutoFit/>
          </a:bodyPr>
          <a:lstStyle/>
          <a:p>
            <a:r>
              <a:rPr lang="en-US" sz="1400" dirty="0">
                <a:solidFill>
                  <a:srgbClr val="0432FF"/>
                </a:solidFill>
                <a:hlinkClick r:id="rId4"/>
              </a:rPr>
              <a:t>https://</a:t>
            </a:r>
            <a:r>
              <a:rPr lang="en-US" sz="1400" dirty="0" err="1">
                <a:solidFill>
                  <a:srgbClr val="0432FF"/>
                </a:solidFill>
                <a:hlinkClick r:id="rId4"/>
              </a:rPr>
              <a:t>github.com</a:t>
            </a:r>
            <a:r>
              <a:rPr lang="en-US" sz="1400" dirty="0">
                <a:solidFill>
                  <a:srgbClr val="0432FF"/>
                </a:solidFill>
                <a:hlinkClick r:id="rId4"/>
              </a:rPr>
              <a:t>/</a:t>
            </a:r>
            <a:r>
              <a:rPr lang="en-US" sz="1400" dirty="0" err="1">
                <a:solidFill>
                  <a:srgbClr val="0432FF"/>
                </a:solidFill>
                <a:hlinkClick r:id="rId4"/>
              </a:rPr>
              <a:t>achaanetatuo</a:t>
            </a:r>
            <a:r>
              <a:rPr lang="en-US" sz="1400" dirty="0">
                <a:solidFill>
                  <a:srgbClr val="0432FF"/>
                </a:solidFill>
                <a:hlinkClick r:id="rId4"/>
              </a:rPr>
              <a:t>/</a:t>
            </a:r>
            <a:r>
              <a:rPr lang="en-US" sz="1400" dirty="0" err="1">
                <a:solidFill>
                  <a:srgbClr val="0432FF"/>
                </a:solidFill>
                <a:hlinkClick r:id="rId4"/>
              </a:rPr>
              <a:t>pyats</a:t>
            </a:r>
            <a:r>
              <a:rPr lang="en-US" sz="1400" dirty="0">
                <a:solidFill>
                  <a:srgbClr val="0432FF"/>
                </a:solidFill>
                <a:hlinkClick r:id="rId4"/>
              </a:rPr>
              <a:t>/blob/main/</a:t>
            </a:r>
            <a:r>
              <a:rPr lang="en-US" sz="1400" dirty="0" err="1">
                <a:solidFill>
                  <a:srgbClr val="0432FF"/>
                </a:solidFill>
                <a:hlinkClick r:id="rId4"/>
              </a:rPr>
              <a:t>report_log</a:t>
            </a:r>
            <a:r>
              <a:rPr lang="en-US" sz="1400" dirty="0">
                <a:solidFill>
                  <a:srgbClr val="0432FF"/>
                </a:solidFill>
                <a:hlinkClick r:id="rId4"/>
              </a:rPr>
              <a:t>/9_config_bgp.html</a:t>
            </a:r>
            <a:endParaRPr lang="en-US" sz="1400" dirty="0">
              <a:solidFill>
                <a:srgbClr val="0432FF"/>
              </a:solidFill>
            </a:endParaRPr>
          </a:p>
        </p:txBody>
      </p:sp>
    </p:spTree>
    <p:extLst>
      <p:ext uri="{BB962C8B-B14F-4D97-AF65-F5344CB8AC3E}">
        <p14:creationId xmlns:p14="http://schemas.microsoft.com/office/powerpoint/2010/main" val="28791912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222ACA-A060-D651-9E2E-B40B13F636C6}"/>
              </a:ext>
            </a:extLst>
          </p:cNvPr>
          <p:cNvSpPr txBox="1"/>
          <p:nvPr/>
        </p:nvSpPr>
        <p:spPr>
          <a:xfrm>
            <a:off x="256878" y="129931"/>
            <a:ext cx="8582322" cy="461665"/>
          </a:xfrm>
          <a:prstGeom prst="rect">
            <a:avLst/>
          </a:prstGeom>
          <a:noFill/>
        </p:spPr>
        <p:txBody>
          <a:bodyPr wrap="square">
            <a:spAutoFit/>
          </a:bodyPr>
          <a:lstStyle/>
          <a:p>
            <a:r>
              <a:rPr lang="en-US" sz="2400" b="1" dirty="0" err="1">
                <a:ln w="22225">
                  <a:solidFill>
                    <a:srgbClr val="0070C0"/>
                  </a:solidFill>
                  <a:prstDash val="solid"/>
                </a:ln>
                <a:solidFill>
                  <a:srgbClr val="0070C0"/>
                </a:solidFill>
                <a:effectLst>
                  <a:reflection blurRad="6350" stA="55000" endA="300" endPos="45500" dir="5400000" sy="-100000" algn="bl" rotWithShape="0"/>
                </a:effectLst>
              </a:rPr>
              <a:t>Pyats</a:t>
            </a:r>
            <a:r>
              <a:rPr lang="en-US" sz="2400" b="1" dirty="0">
                <a:ln w="22225">
                  <a:solidFill>
                    <a:srgbClr val="0070C0"/>
                  </a:solidFill>
                  <a:prstDash val="solid"/>
                </a:ln>
                <a:solidFill>
                  <a:srgbClr val="0070C0"/>
                </a:solidFill>
                <a:effectLst>
                  <a:reflection blurRad="6350" stA="55000" endA="300" endPos="45500" dir="5400000" sy="-100000" algn="bl" rotWithShape="0"/>
                </a:effectLst>
              </a:rPr>
              <a:t> Robot Framework – Verify BGP</a:t>
            </a:r>
          </a:p>
        </p:txBody>
      </p:sp>
      <p:sp>
        <p:nvSpPr>
          <p:cNvPr id="3" name="TextBox 2">
            <a:extLst>
              <a:ext uri="{FF2B5EF4-FFF2-40B4-BE49-F238E27FC236}">
                <a16:creationId xmlns:a16="http://schemas.microsoft.com/office/drawing/2014/main" id="{8BA55531-B43D-3DC7-8C99-BE0164A0D60B}"/>
              </a:ext>
            </a:extLst>
          </p:cNvPr>
          <p:cNvSpPr txBox="1"/>
          <p:nvPr/>
        </p:nvSpPr>
        <p:spPr>
          <a:xfrm>
            <a:off x="454308" y="1008321"/>
            <a:ext cx="6094070" cy="5078313"/>
          </a:xfrm>
          <a:prstGeom prst="rect">
            <a:avLst/>
          </a:prstGeom>
          <a:noFill/>
        </p:spPr>
        <p:txBody>
          <a:bodyPr wrap="square">
            <a:spAutoFit/>
          </a:bodyPr>
          <a:lstStyle/>
          <a:p>
            <a:r>
              <a:rPr lang="en-US" sz="900" dirty="0">
                <a:latin typeface="Courier New" panose="02070309020205020404" pitchFamily="49" charset="0"/>
                <a:cs typeface="Courier New" panose="02070309020205020404" pitchFamily="49" charset="0"/>
              </a:rPr>
              <a:t># Verify BGP</a:t>
            </a:r>
          </a:p>
          <a:p>
            <a:r>
              <a:rPr lang="en-US" sz="900" dirty="0">
                <a:latin typeface="Courier New" panose="02070309020205020404" pitchFamily="49" charset="0"/>
                <a:cs typeface="Courier New" panose="02070309020205020404" pitchFamily="49" charset="0"/>
              </a:rPr>
              <a:t>** Settings ***</a:t>
            </a:r>
          </a:p>
          <a:p>
            <a:r>
              <a:rPr lang="en-US" sz="900" dirty="0">
                <a:latin typeface="Courier New" panose="02070309020205020404" pitchFamily="49" charset="0"/>
                <a:cs typeface="Courier New" panose="02070309020205020404" pitchFamily="49" charset="0"/>
              </a:rPr>
              <a:t>Library        </a:t>
            </a:r>
            <a:r>
              <a:rPr lang="en-US" sz="900" dirty="0" err="1">
                <a:latin typeface="Courier New" panose="02070309020205020404" pitchFamily="49" charset="0"/>
                <a:cs typeface="Courier New" panose="02070309020205020404" pitchFamily="49" charset="0"/>
              </a:rPr>
              <a:t>OperatingSystem</a:t>
            </a:r>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Library        </a:t>
            </a:r>
            <a:r>
              <a:rPr lang="en-US" sz="900" dirty="0" err="1">
                <a:latin typeface="Courier New" panose="02070309020205020404" pitchFamily="49" charset="0"/>
                <a:cs typeface="Courier New" panose="02070309020205020404" pitchFamily="49" charset="0"/>
              </a:rPr>
              <a:t>ats.robot.pyATSRobot</a:t>
            </a:r>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Library        </a:t>
            </a:r>
            <a:r>
              <a:rPr lang="en-US" sz="900" dirty="0" err="1">
                <a:latin typeface="Courier New" panose="02070309020205020404" pitchFamily="49" charset="0"/>
                <a:cs typeface="Courier New" panose="02070309020205020404" pitchFamily="49" charset="0"/>
              </a:rPr>
              <a:t>genie.libs.robot.GenieRobot</a:t>
            </a:r>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Library        </a:t>
            </a:r>
            <a:r>
              <a:rPr lang="en-US" sz="900" dirty="0" err="1">
                <a:latin typeface="Courier New" panose="02070309020205020404" pitchFamily="49" charset="0"/>
                <a:cs typeface="Courier New" panose="02070309020205020404" pitchFamily="49" charset="0"/>
              </a:rPr>
              <a:t>genie.metaparser</a:t>
            </a:r>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Library        </a:t>
            </a:r>
            <a:r>
              <a:rPr lang="en-US" sz="900" dirty="0" err="1">
                <a:latin typeface="Courier New" panose="02070309020205020404" pitchFamily="49" charset="0"/>
                <a:cs typeface="Courier New" panose="02070309020205020404" pitchFamily="49" charset="0"/>
              </a:rPr>
              <a:t>genie.libs.parser</a:t>
            </a:r>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Library        </a:t>
            </a:r>
            <a:r>
              <a:rPr lang="en-US" sz="900" dirty="0" err="1">
                <a:latin typeface="Courier New" panose="02070309020205020404" pitchFamily="49" charset="0"/>
                <a:cs typeface="Courier New" panose="02070309020205020404" pitchFamily="49" charset="0"/>
              </a:rPr>
              <a:t>genie.libs.robot.GenieRobotApis</a:t>
            </a:r>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Library        </a:t>
            </a:r>
            <a:r>
              <a:rPr lang="en-US" sz="900" dirty="0" err="1">
                <a:latin typeface="Courier New" panose="02070309020205020404" pitchFamily="49" charset="0"/>
                <a:cs typeface="Courier New" panose="02070309020205020404" pitchFamily="49" charset="0"/>
              </a:rPr>
              <a:t>unicon.robot.UniconRobot</a:t>
            </a:r>
            <a:endParaRPr lang="en-US" sz="900" dirty="0">
              <a:latin typeface="Courier New" panose="02070309020205020404" pitchFamily="49" charset="0"/>
              <a:cs typeface="Courier New" panose="02070309020205020404" pitchFamily="49" charset="0"/>
            </a:endParaRPr>
          </a:p>
          <a:p>
            <a:endParaRPr lang="en-US" sz="900" dirty="0">
              <a:latin typeface="Courier New" panose="02070309020205020404" pitchFamily="49" charset="0"/>
              <a:cs typeface="Courier New" panose="02070309020205020404" pitchFamily="49" charset="0"/>
            </a:endParaRPr>
          </a:p>
          <a:p>
            <a:endParaRPr lang="en-US" sz="900" dirty="0">
              <a:latin typeface="Courier New" panose="02070309020205020404" pitchFamily="49" charset="0"/>
              <a:cs typeface="Courier New" panose="02070309020205020404" pitchFamily="49" charset="0"/>
            </a:endParaRP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Variables ***</a:t>
            </a:r>
          </a:p>
          <a:p>
            <a:r>
              <a:rPr lang="en-US" sz="900" dirty="0">
                <a:latin typeface="Courier New" panose="02070309020205020404" pitchFamily="49" charset="0"/>
                <a:cs typeface="Courier New" panose="02070309020205020404" pitchFamily="49" charset="0"/>
              </a:rPr>
              <a:t># Defining variables that can be used elsewhere in the test data.</a:t>
            </a:r>
          </a:p>
          <a:p>
            <a:r>
              <a:rPr lang="en-US" sz="900" dirty="0">
                <a:latin typeface="Courier New" panose="02070309020205020404" pitchFamily="49" charset="0"/>
                <a:cs typeface="Courier New" panose="02070309020205020404" pitchFamily="49" charset="0"/>
              </a:rPr>
              <a:t># Can also be driven as dash argument at runtime</a:t>
            </a: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${testbed}    tb-jump.yaml</a:t>
            </a:r>
          </a:p>
          <a:p>
            <a:r>
              <a:rPr lang="en-US" sz="900" dirty="0">
                <a:latin typeface="Courier New" panose="02070309020205020404" pitchFamily="49" charset="0"/>
                <a:cs typeface="Courier New" panose="02070309020205020404" pitchFamily="49" charset="0"/>
              </a:rPr>
              <a:t># ${PTS}         /path/file</a:t>
            </a: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Test Cases ***</a:t>
            </a:r>
          </a:p>
          <a:p>
            <a:r>
              <a:rPr lang="en-US" sz="900" dirty="0">
                <a:latin typeface="Courier New" panose="02070309020205020404" pitchFamily="49" charset="0"/>
                <a:cs typeface="Courier New" panose="02070309020205020404" pitchFamily="49" charset="0"/>
              </a:rPr>
              <a:t># Creating test cases from available keywords.</a:t>
            </a:r>
          </a:p>
          <a:p>
            <a:endParaRPr lang="en-US" sz="900" dirty="0">
              <a:latin typeface="Courier New" panose="02070309020205020404" pitchFamily="49" charset="0"/>
              <a:cs typeface="Courier New" panose="02070309020205020404" pitchFamily="49" charset="0"/>
            </a:endParaRP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Connect</a:t>
            </a:r>
          </a:p>
          <a:p>
            <a:r>
              <a:rPr lang="en-US" sz="900" dirty="0">
                <a:latin typeface="Courier New" panose="02070309020205020404" pitchFamily="49" charset="0"/>
                <a:cs typeface="Courier New" panose="02070309020205020404" pitchFamily="49" charset="0"/>
              </a:rPr>
              <a:t>    use testbed "${testbed}"</a:t>
            </a:r>
          </a:p>
          <a:p>
            <a:r>
              <a:rPr lang="en-US" sz="900" dirty="0">
                <a:latin typeface="Courier New" panose="02070309020205020404" pitchFamily="49" charset="0"/>
                <a:cs typeface="Courier New" panose="02070309020205020404" pitchFamily="49" charset="0"/>
              </a:rPr>
              <a:t>    connect to devices "DAL"</a:t>
            </a:r>
          </a:p>
          <a:p>
            <a:r>
              <a:rPr lang="en-US" sz="900" dirty="0">
                <a:latin typeface="Courier New" panose="02070309020205020404" pitchFamily="49" charset="0"/>
                <a:cs typeface="Courier New" panose="02070309020205020404" pitchFamily="49" charset="0"/>
              </a:rPr>
              <a:t>    connect to devices "NY"</a:t>
            </a: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Verify BGP Information</a:t>
            </a:r>
          </a:p>
          <a:p>
            <a:r>
              <a:rPr lang="en-US" sz="900" dirty="0">
                <a:latin typeface="Courier New" panose="02070309020205020404" pitchFamily="49" charset="0"/>
                <a:cs typeface="Courier New" panose="02070309020205020404" pitchFamily="49" charset="0"/>
              </a:rPr>
              <a:t>    verify count "2" "</a:t>
            </a:r>
            <a:r>
              <a:rPr lang="en-US" sz="900" dirty="0" err="1">
                <a:latin typeface="Courier New" panose="02070309020205020404" pitchFamily="49" charset="0"/>
                <a:cs typeface="Courier New" panose="02070309020205020404" pitchFamily="49" charset="0"/>
              </a:rPr>
              <a:t>bgp</a:t>
            </a:r>
            <a:r>
              <a:rPr lang="en-US" sz="900" dirty="0">
                <a:latin typeface="Courier New" panose="02070309020205020404" pitchFamily="49" charset="0"/>
                <a:cs typeface="Courier New" panose="02070309020205020404" pitchFamily="49" charset="0"/>
              </a:rPr>
              <a:t> routes" on device "NY"</a:t>
            </a:r>
          </a:p>
          <a:p>
            <a:r>
              <a:rPr lang="en-US" sz="900" dirty="0">
                <a:latin typeface="Courier New" panose="02070309020205020404" pitchFamily="49" charset="0"/>
                <a:cs typeface="Courier New" panose="02070309020205020404" pitchFamily="49" charset="0"/>
              </a:rPr>
              <a:t>    verify count "1" "</a:t>
            </a:r>
            <a:r>
              <a:rPr lang="en-US" sz="900" dirty="0" err="1">
                <a:latin typeface="Courier New" panose="02070309020205020404" pitchFamily="49" charset="0"/>
                <a:cs typeface="Courier New" panose="02070309020205020404" pitchFamily="49" charset="0"/>
              </a:rPr>
              <a:t>bgp</a:t>
            </a:r>
            <a:r>
              <a:rPr lang="en-US" sz="900" dirty="0">
                <a:latin typeface="Courier New" panose="02070309020205020404" pitchFamily="49" charset="0"/>
                <a:cs typeface="Courier New" panose="02070309020205020404" pitchFamily="49" charset="0"/>
              </a:rPr>
              <a:t> neighbors" on device "NY"</a:t>
            </a:r>
          </a:p>
          <a:p>
            <a:endParaRPr lang="en-US" sz="900" dirty="0">
              <a:latin typeface="Courier New" panose="02070309020205020404" pitchFamily="49" charset="0"/>
              <a:cs typeface="Courier New" panose="02070309020205020404" pitchFamily="49" charset="0"/>
            </a:endParaRP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Disconnect from all the devices</a:t>
            </a:r>
          </a:p>
          <a:p>
            <a:r>
              <a:rPr lang="en-US" sz="900" dirty="0">
                <a:latin typeface="Courier New" panose="02070309020205020404" pitchFamily="49" charset="0"/>
                <a:cs typeface="Courier New" panose="02070309020205020404" pitchFamily="49" charset="0"/>
              </a:rPr>
              <a:t>Disconnect</a:t>
            </a:r>
          </a:p>
          <a:p>
            <a:r>
              <a:rPr lang="en-US" sz="900" dirty="0">
                <a:latin typeface="Courier New" panose="02070309020205020404" pitchFamily="49" charset="0"/>
                <a:cs typeface="Courier New" panose="02070309020205020404" pitchFamily="49" charset="0"/>
              </a:rPr>
              <a:t>  disconnect from all devices</a:t>
            </a:r>
          </a:p>
        </p:txBody>
      </p:sp>
      <p:sp>
        <p:nvSpPr>
          <p:cNvPr id="6" name="TextBox 5">
            <a:extLst>
              <a:ext uri="{FF2B5EF4-FFF2-40B4-BE49-F238E27FC236}">
                <a16:creationId xmlns:a16="http://schemas.microsoft.com/office/drawing/2014/main" id="{6C018B64-22FB-88FE-3679-2A8B6663420E}"/>
              </a:ext>
            </a:extLst>
          </p:cNvPr>
          <p:cNvSpPr txBox="1"/>
          <p:nvPr/>
        </p:nvSpPr>
        <p:spPr>
          <a:xfrm>
            <a:off x="6403694" y="1008321"/>
            <a:ext cx="5633977" cy="2308324"/>
          </a:xfrm>
          <a:prstGeom prst="rect">
            <a:avLst/>
          </a:prstGeom>
          <a:noFill/>
        </p:spPr>
        <p:txBody>
          <a:bodyPr wrap="square">
            <a:spAutoFit/>
          </a:bodyPr>
          <a:lstStyle/>
          <a:p>
            <a:r>
              <a:rPr lang="en-US" sz="900" dirty="0">
                <a:solidFill>
                  <a:srgbClr val="000000"/>
                </a:solidFill>
                <a:effectLst/>
                <a:latin typeface="Menlo" panose="020B0609030804020204" pitchFamily="49" charset="0"/>
              </a:rPr>
              <a:t>Mac-Pro-641 robot % robot </a:t>
            </a:r>
            <a:r>
              <a:rPr lang="en-US" sz="900" dirty="0" err="1">
                <a:solidFill>
                  <a:srgbClr val="000000"/>
                </a:solidFill>
                <a:effectLst/>
                <a:latin typeface="Menlo" panose="020B0609030804020204" pitchFamily="49" charset="0"/>
              </a:rPr>
              <a:t>verify_bgp.robot</a:t>
            </a:r>
            <a:endParaRPr lang="en-US" sz="900" dirty="0">
              <a:solidFill>
                <a:srgbClr val="000000"/>
              </a:solidFill>
              <a:effectLst/>
              <a:latin typeface="Menlo" panose="020B0609030804020204" pitchFamily="49" charset="0"/>
            </a:endParaRP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Verify </a:t>
            </a:r>
            <a:r>
              <a:rPr lang="en-US" sz="900" dirty="0" err="1">
                <a:solidFill>
                  <a:srgbClr val="000000"/>
                </a:solidFill>
                <a:effectLst/>
                <a:latin typeface="Menlo" panose="020B0609030804020204" pitchFamily="49" charset="0"/>
              </a:rPr>
              <a:t>Bgp</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Connect                                                               | </a:t>
            </a:r>
            <a:r>
              <a:rPr lang="en-US" sz="900" dirty="0">
                <a:solidFill>
                  <a:srgbClr val="39C026"/>
                </a:solidFill>
                <a:effectLst/>
                <a:latin typeface="Menlo" panose="020B0609030804020204" pitchFamily="49" charset="0"/>
              </a:rPr>
              <a:t>PASS</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Verify BGP Information                                                | </a:t>
            </a:r>
            <a:r>
              <a:rPr lang="en-US" sz="900" dirty="0">
                <a:solidFill>
                  <a:srgbClr val="39C026"/>
                </a:solidFill>
                <a:effectLst/>
                <a:latin typeface="Menlo" panose="020B0609030804020204" pitchFamily="49" charset="0"/>
              </a:rPr>
              <a:t>PASS</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Disconnect                                                            | </a:t>
            </a:r>
            <a:r>
              <a:rPr lang="en-US" sz="900" dirty="0">
                <a:solidFill>
                  <a:srgbClr val="39C026"/>
                </a:solidFill>
                <a:effectLst/>
                <a:latin typeface="Menlo" panose="020B0609030804020204" pitchFamily="49" charset="0"/>
              </a:rPr>
              <a:t>PASS</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Verify </a:t>
            </a:r>
            <a:r>
              <a:rPr lang="en-US" sz="900" dirty="0" err="1">
                <a:solidFill>
                  <a:srgbClr val="000000"/>
                </a:solidFill>
                <a:effectLst/>
                <a:latin typeface="Menlo" panose="020B0609030804020204" pitchFamily="49" charset="0"/>
              </a:rPr>
              <a:t>Bgp</a:t>
            </a:r>
            <a:r>
              <a:rPr lang="en-US" sz="900" dirty="0">
                <a:solidFill>
                  <a:srgbClr val="000000"/>
                </a:solidFill>
                <a:effectLst/>
                <a:latin typeface="Menlo" panose="020B0609030804020204" pitchFamily="49" charset="0"/>
              </a:rPr>
              <a:t>                                                            | </a:t>
            </a:r>
            <a:r>
              <a:rPr lang="en-US" sz="900" dirty="0">
                <a:solidFill>
                  <a:srgbClr val="39C026"/>
                </a:solidFill>
                <a:effectLst/>
                <a:latin typeface="Menlo" panose="020B0609030804020204" pitchFamily="49" charset="0"/>
              </a:rPr>
              <a:t>PASS</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3 tests, 3 passed, 0 failed</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Output:  /Users/</a:t>
            </a:r>
            <a:r>
              <a:rPr lang="en-US" sz="900" dirty="0" err="1">
                <a:solidFill>
                  <a:srgbClr val="000000"/>
                </a:solidFill>
                <a:effectLst/>
                <a:latin typeface="Menlo" panose="020B0609030804020204" pitchFamily="49" charset="0"/>
              </a:rPr>
              <a:t>chandranath</a:t>
            </a:r>
            <a:r>
              <a:rPr lang="en-US" sz="900" dirty="0">
                <a:solidFill>
                  <a:srgbClr val="000000"/>
                </a:solidFill>
                <a:effectLst/>
                <a:latin typeface="Menlo" panose="020B0609030804020204" pitchFamily="49" charset="0"/>
              </a:rPr>
              <a:t>/</a:t>
            </a:r>
            <a:r>
              <a:rPr lang="en-US" sz="900" dirty="0" err="1">
                <a:solidFill>
                  <a:srgbClr val="000000"/>
                </a:solidFill>
                <a:effectLst/>
                <a:latin typeface="Menlo" panose="020B0609030804020204" pitchFamily="49" charset="0"/>
              </a:rPr>
              <a:t>myfolder</a:t>
            </a:r>
            <a:r>
              <a:rPr lang="en-US" sz="900" dirty="0">
                <a:solidFill>
                  <a:srgbClr val="000000"/>
                </a:solidFill>
                <a:effectLst/>
                <a:latin typeface="Menlo" panose="020B0609030804020204" pitchFamily="49" charset="0"/>
              </a:rPr>
              <a:t>/</a:t>
            </a:r>
            <a:r>
              <a:rPr lang="en-US" sz="900" dirty="0" err="1">
                <a:solidFill>
                  <a:srgbClr val="000000"/>
                </a:solidFill>
                <a:effectLst/>
                <a:latin typeface="Menlo" panose="020B0609030804020204" pitchFamily="49" charset="0"/>
              </a:rPr>
              <a:t>autolearn</a:t>
            </a:r>
            <a:r>
              <a:rPr lang="en-US" sz="900" dirty="0">
                <a:solidFill>
                  <a:srgbClr val="000000"/>
                </a:solidFill>
                <a:effectLst/>
                <a:latin typeface="Menlo" panose="020B0609030804020204" pitchFamily="49" charset="0"/>
              </a:rPr>
              <a:t>/robot/</a:t>
            </a:r>
            <a:r>
              <a:rPr lang="en-US" sz="900" dirty="0" err="1">
                <a:solidFill>
                  <a:srgbClr val="000000"/>
                </a:solidFill>
                <a:effectLst/>
                <a:latin typeface="Menlo" panose="020B0609030804020204" pitchFamily="49" charset="0"/>
              </a:rPr>
              <a:t>output.xml</a:t>
            </a:r>
            <a:endParaRPr lang="en-US" sz="900" dirty="0">
              <a:solidFill>
                <a:srgbClr val="000000"/>
              </a:solidFill>
              <a:effectLst/>
              <a:latin typeface="Menlo" panose="020B0609030804020204" pitchFamily="49" charset="0"/>
            </a:endParaRPr>
          </a:p>
          <a:p>
            <a:r>
              <a:rPr lang="en-US" sz="900" dirty="0">
                <a:solidFill>
                  <a:srgbClr val="000000"/>
                </a:solidFill>
                <a:effectLst/>
                <a:latin typeface="Menlo" panose="020B0609030804020204" pitchFamily="49" charset="0"/>
              </a:rPr>
              <a:t>Log:     /Users/</a:t>
            </a:r>
            <a:r>
              <a:rPr lang="en-US" sz="900" dirty="0" err="1">
                <a:solidFill>
                  <a:srgbClr val="000000"/>
                </a:solidFill>
                <a:effectLst/>
                <a:latin typeface="Menlo" panose="020B0609030804020204" pitchFamily="49" charset="0"/>
              </a:rPr>
              <a:t>chandranath</a:t>
            </a:r>
            <a:r>
              <a:rPr lang="en-US" sz="900" dirty="0">
                <a:solidFill>
                  <a:srgbClr val="000000"/>
                </a:solidFill>
                <a:effectLst/>
                <a:latin typeface="Menlo" panose="020B0609030804020204" pitchFamily="49" charset="0"/>
              </a:rPr>
              <a:t>/</a:t>
            </a:r>
            <a:r>
              <a:rPr lang="en-US" sz="900" dirty="0" err="1">
                <a:solidFill>
                  <a:srgbClr val="000000"/>
                </a:solidFill>
                <a:effectLst/>
                <a:latin typeface="Menlo" panose="020B0609030804020204" pitchFamily="49" charset="0"/>
              </a:rPr>
              <a:t>myfolder</a:t>
            </a:r>
            <a:r>
              <a:rPr lang="en-US" sz="900" dirty="0">
                <a:solidFill>
                  <a:srgbClr val="000000"/>
                </a:solidFill>
                <a:effectLst/>
                <a:latin typeface="Menlo" panose="020B0609030804020204" pitchFamily="49" charset="0"/>
              </a:rPr>
              <a:t>/</a:t>
            </a:r>
            <a:r>
              <a:rPr lang="en-US" sz="900" dirty="0" err="1">
                <a:solidFill>
                  <a:srgbClr val="000000"/>
                </a:solidFill>
                <a:effectLst/>
                <a:latin typeface="Menlo" panose="020B0609030804020204" pitchFamily="49" charset="0"/>
              </a:rPr>
              <a:t>autolearn</a:t>
            </a:r>
            <a:r>
              <a:rPr lang="en-US" sz="900" dirty="0">
                <a:solidFill>
                  <a:srgbClr val="000000"/>
                </a:solidFill>
                <a:effectLst/>
                <a:latin typeface="Menlo" panose="020B0609030804020204" pitchFamily="49" charset="0"/>
              </a:rPr>
              <a:t>/robot/</a:t>
            </a:r>
            <a:r>
              <a:rPr lang="en-US" sz="900" dirty="0" err="1">
                <a:solidFill>
                  <a:srgbClr val="000000"/>
                </a:solidFill>
                <a:effectLst/>
                <a:latin typeface="Menlo" panose="020B0609030804020204" pitchFamily="49" charset="0"/>
              </a:rPr>
              <a:t>log.html</a:t>
            </a:r>
            <a:endParaRPr lang="en-US" sz="900" dirty="0">
              <a:solidFill>
                <a:srgbClr val="000000"/>
              </a:solidFill>
              <a:effectLst/>
              <a:latin typeface="Menlo" panose="020B0609030804020204" pitchFamily="49" charset="0"/>
            </a:endParaRPr>
          </a:p>
          <a:p>
            <a:r>
              <a:rPr lang="en-US" sz="900" dirty="0">
                <a:solidFill>
                  <a:srgbClr val="000000"/>
                </a:solidFill>
                <a:effectLst/>
                <a:latin typeface="Menlo" panose="020B0609030804020204" pitchFamily="49" charset="0"/>
              </a:rPr>
              <a:t>Report:  /Users/</a:t>
            </a:r>
            <a:r>
              <a:rPr lang="en-US" sz="900" dirty="0" err="1">
                <a:solidFill>
                  <a:srgbClr val="000000"/>
                </a:solidFill>
                <a:effectLst/>
                <a:latin typeface="Menlo" panose="020B0609030804020204" pitchFamily="49" charset="0"/>
              </a:rPr>
              <a:t>chandranath</a:t>
            </a:r>
            <a:r>
              <a:rPr lang="en-US" sz="900" dirty="0">
                <a:solidFill>
                  <a:srgbClr val="000000"/>
                </a:solidFill>
                <a:effectLst/>
                <a:latin typeface="Menlo" panose="020B0609030804020204" pitchFamily="49" charset="0"/>
              </a:rPr>
              <a:t>/</a:t>
            </a:r>
            <a:r>
              <a:rPr lang="en-US" sz="900" dirty="0" err="1">
                <a:solidFill>
                  <a:srgbClr val="000000"/>
                </a:solidFill>
                <a:effectLst/>
                <a:latin typeface="Menlo" panose="020B0609030804020204" pitchFamily="49" charset="0"/>
              </a:rPr>
              <a:t>myfolder</a:t>
            </a:r>
            <a:r>
              <a:rPr lang="en-US" sz="900" dirty="0">
                <a:solidFill>
                  <a:srgbClr val="000000"/>
                </a:solidFill>
                <a:effectLst/>
                <a:latin typeface="Menlo" panose="020B0609030804020204" pitchFamily="49" charset="0"/>
              </a:rPr>
              <a:t>/</a:t>
            </a:r>
            <a:r>
              <a:rPr lang="en-US" sz="900" dirty="0" err="1">
                <a:solidFill>
                  <a:srgbClr val="000000"/>
                </a:solidFill>
                <a:effectLst/>
                <a:latin typeface="Menlo" panose="020B0609030804020204" pitchFamily="49" charset="0"/>
              </a:rPr>
              <a:t>autolearn</a:t>
            </a:r>
            <a:r>
              <a:rPr lang="en-US" sz="900" dirty="0">
                <a:solidFill>
                  <a:srgbClr val="000000"/>
                </a:solidFill>
                <a:effectLst/>
                <a:latin typeface="Menlo" panose="020B0609030804020204" pitchFamily="49" charset="0"/>
              </a:rPr>
              <a:t>/robot/</a:t>
            </a:r>
            <a:r>
              <a:rPr lang="en-US" sz="900" dirty="0" err="1">
                <a:solidFill>
                  <a:srgbClr val="000000"/>
                </a:solidFill>
                <a:effectLst/>
                <a:latin typeface="Menlo" panose="020B0609030804020204" pitchFamily="49" charset="0"/>
              </a:rPr>
              <a:t>report.html</a:t>
            </a:r>
            <a:endParaRPr lang="en-US" sz="90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40509917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222ACA-A060-D651-9E2E-B40B13F636C6}"/>
              </a:ext>
            </a:extLst>
          </p:cNvPr>
          <p:cNvSpPr txBox="1"/>
          <p:nvPr/>
        </p:nvSpPr>
        <p:spPr>
          <a:xfrm>
            <a:off x="256878" y="129931"/>
            <a:ext cx="8582322" cy="461665"/>
          </a:xfrm>
          <a:prstGeom prst="rect">
            <a:avLst/>
          </a:prstGeom>
          <a:noFill/>
        </p:spPr>
        <p:txBody>
          <a:bodyPr wrap="square">
            <a:spAutoFit/>
          </a:bodyPr>
          <a:lstStyle/>
          <a:p>
            <a:r>
              <a:rPr lang="en-US" sz="2400" b="1" dirty="0">
                <a:ln w="22225">
                  <a:solidFill>
                    <a:srgbClr val="0070C0"/>
                  </a:solidFill>
                  <a:prstDash val="solid"/>
                </a:ln>
                <a:solidFill>
                  <a:srgbClr val="0070C0"/>
                </a:solidFill>
                <a:effectLst>
                  <a:reflection blurRad="6350" stA="55000" endA="300" endPos="45500" dir="5400000" sy="-100000" algn="bl" rotWithShape="0"/>
                </a:effectLst>
              </a:rPr>
              <a:t>Report – Verify BGP</a:t>
            </a:r>
          </a:p>
        </p:txBody>
      </p:sp>
      <p:pic>
        <p:nvPicPr>
          <p:cNvPr id="2" name="Picture 1">
            <a:extLst>
              <a:ext uri="{FF2B5EF4-FFF2-40B4-BE49-F238E27FC236}">
                <a16:creationId xmlns:a16="http://schemas.microsoft.com/office/drawing/2014/main" id="{5C1ABF18-27E7-FB5F-789F-F528820CADBE}"/>
              </a:ext>
            </a:extLst>
          </p:cNvPr>
          <p:cNvPicPr>
            <a:picLocks noChangeAspect="1"/>
          </p:cNvPicPr>
          <p:nvPr/>
        </p:nvPicPr>
        <p:blipFill>
          <a:blip r:embed="rId3"/>
          <a:stretch>
            <a:fillRect/>
          </a:stretch>
        </p:blipFill>
        <p:spPr>
          <a:xfrm>
            <a:off x="739815" y="687606"/>
            <a:ext cx="9943618" cy="5533595"/>
          </a:xfrm>
          <a:prstGeom prst="rect">
            <a:avLst/>
          </a:prstGeom>
        </p:spPr>
      </p:pic>
      <p:sp>
        <p:nvSpPr>
          <p:cNvPr id="7" name="TextBox 6">
            <a:extLst>
              <a:ext uri="{FF2B5EF4-FFF2-40B4-BE49-F238E27FC236}">
                <a16:creationId xmlns:a16="http://schemas.microsoft.com/office/drawing/2014/main" id="{B6E3C95F-8C28-8F8A-5D2F-4108DF076813}"/>
              </a:ext>
            </a:extLst>
          </p:cNvPr>
          <p:cNvSpPr txBox="1"/>
          <p:nvPr/>
        </p:nvSpPr>
        <p:spPr>
          <a:xfrm>
            <a:off x="739815" y="6221201"/>
            <a:ext cx="10163537" cy="307777"/>
          </a:xfrm>
          <a:prstGeom prst="rect">
            <a:avLst/>
          </a:prstGeom>
          <a:noFill/>
        </p:spPr>
        <p:txBody>
          <a:bodyPr wrap="square">
            <a:spAutoFit/>
          </a:bodyPr>
          <a:lstStyle/>
          <a:p>
            <a:r>
              <a:rPr lang="en-US" sz="1400" dirty="0">
                <a:solidFill>
                  <a:srgbClr val="0432FF"/>
                </a:solidFill>
                <a:hlinkClick r:id="rId4">
                  <a:extLst>
                    <a:ext uri="{A12FA001-AC4F-418D-AE19-62706E023703}">
                      <ahyp:hlinkClr xmlns:ahyp="http://schemas.microsoft.com/office/drawing/2018/hyperlinkcolor" val="tx"/>
                    </a:ext>
                  </a:extLst>
                </a:hlinkClick>
              </a:rPr>
              <a:t>https://</a:t>
            </a:r>
            <a:r>
              <a:rPr lang="en-US" sz="1400" dirty="0" err="1">
                <a:solidFill>
                  <a:srgbClr val="0432FF"/>
                </a:solidFill>
                <a:hlinkClick r:id="rId4">
                  <a:extLst>
                    <a:ext uri="{A12FA001-AC4F-418D-AE19-62706E023703}">
                      <ahyp:hlinkClr xmlns:ahyp="http://schemas.microsoft.com/office/drawing/2018/hyperlinkcolor" val="tx"/>
                    </a:ext>
                  </a:extLst>
                </a:hlinkClick>
              </a:rPr>
              <a:t>github.com</a:t>
            </a:r>
            <a:r>
              <a:rPr lang="en-US" sz="1400" dirty="0">
                <a:solidFill>
                  <a:srgbClr val="0432FF"/>
                </a:solidFill>
                <a:hlinkClick r:id="rId4">
                  <a:extLst>
                    <a:ext uri="{A12FA001-AC4F-418D-AE19-62706E023703}">
                      <ahyp:hlinkClr xmlns:ahyp="http://schemas.microsoft.com/office/drawing/2018/hyperlinkcolor" val="tx"/>
                    </a:ext>
                  </a:extLst>
                </a:hlinkClick>
              </a:rPr>
              <a:t>/</a:t>
            </a:r>
            <a:r>
              <a:rPr lang="en-US" sz="1400" dirty="0" err="1">
                <a:solidFill>
                  <a:srgbClr val="0432FF"/>
                </a:solidFill>
                <a:hlinkClick r:id="rId4">
                  <a:extLst>
                    <a:ext uri="{A12FA001-AC4F-418D-AE19-62706E023703}">
                      <ahyp:hlinkClr xmlns:ahyp="http://schemas.microsoft.com/office/drawing/2018/hyperlinkcolor" val="tx"/>
                    </a:ext>
                  </a:extLst>
                </a:hlinkClick>
              </a:rPr>
              <a:t>achaanetatuo</a:t>
            </a:r>
            <a:r>
              <a:rPr lang="en-US" sz="1400" dirty="0">
                <a:solidFill>
                  <a:srgbClr val="0432FF"/>
                </a:solidFill>
                <a:hlinkClick r:id="rId4">
                  <a:extLst>
                    <a:ext uri="{A12FA001-AC4F-418D-AE19-62706E023703}">
                      <ahyp:hlinkClr xmlns:ahyp="http://schemas.microsoft.com/office/drawing/2018/hyperlinkcolor" val="tx"/>
                    </a:ext>
                  </a:extLst>
                </a:hlinkClick>
              </a:rPr>
              <a:t>/</a:t>
            </a:r>
            <a:r>
              <a:rPr lang="en-US" sz="1400" dirty="0" err="1">
                <a:solidFill>
                  <a:srgbClr val="0432FF"/>
                </a:solidFill>
                <a:hlinkClick r:id="rId4">
                  <a:extLst>
                    <a:ext uri="{A12FA001-AC4F-418D-AE19-62706E023703}">
                      <ahyp:hlinkClr xmlns:ahyp="http://schemas.microsoft.com/office/drawing/2018/hyperlinkcolor" val="tx"/>
                    </a:ext>
                  </a:extLst>
                </a:hlinkClick>
              </a:rPr>
              <a:t>pyats</a:t>
            </a:r>
            <a:r>
              <a:rPr lang="en-US" sz="1400" dirty="0">
                <a:solidFill>
                  <a:srgbClr val="0432FF"/>
                </a:solidFill>
                <a:hlinkClick r:id="rId4">
                  <a:extLst>
                    <a:ext uri="{A12FA001-AC4F-418D-AE19-62706E023703}">
                      <ahyp:hlinkClr xmlns:ahyp="http://schemas.microsoft.com/office/drawing/2018/hyperlinkcolor" val="tx"/>
                    </a:ext>
                  </a:extLst>
                </a:hlinkClick>
              </a:rPr>
              <a:t>/blob/main/</a:t>
            </a:r>
            <a:r>
              <a:rPr lang="en-US" sz="1400" dirty="0" err="1">
                <a:solidFill>
                  <a:srgbClr val="0432FF"/>
                </a:solidFill>
                <a:hlinkClick r:id="rId4">
                  <a:extLst>
                    <a:ext uri="{A12FA001-AC4F-418D-AE19-62706E023703}">
                      <ahyp:hlinkClr xmlns:ahyp="http://schemas.microsoft.com/office/drawing/2018/hyperlinkcolor" val="tx"/>
                    </a:ext>
                  </a:extLst>
                </a:hlinkClick>
              </a:rPr>
              <a:t>report_log</a:t>
            </a:r>
            <a:r>
              <a:rPr lang="en-US" sz="1400" dirty="0">
                <a:solidFill>
                  <a:srgbClr val="0432FF"/>
                </a:solidFill>
                <a:hlinkClick r:id="rId4">
                  <a:extLst>
                    <a:ext uri="{A12FA001-AC4F-418D-AE19-62706E023703}">
                      <ahyp:hlinkClr xmlns:ahyp="http://schemas.microsoft.com/office/drawing/2018/hyperlinkcolor" val="tx"/>
                    </a:ext>
                  </a:extLst>
                </a:hlinkClick>
              </a:rPr>
              <a:t>/10_verify_bgp.html</a:t>
            </a:r>
            <a:endParaRPr lang="en-US" sz="1400" dirty="0">
              <a:solidFill>
                <a:srgbClr val="0432FF"/>
              </a:solidFill>
            </a:endParaRPr>
          </a:p>
        </p:txBody>
      </p:sp>
    </p:spTree>
    <p:extLst>
      <p:ext uri="{BB962C8B-B14F-4D97-AF65-F5344CB8AC3E}">
        <p14:creationId xmlns:p14="http://schemas.microsoft.com/office/powerpoint/2010/main" val="30700280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222ACA-A060-D651-9E2E-B40B13F636C6}"/>
              </a:ext>
            </a:extLst>
          </p:cNvPr>
          <p:cNvSpPr txBox="1"/>
          <p:nvPr/>
        </p:nvSpPr>
        <p:spPr>
          <a:xfrm>
            <a:off x="256878" y="129931"/>
            <a:ext cx="8582322" cy="461665"/>
          </a:xfrm>
          <a:prstGeom prst="rect">
            <a:avLst/>
          </a:prstGeom>
          <a:noFill/>
        </p:spPr>
        <p:txBody>
          <a:bodyPr wrap="square">
            <a:spAutoFit/>
          </a:bodyPr>
          <a:lstStyle/>
          <a:p>
            <a:r>
              <a:rPr lang="en-US" sz="2400" b="1" dirty="0" err="1">
                <a:ln w="22225">
                  <a:solidFill>
                    <a:srgbClr val="0070C0"/>
                  </a:solidFill>
                  <a:prstDash val="solid"/>
                </a:ln>
                <a:solidFill>
                  <a:srgbClr val="0070C0"/>
                </a:solidFill>
                <a:effectLst>
                  <a:reflection blurRad="6350" stA="55000" endA="300" endPos="45500" dir="5400000" sy="-100000" algn="bl" rotWithShape="0"/>
                </a:effectLst>
              </a:rPr>
              <a:t>Pyats</a:t>
            </a:r>
            <a:r>
              <a:rPr lang="en-US" sz="2400" b="1" dirty="0">
                <a:ln w="22225">
                  <a:solidFill>
                    <a:srgbClr val="0070C0"/>
                  </a:solidFill>
                  <a:prstDash val="solid"/>
                </a:ln>
                <a:solidFill>
                  <a:srgbClr val="0070C0"/>
                </a:solidFill>
                <a:effectLst>
                  <a:reflection blurRad="6350" stA="55000" endA="300" endPos="45500" dir="5400000" sy="-100000" algn="bl" rotWithShape="0"/>
                </a:effectLst>
              </a:rPr>
              <a:t> Robot Framework – Load and Save Configuration</a:t>
            </a:r>
          </a:p>
        </p:txBody>
      </p:sp>
      <p:sp>
        <p:nvSpPr>
          <p:cNvPr id="3" name="TextBox 2">
            <a:extLst>
              <a:ext uri="{FF2B5EF4-FFF2-40B4-BE49-F238E27FC236}">
                <a16:creationId xmlns:a16="http://schemas.microsoft.com/office/drawing/2014/main" id="{75052A90-4EB8-88C8-7262-43247B8931AC}"/>
              </a:ext>
            </a:extLst>
          </p:cNvPr>
          <p:cNvSpPr txBox="1"/>
          <p:nvPr/>
        </p:nvSpPr>
        <p:spPr>
          <a:xfrm>
            <a:off x="431158" y="591596"/>
            <a:ext cx="6094070" cy="6247864"/>
          </a:xfrm>
          <a:prstGeom prst="rect">
            <a:avLst/>
          </a:prstGeom>
          <a:noFill/>
        </p:spPr>
        <p:txBody>
          <a:bodyPr wrap="square">
            <a:spAutoFit/>
          </a:bodyPr>
          <a:lstStyle/>
          <a:p>
            <a:r>
              <a:rPr lang="en-US" sz="1000" dirty="0">
                <a:latin typeface="Courier New" panose="02070309020205020404" pitchFamily="49" charset="0"/>
                <a:cs typeface="Courier New" panose="02070309020205020404" pitchFamily="49" charset="0"/>
              </a:rPr>
              <a:t># Load and Save Configuration</a:t>
            </a:r>
          </a:p>
          <a:p>
            <a:r>
              <a:rPr lang="en-US" sz="1000" dirty="0">
                <a:latin typeface="Courier New" panose="02070309020205020404" pitchFamily="49" charset="0"/>
                <a:cs typeface="Courier New" panose="02070309020205020404" pitchFamily="49" charset="0"/>
              </a:rPr>
              <a:t>** Settings ***</a:t>
            </a:r>
          </a:p>
          <a:p>
            <a:r>
              <a:rPr lang="en-US" sz="1000" dirty="0">
                <a:latin typeface="Courier New" panose="02070309020205020404" pitchFamily="49" charset="0"/>
                <a:cs typeface="Courier New" panose="02070309020205020404" pitchFamily="49" charset="0"/>
              </a:rPr>
              <a:t>Library        </a:t>
            </a:r>
            <a:r>
              <a:rPr lang="en-US" sz="1000" dirty="0" err="1">
                <a:latin typeface="Courier New" panose="02070309020205020404" pitchFamily="49" charset="0"/>
                <a:cs typeface="Courier New" panose="02070309020205020404" pitchFamily="49" charset="0"/>
              </a:rPr>
              <a:t>OperatingSystem</a:t>
            </a:r>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Library        </a:t>
            </a:r>
            <a:r>
              <a:rPr lang="en-US" sz="1000" dirty="0" err="1">
                <a:latin typeface="Courier New" panose="02070309020205020404" pitchFamily="49" charset="0"/>
                <a:cs typeface="Courier New" panose="02070309020205020404" pitchFamily="49" charset="0"/>
              </a:rPr>
              <a:t>ats.robot.pyATSRobot</a:t>
            </a:r>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Library        </a:t>
            </a:r>
            <a:r>
              <a:rPr lang="en-US" sz="1000" dirty="0" err="1">
                <a:latin typeface="Courier New" panose="02070309020205020404" pitchFamily="49" charset="0"/>
                <a:cs typeface="Courier New" panose="02070309020205020404" pitchFamily="49" charset="0"/>
              </a:rPr>
              <a:t>genie.libs.robot.GenieRobot</a:t>
            </a:r>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Library        </a:t>
            </a:r>
            <a:r>
              <a:rPr lang="en-US" sz="1000" dirty="0" err="1">
                <a:latin typeface="Courier New" panose="02070309020205020404" pitchFamily="49" charset="0"/>
                <a:cs typeface="Courier New" panose="02070309020205020404" pitchFamily="49" charset="0"/>
              </a:rPr>
              <a:t>genie.metaparser</a:t>
            </a:r>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Library        </a:t>
            </a:r>
            <a:r>
              <a:rPr lang="en-US" sz="1000" dirty="0" err="1">
                <a:latin typeface="Courier New" panose="02070309020205020404" pitchFamily="49" charset="0"/>
                <a:cs typeface="Courier New" panose="02070309020205020404" pitchFamily="49" charset="0"/>
              </a:rPr>
              <a:t>genie.libs.parser</a:t>
            </a:r>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Library        </a:t>
            </a:r>
            <a:r>
              <a:rPr lang="en-US" sz="1000" dirty="0" err="1">
                <a:latin typeface="Courier New" panose="02070309020205020404" pitchFamily="49" charset="0"/>
                <a:cs typeface="Courier New" panose="02070309020205020404" pitchFamily="49" charset="0"/>
              </a:rPr>
              <a:t>genie.libs.robot.GenieRobotApis</a:t>
            </a:r>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Library        </a:t>
            </a:r>
            <a:r>
              <a:rPr lang="en-US" sz="1000" dirty="0" err="1">
                <a:latin typeface="Courier New" panose="02070309020205020404" pitchFamily="49" charset="0"/>
                <a:cs typeface="Courier New" panose="02070309020205020404" pitchFamily="49" charset="0"/>
              </a:rPr>
              <a:t>unicon.robot.UniconRobot</a:t>
            </a:r>
            <a:endParaRPr lang="en-US" sz="1000" dirty="0">
              <a:latin typeface="Courier New" panose="02070309020205020404" pitchFamily="49" charset="0"/>
              <a:cs typeface="Courier New" panose="02070309020205020404" pitchFamily="49" charset="0"/>
            </a:endParaRPr>
          </a:p>
          <a:p>
            <a:endParaRPr lang="en-US" sz="1000" dirty="0">
              <a:latin typeface="Courier New" panose="02070309020205020404" pitchFamily="49" charset="0"/>
              <a:cs typeface="Courier New" panose="02070309020205020404" pitchFamily="49" charset="0"/>
            </a:endParaRP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 Variables ***</a:t>
            </a:r>
          </a:p>
          <a:p>
            <a:r>
              <a:rPr lang="en-US" sz="1000" dirty="0">
                <a:latin typeface="Courier New" panose="02070309020205020404" pitchFamily="49" charset="0"/>
                <a:cs typeface="Courier New" panose="02070309020205020404" pitchFamily="49" charset="0"/>
              </a:rPr>
              <a:t># Defining variables that can be used elsewhere in the test data.</a:t>
            </a:r>
          </a:p>
          <a:p>
            <a:r>
              <a:rPr lang="en-US" sz="1000" dirty="0">
                <a:latin typeface="Courier New" panose="02070309020205020404" pitchFamily="49" charset="0"/>
                <a:cs typeface="Courier New" panose="02070309020205020404" pitchFamily="49" charset="0"/>
              </a:rPr>
              <a:t># Can also be driven as dash argument at runtime</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${testbed}    tb-jump.yaml</a:t>
            </a:r>
          </a:p>
          <a:p>
            <a:r>
              <a:rPr lang="en-US" sz="1000" dirty="0">
                <a:latin typeface="Courier New" panose="02070309020205020404" pitchFamily="49" charset="0"/>
                <a:cs typeface="Courier New" panose="02070309020205020404" pitchFamily="49" charset="0"/>
              </a:rPr>
              <a:t>${CONFIG}     /Users/</a:t>
            </a:r>
            <a:r>
              <a:rPr lang="en-US" sz="1000" dirty="0">
                <a:solidFill>
                  <a:srgbClr val="000000"/>
                </a:solidFill>
                <a:effectLst/>
                <a:latin typeface="Courier New" panose="02070309020205020404" pitchFamily="49" charset="0"/>
                <a:cs typeface="Courier New" panose="02070309020205020404" pitchFamily="49" charset="0"/>
              </a:rPr>
              <a:t>Mac-Pro-641</a:t>
            </a:r>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myfolder</a:t>
            </a:r>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autolearn</a:t>
            </a:r>
            <a:r>
              <a:rPr lang="en-US" sz="1000" dirty="0">
                <a:latin typeface="Courier New" panose="02070309020205020404" pitchFamily="49" charset="0"/>
                <a:cs typeface="Courier New" panose="02070309020205020404" pitchFamily="49" charset="0"/>
              </a:rPr>
              <a:t>/robot/loopback600.cfg</a:t>
            </a:r>
          </a:p>
          <a:p>
            <a:r>
              <a:rPr lang="en-US" sz="1000" dirty="0">
                <a:latin typeface="Courier New" panose="02070309020205020404" pitchFamily="49" charset="0"/>
                <a:cs typeface="Courier New" panose="02070309020205020404" pitchFamily="49" charset="0"/>
              </a:rPr>
              <a:t># ${PTS}         /path/file</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 Test Cases ***</a:t>
            </a:r>
          </a:p>
          <a:p>
            <a:r>
              <a:rPr lang="en-US" sz="1000" dirty="0">
                <a:latin typeface="Courier New" panose="02070309020205020404" pitchFamily="49" charset="0"/>
                <a:cs typeface="Courier New" panose="02070309020205020404" pitchFamily="49" charset="0"/>
              </a:rPr>
              <a:t># Creating test cases from available keywords.</a:t>
            </a:r>
          </a:p>
          <a:p>
            <a:endParaRPr lang="en-US" sz="1000" dirty="0">
              <a:latin typeface="Courier New" panose="02070309020205020404" pitchFamily="49" charset="0"/>
              <a:cs typeface="Courier New" panose="02070309020205020404" pitchFamily="49" charset="0"/>
            </a:endParaRP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Connect</a:t>
            </a:r>
          </a:p>
          <a:p>
            <a:r>
              <a:rPr lang="en-US" sz="1000" dirty="0">
                <a:latin typeface="Courier New" panose="02070309020205020404" pitchFamily="49" charset="0"/>
                <a:cs typeface="Courier New" panose="02070309020205020404" pitchFamily="49" charset="0"/>
              </a:rPr>
              <a:t>    use testbed "${testbed}"</a:t>
            </a:r>
          </a:p>
          <a:p>
            <a:r>
              <a:rPr lang="en-US" sz="1000" dirty="0">
                <a:latin typeface="Courier New" panose="02070309020205020404" pitchFamily="49" charset="0"/>
                <a:cs typeface="Courier New" panose="02070309020205020404" pitchFamily="49" charset="0"/>
              </a:rPr>
              <a:t>    connect to devices "DAL"</a:t>
            </a:r>
          </a:p>
          <a:p>
            <a:r>
              <a:rPr lang="en-US" sz="1000" dirty="0">
                <a:latin typeface="Courier New" panose="02070309020205020404" pitchFamily="49" charset="0"/>
                <a:cs typeface="Courier New" panose="02070309020205020404" pitchFamily="49" charset="0"/>
              </a:rPr>
              <a:t>    connect to devices "NY"</a:t>
            </a:r>
          </a:p>
          <a:p>
            <a:endParaRPr lang="en-US" sz="1000" dirty="0">
              <a:latin typeface="Courier New" panose="02070309020205020404" pitchFamily="49" charset="0"/>
              <a:cs typeface="Courier New" panose="02070309020205020404" pitchFamily="49" charset="0"/>
            </a:endParaRP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Load and Save Configuration</a:t>
            </a:r>
          </a:p>
          <a:p>
            <a:r>
              <a:rPr lang="en-US" sz="1000" dirty="0">
                <a:latin typeface="Courier New" panose="02070309020205020404" pitchFamily="49" charset="0"/>
                <a:cs typeface="Courier New" panose="02070309020205020404" pitchFamily="49" charset="0"/>
              </a:rPr>
              <a:t>    ${configuration}=  get file  ${CONFIG}</a:t>
            </a:r>
          </a:p>
          <a:p>
            <a:r>
              <a:rPr lang="en-US" sz="1000" dirty="0">
                <a:latin typeface="Courier New" panose="02070309020205020404" pitchFamily="49" charset="0"/>
                <a:cs typeface="Courier New" panose="02070309020205020404" pitchFamily="49" charset="0"/>
              </a:rPr>
              <a:t>    configure "${configuration}" on device "DAL"</a:t>
            </a:r>
          </a:p>
          <a:p>
            <a:r>
              <a:rPr lang="en-US" sz="1000" dirty="0">
                <a:latin typeface="Courier New" panose="02070309020205020404" pitchFamily="49" charset="0"/>
                <a:cs typeface="Courier New" panose="02070309020205020404" pitchFamily="49" charset="0"/>
              </a:rPr>
              <a:t>    ${output}=  execute "write" on device "DAL"</a:t>
            </a:r>
          </a:p>
          <a:p>
            <a:r>
              <a:rPr lang="en-US" sz="1000" dirty="0">
                <a:latin typeface="Courier New" panose="02070309020205020404" pitchFamily="49" charset="0"/>
                <a:cs typeface="Courier New" panose="02070309020205020404" pitchFamily="49" charset="0"/>
              </a:rPr>
              <a:t>    execute "show run interface loopback600 " on device "DAL"</a:t>
            </a:r>
          </a:p>
          <a:p>
            <a:endParaRPr lang="en-US" sz="1000" dirty="0">
              <a:latin typeface="Courier New" panose="02070309020205020404" pitchFamily="49" charset="0"/>
              <a:cs typeface="Courier New" panose="02070309020205020404" pitchFamily="49" charset="0"/>
            </a:endParaRP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 Disconnect from all the devices</a:t>
            </a:r>
          </a:p>
          <a:p>
            <a:r>
              <a:rPr lang="en-US" sz="1000" dirty="0">
                <a:latin typeface="Courier New" panose="02070309020205020404" pitchFamily="49" charset="0"/>
                <a:cs typeface="Courier New" panose="02070309020205020404" pitchFamily="49" charset="0"/>
              </a:rPr>
              <a:t>Disconnect</a:t>
            </a:r>
          </a:p>
          <a:p>
            <a:r>
              <a:rPr lang="en-US" sz="1000" dirty="0">
                <a:latin typeface="Courier New" panose="02070309020205020404" pitchFamily="49" charset="0"/>
                <a:cs typeface="Courier New" panose="02070309020205020404" pitchFamily="49" charset="0"/>
              </a:rPr>
              <a:t>  disconnect from all devices</a:t>
            </a:r>
          </a:p>
        </p:txBody>
      </p:sp>
      <p:sp>
        <p:nvSpPr>
          <p:cNvPr id="6" name="TextBox 5">
            <a:extLst>
              <a:ext uri="{FF2B5EF4-FFF2-40B4-BE49-F238E27FC236}">
                <a16:creationId xmlns:a16="http://schemas.microsoft.com/office/drawing/2014/main" id="{07E42CE5-F41F-C0C7-37A3-28018B087C88}"/>
              </a:ext>
            </a:extLst>
          </p:cNvPr>
          <p:cNvSpPr txBox="1"/>
          <p:nvPr/>
        </p:nvSpPr>
        <p:spPr>
          <a:xfrm>
            <a:off x="6877291" y="4609674"/>
            <a:ext cx="5048396" cy="938719"/>
          </a:xfrm>
          <a:prstGeom prst="rect">
            <a:avLst/>
          </a:prstGeom>
          <a:noFill/>
        </p:spPr>
        <p:txBody>
          <a:bodyPr wrap="square">
            <a:spAutoFit/>
          </a:bodyPr>
          <a:lstStyle/>
          <a:p>
            <a:r>
              <a:rPr lang="en-US" sz="1100" b="0" dirty="0">
                <a:effectLst/>
                <a:latin typeface="Courier New" panose="02070309020205020404" pitchFamily="49" charset="0"/>
                <a:cs typeface="Courier New" panose="02070309020205020404" pitchFamily="49" charset="0"/>
              </a:rPr>
              <a:t>interface Loopback600</a:t>
            </a:r>
          </a:p>
          <a:p>
            <a:r>
              <a:rPr lang="en-US" sz="1100" b="0" dirty="0">
                <a:effectLst/>
                <a:latin typeface="Courier New" panose="02070309020205020404" pitchFamily="49" charset="0"/>
                <a:cs typeface="Courier New" panose="02070309020205020404" pitchFamily="49" charset="0"/>
              </a:rPr>
              <a:t>description customer-600</a:t>
            </a:r>
          </a:p>
          <a:p>
            <a:r>
              <a:rPr lang="en-US" sz="1100" b="0" dirty="0" err="1">
                <a:effectLst/>
                <a:latin typeface="Courier New" panose="02070309020205020404" pitchFamily="49" charset="0"/>
                <a:cs typeface="Courier New" panose="02070309020205020404" pitchFamily="49" charset="0"/>
              </a:rPr>
              <a:t>vrf</a:t>
            </a:r>
            <a:r>
              <a:rPr lang="en-US" sz="1100" b="0" dirty="0">
                <a:effectLst/>
                <a:latin typeface="Courier New" panose="02070309020205020404" pitchFamily="49" charset="0"/>
                <a:cs typeface="Courier New" panose="02070309020205020404" pitchFamily="49" charset="0"/>
              </a:rPr>
              <a:t> forwarding cust600</a:t>
            </a:r>
          </a:p>
          <a:p>
            <a:r>
              <a:rPr lang="en-US" sz="1100" b="0" dirty="0" err="1">
                <a:effectLst/>
                <a:latin typeface="Courier New" panose="02070309020205020404" pitchFamily="49" charset="0"/>
                <a:cs typeface="Courier New" panose="02070309020205020404" pitchFamily="49" charset="0"/>
              </a:rPr>
              <a:t>ip</a:t>
            </a:r>
            <a:r>
              <a:rPr lang="en-US" sz="1100" b="0" dirty="0">
                <a:effectLst/>
                <a:latin typeface="Courier New" panose="02070309020205020404" pitchFamily="49" charset="0"/>
                <a:cs typeface="Courier New" panose="02070309020205020404" pitchFamily="49" charset="0"/>
              </a:rPr>
              <a:t> address 10.1.1.160 255.255.255.255</a:t>
            </a:r>
          </a:p>
          <a:p>
            <a:r>
              <a:rPr lang="en-US" sz="1100" b="0" dirty="0">
                <a:effectLst/>
                <a:latin typeface="Courier New" panose="02070309020205020404" pitchFamily="49" charset="0"/>
                <a:cs typeface="Courier New" panose="02070309020205020404" pitchFamily="49" charset="0"/>
              </a:rPr>
              <a:t>no shutdown</a:t>
            </a:r>
          </a:p>
        </p:txBody>
      </p:sp>
      <p:sp>
        <p:nvSpPr>
          <p:cNvPr id="8" name="TextBox 7">
            <a:extLst>
              <a:ext uri="{FF2B5EF4-FFF2-40B4-BE49-F238E27FC236}">
                <a16:creationId xmlns:a16="http://schemas.microsoft.com/office/drawing/2014/main" id="{36B30EBE-8229-AEDC-EAE0-D54A82093719}"/>
              </a:ext>
            </a:extLst>
          </p:cNvPr>
          <p:cNvSpPr txBox="1"/>
          <p:nvPr/>
        </p:nvSpPr>
        <p:spPr>
          <a:xfrm>
            <a:off x="6877290" y="4301897"/>
            <a:ext cx="5048396" cy="307777"/>
          </a:xfrm>
          <a:prstGeom prst="rect">
            <a:avLst/>
          </a:prstGeom>
          <a:noFill/>
        </p:spPr>
        <p:txBody>
          <a:bodyPr wrap="square">
            <a:spAutoFit/>
          </a:bodyPr>
          <a:lstStyle/>
          <a:p>
            <a:r>
              <a:rPr lang="en-US" sz="1400" b="1" dirty="0">
                <a:latin typeface="Courier New" panose="02070309020205020404" pitchFamily="49" charset="0"/>
                <a:cs typeface="Courier New" panose="02070309020205020404" pitchFamily="49" charset="0"/>
              </a:rPr>
              <a:t>loopback600.cfg</a:t>
            </a:r>
            <a:endParaRPr lang="en-US" sz="1400" b="1" dirty="0"/>
          </a:p>
        </p:txBody>
      </p:sp>
      <p:sp>
        <p:nvSpPr>
          <p:cNvPr id="10" name="TextBox 9">
            <a:extLst>
              <a:ext uri="{FF2B5EF4-FFF2-40B4-BE49-F238E27FC236}">
                <a16:creationId xmlns:a16="http://schemas.microsoft.com/office/drawing/2014/main" id="{7B380490-7531-B647-1EBF-0DC86A620AC9}"/>
              </a:ext>
            </a:extLst>
          </p:cNvPr>
          <p:cNvSpPr txBox="1"/>
          <p:nvPr/>
        </p:nvSpPr>
        <p:spPr>
          <a:xfrm>
            <a:off x="6525228" y="806682"/>
            <a:ext cx="5666772" cy="2308324"/>
          </a:xfrm>
          <a:prstGeom prst="rect">
            <a:avLst/>
          </a:prstGeom>
          <a:noFill/>
        </p:spPr>
        <p:txBody>
          <a:bodyPr wrap="square">
            <a:spAutoFit/>
          </a:bodyPr>
          <a:lstStyle/>
          <a:p>
            <a:r>
              <a:rPr lang="en-US" sz="900" dirty="0">
                <a:solidFill>
                  <a:srgbClr val="000000"/>
                </a:solidFill>
                <a:effectLst/>
                <a:latin typeface="Courier New" panose="02070309020205020404" pitchFamily="49" charset="0"/>
                <a:cs typeface="Courier New" panose="02070309020205020404" pitchFamily="49" charset="0"/>
              </a:rPr>
              <a:t>Mac-Pro-641 robot % robot </a:t>
            </a:r>
            <a:r>
              <a:rPr lang="en-US" sz="900" dirty="0" err="1">
                <a:solidFill>
                  <a:srgbClr val="000000"/>
                </a:solidFill>
                <a:effectLst/>
                <a:latin typeface="Courier New" panose="02070309020205020404" pitchFamily="49" charset="0"/>
                <a:cs typeface="Courier New" panose="02070309020205020404" pitchFamily="49" charset="0"/>
              </a:rPr>
              <a:t>load_config.robot</a:t>
            </a:r>
            <a:endParaRPr lang="en-US" sz="900" dirty="0">
              <a:solidFill>
                <a:srgbClr val="000000"/>
              </a:solidFill>
              <a:effectLst/>
              <a:latin typeface="Courier New" panose="02070309020205020404" pitchFamily="49" charset="0"/>
              <a:cs typeface="Courier New" panose="02070309020205020404" pitchFamily="49" charset="0"/>
            </a:endParaRPr>
          </a:p>
          <a:p>
            <a:r>
              <a:rPr lang="en-US" sz="900" dirty="0">
                <a:solidFill>
                  <a:srgbClr val="000000"/>
                </a:solidFill>
                <a:effectLst/>
                <a:latin typeface="Courier New" panose="02070309020205020404" pitchFamily="49" charset="0"/>
                <a:cs typeface="Courier New" panose="02070309020205020404" pitchFamily="49" charset="0"/>
              </a:rPr>
              <a:t>==============================================================================</a:t>
            </a:r>
          </a:p>
          <a:p>
            <a:r>
              <a:rPr lang="en-US" sz="900" dirty="0">
                <a:solidFill>
                  <a:srgbClr val="000000"/>
                </a:solidFill>
                <a:effectLst/>
                <a:latin typeface="Courier New" panose="02070309020205020404" pitchFamily="49" charset="0"/>
                <a:cs typeface="Courier New" panose="02070309020205020404" pitchFamily="49" charset="0"/>
              </a:rPr>
              <a:t>Load Config                                                                   </a:t>
            </a:r>
          </a:p>
          <a:p>
            <a:r>
              <a:rPr lang="en-US" sz="900" dirty="0">
                <a:solidFill>
                  <a:srgbClr val="000000"/>
                </a:solidFill>
                <a:effectLst/>
                <a:latin typeface="Courier New" panose="02070309020205020404" pitchFamily="49" charset="0"/>
                <a:cs typeface="Courier New" panose="02070309020205020404" pitchFamily="49" charset="0"/>
              </a:rPr>
              <a:t>==============================================================================</a:t>
            </a:r>
          </a:p>
          <a:p>
            <a:r>
              <a:rPr lang="en-US" sz="900" dirty="0">
                <a:solidFill>
                  <a:srgbClr val="000000"/>
                </a:solidFill>
                <a:effectLst/>
                <a:latin typeface="Courier New" panose="02070309020205020404" pitchFamily="49" charset="0"/>
                <a:cs typeface="Courier New" panose="02070309020205020404" pitchFamily="49" charset="0"/>
              </a:rPr>
              <a:t>Connect                                                               | </a:t>
            </a:r>
            <a:r>
              <a:rPr lang="en-US" sz="900" dirty="0">
                <a:solidFill>
                  <a:srgbClr val="39C026"/>
                </a:solidFill>
                <a:effectLst/>
                <a:latin typeface="Courier New" panose="02070309020205020404" pitchFamily="49" charset="0"/>
                <a:cs typeface="Courier New" panose="02070309020205020404" pitchFamily="49" charset="0"/>
              </a:rPr>
              <a:t>PASS</a:t>
            </a:r>
            <a:r>
              <a:rPr lang="en-US" sz="900" dirty="0">
                <a:solidFill>
                  <a:srgbClr val="000000"/>
                </a:solidFill>
                <a:effectLst/>
                <a:latin typeface="Courier New" panose="02070309020205020404" pitchFamily="49" charset="0"/>
                <a:cs typeface="Courier New" panose="02070309020205020404" pitchFamily="49" charset="0"/>
              </a:rPr>
              <a:t> |</a:t>
            </a:r>
          </a:p>
          <a:p>
            <a:r>
              <a:rPr lang="en-US" sz="900" dirty="0">
                <a:solidFill>
                  <a:srgbClr val="000000"/>
                </a:solidFill>
                <a:effectLst/>
                <a:latin typeface="Courier New" panose="02070309020205020404" pitchFamily="49" charset="0"/>
                <a:cs typeface="Courier New" panose="02070309020205020404" pitchFamily="49" charset="0"/>
              </a:rPr>
              <a:t>------------------------------------------------------------------------------</a:t>
            </a:r>
          </a:p>
          <a:p>
            <a:r>
              <a:rPr lang="en-US" sz="900" dirty="0">
                <a:solidFill>
                  <a:srgbClr val="000000"/>
                </a:solidFill>
                <a:effectLst/>
                <a:latin typeface="Courier New" panose="02070309020205020404" pitchFamily="49" charset="0"/>
                <a:cs typeface="Courier New" panose="02070309020205020404" pitchFamily="49" charset="0"/>
              </a:rPr>
              <a:t>Load and Save Configuration                                           | </a:t>
            </a:r>
            <a:r>
              <a:rPr lang="en-US" sz="900" dirty="0">
                <a:solidFill>
                  <a:srgbClr val="39C026"/>
                </a:solidFill>
                <a:effectLst/>
                <a:latin typeface="Courier New" panose="02070309020205020404" pitchFamily="49" charset="0"/>
                <a:cs typeface="Courier New" panose="02070309020205020404" pitchFamily="49" charset="0"/>
              </a:rPr>
              <a:t>PASS</a:t>
            </a:r>
            <a:r>
              <a:rPr lang="en-US" sz="900" dirty="0">
                <a:solidFill>
                  <a:srgbClr val="000000"/>
                </a:solidFill>
                <a:effectLst/>
                <a:latin typeface="Courier New" panose="02070309020205020404" pitchFamily="49" charset="0"/>
                <a:cs typeface="Courier New" panose="02070309020205020404" pitchFamily="49" charset="0"/>
              </a:rPr>
              <a:t> |</a:t>
            </a:r>
          </a:p>
          <a:p>
            <a:r>
              <a:rPr lang="en-US" sz="900" dirty="0">
                <a:solidFill>
                  <a:srgbClr val="000000"/>
                </a:solidFill>
                <a:effectLst/>
                <a:latin typeface="Courier New" panose="02070309020205020404" pitchFamily="49" charset="0"/>
                <a:cs typeface="Courier New" panose="02070309020205020404" pitchFamily="49" charset="0"/>
              </a:rPr>
              <a:t>------------------------------------------------------------------------------</a:t>
            </a:r>
          </a:p>
          <a:p>
            <a:r>
              <a:rPr lang="en-US" sz="900" dirty="0">
                <a:solidFill>
                  <a:srgbClr val="000000"/>
                </a:solidFill>
                <a:effectLst/>
                <a:latin typeface="Courier New" panose="02070309020205020404" pitchFamily="49" charset="0"/>
                <a:cs typeface="Courier New" panose="02070309020205020404" pitchFamily="49" charset="0"/>
              </a:rPr>
              <a:t>Disconnect                                                            | </a:t>
            </a:r>
            <a:r>
              <a:rPr lang="en-US" sz="900" dirty="0">
                <a:solidFill>
                  <a:srgbClr val="39C026"/>
                </a:solidFill>
                <a:effectLst/>
                <a:latin typeface="Courier New" panose="02070309020205020404" pitchFamily="49" charset="0"/>
                <a:cs typeface="Courier New" panose="02070309020205020404" pitchFamily="49" charset="0"/>
              </a:rPr>
              <a:t>PASS</a:t>
            </a:r>
            <a:r>
              <a:rPr lang="en-US" sz="900" dirty="0">
                <a:solidFill>
                  <a:srgbClr val="000000"/>
                </a:solidFill>
                <a:effectLst/>
                <a:latin typeface="Courier New" panose="02070309020205020404" pitchFamily="49" charset="0"/>
                <a:cs typeface="Courier New" panose="02070309020205020404" pitchFamily="49" charset="0"/>
              </a:rPr>
              <a:t> |</a:t>
            </a:r>
          </a:p>
          <a:p>
            <a:r>
              <a:rPr lang="en-US" sz="900" dirty="0">
                <a:solidFill>
                  <a:srgbClr val="000000"/>
                </a:solidFill>
                <a:effectLst/>
                <a:latin typeface="Courier New" panose="02070309020205020404" pitchFamily="49" charset="0"/>
                <a:cs typeface="Courier New" panose="02070309020205020404" pitchFamily="49" charset="0"/>
              </a:rPr>
              <a:t>------------------------------------------------------------------------------</a:t>
            </a:r>
          </a:p>
          <a:p>
            <a:r>
              <a:rPr lang="en-US" sz="900" dirty="0">
                <a:solidFill>
                  <a:srgbClr val="000000"/>
                </a:solidFill>
                <a:effectLst/>
                <a:latin typeface="Courier New" panose="02070309020205020404" pitchFamily="49" charset="0"/>
                <a:cs typeface="Courier New" panose="02070309020205020404" pitchFamily="49" charset="0"/>
              </a:rPr>
              <a:t>Load Config                                                           | </a:t>
            </a:r>
            <a:r>
              <a:rPr lang="en-US" sz="900" dirty="0">
                <a:solidFill>
                  <a:srgbClr val="39C026"/>
                </a:solidFill>
                <a:effectLst/>
                <a:latin typeface="Courier New" panose="02070309020205020404" pitchFamily="49" charset="0"/>
                <a:cs typeface="Courier New" panose="02070309020205020404" pitchFamily="49" charset="0"/>
              </a:rPr>
              <a:t>PASS</a:t>
            </a:r>
            <a:r>
              <a:rPr lang="en-US" sz="900" dirty="0">
                <a:solidFill>
                  <a:srgbClr val="000000"/>
                </a:solidFill>
                <a:effectLst/>
                <a:latin typeface="Courier New" panose="02070309020205020404" pitchFamily="49" charset="0"/>
                <a:cs typeface="Courier New" panose="02070309020205020404" pitchFamily="49" charset="0"/>
              </a:rPr>
              <a:t> |</a:t>
            </a:r>
          </a:p>
          <a:p>
            <a:r>
              <a:rPr lang="en-US" sz="900" dirty="0">
                <a:solidFill>
                  <a:srgbClr val="000000"/>
                </a:solidFill>
                <a:effectLst/>
                <a:latin typeface="Courier New" panose="02070309020205020404" pitchFamily="49" charset="0"/>
                <a:cs typeface="Courier New" panose="02070309020205020404" pitchFamily="49" charset="0"/>
              </a:rPr>
              <a:t>3 tests, 3 passed, 0 failed</a:t>
            </a:r>
          </a:p>
          <a:p>
            <a:r>
              <a:rPr lang="en-US" sz="900" dirty="0">
                <a:solidFill>
                  <a:srgbClr val="000000"/>
                </a:solidFill>
                <a:effectLst/>
                <a:latin typeface="Courier New" panose="02070309020205020404" pitchFamily="49" charset="0"/>
                <a:cs typeface="Courier New" panose="02070309020205020404" pitchFamily="49" charset="0"/>
              </a:rPr>
              <a:t>==============================================================================</a:t>
            </a:r>
          </a:p>
          <a:p>
            <a:r>
              <a:rPr lang="en-US" sz="900" dirty="0">
                <a:solidFill>
                  <a:srgbClr val="000000"/>
                </a:solidFill>
                <a:effectLst/>
                <a:latin typeface="Courier New" panose="02070309020205020404" pitchFamily="49" charset="0"/>
                <a:cs typeface="Courier New" panose="02070309020205020404" pitchFamily="49" charset="0"/>
              </a:rPr>
              <a:t>Output:  /Users/</a:t>
            </a:r>
            <a:r>
              <a:rPr lang="en-US" sz="900" dirty="0" err="1">
                <a:solidFill>
                  <a:srgbClr val="000000"/>
                </a:solidFill>
                <a:effectLst/>
                <a:latin typeface="Courier New" panose="02070309020205020404" pitchFamily="49" charset="0"/>
                <a:cs typeface="Courier New" panose="02070309020205020404" pitchFamily="49" charset="0"/>
              </a:rPr>
              <a:t>chandranath</a:t>
            </a:r>
            <a:r>
              <a:rPr lang="en-US" sz="900" dirty="0">
                <a:solidFill>
                  <a:srgbClr val="000000"/>
                </a:solidFill>
                <a:effectLst/>
                <a:latin typeface="Courier New" panose="02070309020205020404" pitchFamily="49" charset="0"/>
                <a:cs typeface="Courier New" panose="02070309020205020404" pitchFamily="49" charset="0"/>
              </a:rPr>
              <a:t>/</a:t>
            </a:r>
            <a:r>
              <a:rPr lang="en-US" sz="900" dirty="0" err="1">
                <a:solidFill>
                  <a:srgbClr val="000000"/>
                </a:solidFill>
                <a:effectLst/>
                <a:latin typeface="Courier New" panose="02070309020205020404" pitchFamily="49" charset="0"/>
                <a:cs typeface="Courier New" panose="02070309020205020404" pitchFamily="49" charset="0"/>
              </a:rPr>
              <a:t>myfolder</a:t>
            </a:r>
            <a:r>
              <a:rPr lang="en-US" sz="900" dirty="0">
                <a:solidFill>
                  <a:srgbClr val="000000"/>
                </a:solidFill>
                <a:effectLst/>
                <a:latin typeface="Courier New" panose="02070309020205020404" pitchFamily="49" charset="0"/>
                <a:cs typeface="Courier New" panose="02070309020205020404" pitchFamily="49" charset="0"/>
              </a:rPr>
              <a:t>/</a:t>
            </a:r>
            <a:r>
              <a:rPr lang="en-US" sz="900" dirty="0" err="1">
                <a:solidFill>
                  <a:srgbClr val="000000"/>
                </a:solidFill>
                <a:effectLst/>
                <a:latin typeface="Courier New" panose="02070309020205020404" pitchFamily="49" charset="0"/>
                <a:cs typeface="Courier New" panose="02070309020205020404" pitchFamily="49" charset="0"/>
              </a:rPr>
              <a:t>autolearn</a:t>
            </a:r>
            <a:r>
              <a:rPr lang="en-US" sz="900" dirty="0">
                <a:solidFill>
                  <a:srgbClr val="000000"/>
                </a:solidFill>
                <a:effectLst/>
                <a:latin typeface="Courier New" panose="02070309020205020404" pitchFamily="49" charset="0"/>
                <a:cs typeface="Courier New" panose="02070309020205020404" pitchFamily="49" charset="0"/>
              </a:rPr>
              <a:t>/robot/</a:t>
            </a:r>
            <a:r>
              <a:rPr lang="en-US" sz="900" dirty="0" err="1">
                <a:solidFill>
                  <a:srgbClr val="000000"/>
                </a:solidFill>
                <a:effectLst/>
                <a:latin typeface="Courier New" panose="02070309020205020404" pitchFamily="49" charset="0"/>
                <a:cs typeface="Courier New" panose="02070309020205020404" pitchFamily="49" charset="0"/>
              </a:rPr>
              <a:t>output.xml</a:t>
            </a:r>
            <a:endParaRPr lang="en-US" sz="900" dirty="0">
              <a:solidFill>
                <a:srgbClr val="000000"/>
              </a:solidFill>
              <a:effectLst/>
              <a:latin typeface="Courier New" panose="02070309020205020404" pitchFamily="49" charset="0"/>
              <a:cs typeface="Courier New" panose="02070309020205020404" pitchFamily="49" charset="0"/>
            </a:endParaRPr>
          </a:p>
          <a:p>
            <a:r>
              <a:rPr lang="en-US" sz="900" dirty="0">
                <a:solidFill>
                  <a:srgbClr val="000000"/>
                </a:solidFill>
                <a:effectLst/>
                <a:latin typeface="Courier New" panose="02070309020205020404" pitchFamily="49" charset="0"/>
                <a:cs typeface="Courier New" panose="02070309020205020404" pitchFamily="49" charset="0"/>
              </a:rPr>
              <a:t>Log:     /Users/</a:t>
            </a:r>
            <a:r>
              <a:rPr lang="en-US" sz="900" dirty="0" err="1">
                <a:solidFill>
                  <a:srgbClr val="000000"/>
                </a:solidFill>
                <a:effectLst/>
                <a:latin typeface="Courier New" panose="02070309020205020404" pitchFamily="49" charset="0"/>
                <a:cs typeface="Courier New" panose="02070309020205020404" pitchFamily="49" charset="0"/>
              </a:rPr>
              <a:t>chandranath</a:t>
            </a:r>
            <a:r>
              <a:rPr lang="en-US" sz="900" dirty="0">
                <a:solidFill>
                  <a:srgbClr val="000000"/>
                </a:solidFill>
                <a:effectLst/>
                <a:latin typeface="Courier New" panose="02070309020205020404" pitchFamily="49" charset="0"/>
                <a:cs typeface="Courier New" panose="02070309020205020404" pitchFamily="49" charset="0"/>
              </a:rPr>
              <a:t>/</a:t>
            </a:r>
            <a:r>
              <a:rPr lang="en-US" sz="900" dirty="0" err="1">
                <a:solidFill>
                  <a:srgbClr val="000000"/>
                </a:solidFill>
                <a:effectLst/>
                <a:latin typeface="Courier New" panose="02070309020205020404" pitchFamily="49" charset="0"/>
                <a:cs typeface="Courier New" panose="02070309020205020404" pitchFamily="49" charset="0"/>
              </a:rPr>
              <a:t>myfolder</a:t>
            </a:r>
            <a:r>
              <a:rPr lang="en-US" sz="900" dirty="0">
                <a:solidFill>
                  <a:srgbClr val="000000"/>
                </a:solidFill>
                <a:effectLst/>
                <a:latin typeface="Courier New" panose="02070309020205020404" pitchFamily="49" charset="0"/>
                <a:cs typeface="Courier New" panose="02070309020205020404" pitchFamily="49" charset="0"/>
              </a:rPr>
              <a:t>/</a:t>
            </a:r>
            <a:r>
              <a:rPr lang="en-US" sz="900" dirty="0" err="1">
                <a:solidFill>
                  <a:srgbClr val="000000"/>
                </a:solidFill>
                <a:effectLst/>
                <a:latin typeface="Courier New" panose="02070309020205020404" pitchFamily="49" charset="0"/>
                <a:cs typeface="Courier New" panose="02070309020205020404" pitchFamily="49" charset="0"/>
              </a:rPr>
              <a:t>autolearn</a:t>
            </a:r>
            <a:r>
              <a:rPr lang="en-US" sz="900" dirty="0">
                <a:solidFill>
                  <a:srgbClr val="000000"/>
                </a:solidFill>
                <a:effectLst/>
                <a:latin typeface="Courier New" panose="02070309020205020404" pitchFamily="49" charset="0"/>
                <a:cs typeface="Courier New" panose="02070309020205020404" pitchFamily="49" charset="0"/>
              </a:rPr>
              <a:t>/robot/</a:t>
            </a:r>
            <a:r>
              <a:rPr lang="en-US" sz="900" dirty="0" err="1">
                <a:solidFill>
                  <a:srgbClr val="000000"/>
                </a:solidFill>
                <a:effectLst/>
                <a:latin typeface="Courier New" panose="02070309020205020404" pitchFamily="49" charset="0"/>
                <a:cs typeface="Courier New" panose="02070309020205020404" pitchFamily="49" charset="0"/>
              </a:rPr>
              <a:t>log.html</a:t>
            </a:r>
            <a:endParaRPr lang="en-US" sz="900" dirty="0">
              <a:solidFill>
                <a:srgbClr val="000000"/>
              </a:solidFill>
              <a:effectLst/>
              <a:latin typeface="Courier New" panose="02070309020205020404" pitchFamily="49" charset="0"/>
              <a:cs typeface="Courier New" panose="02070309020205020404" pitchFamily="49" charset="0"/>
            </a:endParaRPr>
          </a:p>
          <a:p>
            <a:r>
              <a:rPr lang="en-US" sz="900" dirty="0">
                <a:solidFill>
                  <a:srgbClr val="000000"/>
                </a:solidFill>
                <a:effectLst/>
                <a:latin typeface="Courier New" panose="02070309020205020404" pitchFamily="49" charset="0"/>
                <a:cs typeface="Courier New" panose="02070309020205020404" pitchFamily="49" charset="0"/>
              </a:rPr>
              <a:t>Report:  /Users/</a:t>
            </a:r>
            <a:r>
              <a:rPr lang="en-US" sz="900" dirty="0" err="1">
                <a:solidFill>
                  <a:srgbClr val="000000"/>
                </a:solidFill>
                <a:effectLst/>
                <a:latin typeface="Courier New" panose="02070309020205020404" pitchFamily="49" charset="0"/>
                <a:cs typeface="Courier New" panose="02070309020205020404" pitchFamily="49" charset="0"/>
              </a:rPr>
              <a:t>chandranath</a:t>
            </a:r>
            <a:r>
              <a:rPr lang="en-US" sz="900" dirty="0">
                <a:solidFill>
                  <a:srgbClr val="000000"/>
                </a:solidFill>
                <a:effectLst/>
                <a:latin typeface="Courier New" panose="02070309020205020404" pitchFamily="49" charset="0"/>
                <a:cs typeface="Courier New" panose="02070309020205020404" pitchFamily="49" charset="0"/>
              </a:rPr>
              <a:t>/</a:t>
            </a:r>
            <a:r>
              <a:rPr lang="en-US" sz="900" dirty="0" err="1">
                <a:solidFill>
                  <a:srgbClr val="000000"/>
                </a:solidFill>
                <a:effectLst/>
                <a:latin typeface="Courier New" panose="02070309020205020404" pitchFamily="49" charset="0"/>
                <a:cs typeface="Courier New" panose="02070309020205020404" pitchFamily="49" charset="0"/>
              </a:rPr>
              <a:t>myfolder</a:t>
            </a:r>
            <a:r>
              <a:rPr lang="en-US" sz="900" dirty="0">
                <a:solidFill>
                  <a:srgbClr val="000000"/>
                </a:solidFill>
                <a:effectLst/>
                <a:latin typeface="Courier New" panose="02070309020205020404" pitchFamily="49" charset="0"/>
                <a:cs typeface="Courier New" panose="02070309020205020404" pitchFamily="49" charset="0"/>
              </a:rPr>
              <a:t>/</a:t>
            </a:r>
            <a:r>
              <a:rPr lang="en-US" sz="900" dirty="0" err="1">
                <a:solidFill>
                  <a:srgbClr val="000000"/>
                </a:solidFill>
                <a:effectLst/>
                <a:latin typeface="Courier New" panose="02070309020205020404" pitchFamily="49" charset="0"/>
                <a:cs typeface="Courier New" panose="02070309020205020404" pitchFamily="49" charset="0"/>
              </a:rPr>
              <a:t>autolearn</a:t>
            </a:r>
            <a:r>
              <a:rPr lang="en-US" sz="900" dirty="0">
                <a:solidFill>
                  <a:srgbClr val="000000"/>
                </a:solidFill>
                <a:effectLst/>
                <a:latin typeface="Courier New" panose="02070309020205020404" pitchFamily="49" charset="0"/>
                <a:cs typeface="Courier New" panose="02070309020205020404" pitchFamily="49" charset="0"/>
              </a:rPr>
              <a:t>/robot/</a:t>
            </a:r>
            <a:r>
              <a:rPr lang="en-US" sz="900" dirty="0" err="1">
                <a:solidFill>
                  <a:srgbClr val="000000"/>
                </a:solidFill>
                <a:effectLst/>
                <a:latin typeface="Courier New" panose="02070309020205020404" pitchFamily="49" charset="0"/>
                <a:cs typeface="Courier New" panose="02070309020205020404" pitchFamily="49" charset="0"/>
              </a:rPr>
              <a:t>report.html</a:t>
            </a:r>
            <a:endParaRPr lang="en-US" sz="900" dirty="0">
              <a:solidFill>
                <a:srgbClr val="000000"/>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949215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222ACA-A060-D651-9E2E-B40B13F636C6}"/>
              </a:ext>
            </a:extLst>
          </p:cNvPr>
          <p:cNvSpPr txBox="1"/>
          <p:nvPr/>
        </p:nvSpPr>
        <p:spPr>
          <a:xfrm>
            <a:off x="256878" y="129931"/>
            <a:ext cx="8582322" cy="461665"/>
          </a:xfrm>
          <a:prstGeom prst="rect">
            <a:avLst/>
          </a:prstGeom>
          <a:noFill/>
        </p:spPr>
        <p:txBody>
          <a:bodyPr wrap="square">
            <a:spAutoFit/>
          </a:bodyPr>
          <a:lstStyle/>
          <a:p>
            <a:r>
              <a:rPr lang="en-US" sz="2400" b="1" dirty="0">
                <a:ln w="22225">
                  <a:solidFill>
                    <a:srgbClr val="0070C0"/>
                  </a:solidFill>
                  <a:prstDash val="solid"/>
                </a:ln>
                <a:solidFill>
                  <a:srgbClr val="0070C0"/>
                </a:solidFill>
                <a:effectLst>
                  <a:reflection blurRad="6350" stA="55000" endA="300" endPos="45500" dir="5400000" sy="-100000" algn="bl" rotWithShape="0"/>
                </a:effectLst>
              </a:rPr>
              <a:t>Report – Load and Save Configuration</a:t>
            </a:r>
          </a:p>
        </p:txBody>
      </p:sp>
      <p:pic>
        <p:nvPicPr>
          <p:cNvPr id="2" name="Picture 1">
            <a:extLst>
              <a:ext uri="{FF2B5EF4-FFF2-40B4-BE49-F238E27FC236}">
                <a16:creationId xmlns:a16="http://schemas.microsoft.com/office/drawing/2014/main" id="{AD1F3B05-A119-6260-7844-B04FD40E753D}"/>
              </a:ext>
            </a:extLst>
          </p:cNvPr>
          <p:cNvPicPr>
            <a:picLocks noChangeAspect="1"/>
          </p:cNvPicPr>
          <p:nvPr/>
        </p:nvPicPr>
        <p:blipFill>
          <a:blip r:embed="rId3"/>
          <a:stretch>
            <a:fillRect/>
          </a:stretch>
        </p:blipFill>
        <p:spPr>
          <a:xfrm>
            <a:off x="1066953" y="776863"/>
            <a:ext cx="9882698" cy="5304273"/>
          </a:xfrm>
          <a:prstGeom prst="rect">
            <a:avLst/>
          </a:prstGeom>
        </p:spPr>
      </p:pic>
      <p:sp>
        <p:nvSpPr>
          <p:cNvPr id="7" name="TextBox 6">
            <a:extLst>
              <a:ext uri="{FF2B5EF4-FFF2-40B4-BE49-F238E27FC236}">
                <a16:creationId xmlns:a16="http://schemas.microsoft.com/office/drawing/2014/main" id="{0EFFCC4A-3BCC-1721-B80B-A91D45FF032C}"/>
              </a:ext>
            </a:extLst>
          </p:cNvPr>
          <p:cNvSpPr txBox="1"/>
          <p:nvPr/>
        </p:nvSpPr>
        <p:spPr>
          <a:xfrm>
            <a:off x="1066953" y="6081136"/>
            <a:ext cx="10058094" cy="307777"/>
          </a:xfrm>
          <a:prstGeom prst="rect">
            <a:avLst/>
          </a:prstGeom>
          <a:noFill/>
        </p:spPr>
        <p:txBody>
          <a:bodyPr wrap="square">
            <a:spAutoFit/>
          </a:bodyPr>
          <a:lstStyle/>
          <a:p>
            <a:r>
              <a:rPr lang="en-US" sz="1400" dirty="0">
                <a:solidFill>
                  <a:srgbClr val="0432FF"/>
                </a:solidFill>
                <a:hlinkClick r:id="rId4">
                  <a:extLst>
                    <a:ext uri="{A12FA001-AC4F-418D-AE19-62706E023703}">
                      <ahyp:hlinkClr xmlns:ahyp="http://schemas.microsoft.com/office/drawing/2018/hyperlinkcolor" val="tx"/>
                    </a:ext>
                  </a:extLst>
                </a:hlinkClick>
              </a:rPr>
              <a:t>https://</a:t>
            </a:r>
            <a:r>
              <a:rPr lang="en-US" sz="1400" dirty="0" err="1">
                <a:solidFill>
                  <a:srgbClr val="0432FF"/>
                </a:solidFill>
                <a:hlinkClick r:id="rId4">
                  <a:extLst>
                    <a:ext uri="{A12FA001-AC4F-418D-AE19-62706E023703}">
                      <ahyp:hlinkClr xmlns:ahyp="http://schemas.microsoft.com/office/drawing/2018/hyperlinkcolor" val="tx"/>
                    </a:ext>
                  </a:extLst>
                </a:hlinkClick>
              </a:rPr>
              <a:t>github.com</a:t>
            </a:r>
            <a:r>
              <a:rPr lang="en-US" sz="1400" dirty="0">
                <a:solidFill>
                  <a:srgbClr val="0432FF"/>
                </a:solidFill>
                <a:hlinkClick r:id="rId4">
                  <a:extLst>
                    <a:ext uri="{A12FA001-AC4F-418D-AE19-62706E023703}">
                      <ahyp:hlinkClr xmlns:ahyp="http://schemas.microsoft.com/office/drawing/2018/hyperlinkcolor" val="tx"/>
                    </a:ext>
                  </a:extLst>
                </a:hlinkClick>
              </a:rPr>
              <a:t>/</a:t>
            </a:r>
            <a:r>
              <a:rPr lang="en-US" sz="1400" dirty="0" err="1">
                <a:solidFill>
                  <a:srgbClr val="0432FF"/>
                </a:solidFill>
                <a:hlinkClick r:id="rId4">
                  <a:extLst>
                    <a:ext uri="{A12FA001-AC4F-418D-AE19-62706E023703}">
                      <ahyp:hlinkClr xmlns:ahyp="http://schemas.microsoft.com/office/drawing/2018/hyperlinkcolor" val="tx"/>
                    </a:ext>
                  </a:extLst>
                </a:hlinkClick>
              </a:rPr>
              <a:t>achaanetatuo</a:t>
            </a:r>
            <a:r>
              <a:rPr lang="en-US" sz="1400" dirty="0">
                <a:solidFill>
                  <a:srgbClr val="0432FF"/>
                </a:solidFill>
                <a:hlinkClick r:id="rId4">
                  <a:extLst>
                    <a:ext uri="{A12FA001-AC4F-418D-AE19-62706E023703}">
                      <ahyp:hlinkClr xmlns:ahyp="http://schemas.microsoft.com/office/drawing/2018/hyperlinkcolor" val="tx"/>
                    </a:ext>
                  </a:extLst>
                </a:hlinkClick>
              </a:rPr>
              <a:t>/</a:t>
            </a:r>
            <a:r>
              <a:rPr lang="en-US" sz="1400" dirty="0" err="1">
                <a:solidFill>
                  <a:srgbClr val="0432FF"/>
                </a:solidFill>
                <a:hlinkClick r:id="rId4">
                  <a:extLst>
                    <a:ext uri="{A12FA001-AC4F-418D-AE19-62706E023703}">
                      <ahyp:hlinkClr xmlns:ahyp="http://schemas.microsoft.com/office/drawing/2018/hyperlinkcolor" val="tx"/>
                    </a:ext>
                  </a:extLst>
                </a:hlinkClick>
              </a:rPr>
              <a:t>pyats</a:t>
            </a:r>
            <a:r>
              <a:rPr lang="en-US" sz="1400" dirty="0">
                <a:solidFill>
                  <a:srgbClr val="0432FF"/>
                </a:solidFill>
                <a:hlinkClick r:id="rId4">
                  <a:extLst>
                    <a:ext uri="{A12FA001-AC4F-418D-AE19-62706E023703}">
                      <ahyp:hlinkClr xmlns:ahyp="http://schemas.microsoft.com/office/drawing/2018/hyperlinkcolor" val="tx"/>
                    </a:ext>
                  </a:extLst>
                </a:hlinkClick>
              </a:rPr>
              <a:t>/blob/main/</a:t>
            </a:r>
            <a:r>
              <a:rPr lang="en-US" sz="1400" dirty="0" err="1">
                <a:solidFill>
                  <a:srgbClr val="0432FF"/>
                </a:solidFill>
                <a:hlinkClick r:id="rId4">
                  <a:extLst>
                    <a:ext uri="{A12FA001-AC4F-418D-AE19-62706E023703}">
                      <ahyp:hlinkClr xmlns:ahyp="http://schemas.microsoft.com/office/drawing/2018/hyperlinkcolor" val="tx"/>
                    </a:ext>
                  </a:extLst>
                </a:hlinkClick>
              </a:rPr>
              <a:t>report_log</a:t>
            </a:r>
            <a:r>
              <a:rPr lang="en-US" sz="1400" dirty="0">
                <a:solidFill>
                  <a:srgbClr val="0432FF"/>
                </a:solidFill>
                <a:hlinkClick r:id="rId4">
                  <a:extLst>
                    <a:ext uri="{A12FA001-AC4F-418D-AE19-62706E023703}">
                      <ahyp:hlinkClr xmlns:ahyp="http://schemas.microsoft.com/office/drawing/2018/hyperlinkcolor" val="tx"/>
                    </a:ext>
                  </a:extLst>
                </a:hlinkClick>
              </a:rPr>
              <a:t>/11_load_config.html</a:t>
            </a:r>
            <a:endParaRPr lang="en-US" sz="1400" dirty="0">
              <a:solidFill>
                <a:srgbClr val="0432FF"/>
              </a:solidFill>
            </a:endParaRPr>
          </a:p>
        </p:txBody>
      </p:sp>
    </p:spTree>
    <p:extLst>
      <p:ext uri="{BB962C8B-B14F-4D97-AF65-F5344CB8AC3E}">
        <p14:creationId xmlns:p14="http://schemas.microsoft.com/office/powerpoint/2010/main" val="940092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1AAF7A-EFF4-3A11-F5C5-C4F78BDB97D5}"/>
              </a:ext>
            </a:extLst>
          </p:cNvPr>
          <p:cNvPicPr>
            <a:picLocks noChangeAspect="1"/>
          </p:cNvPicPr>
          <p:nvPr/>
        </p:nvPicPr>
        <p:blipFill>
          <a:blip r:embed="rId3"/>
          <a:stretch>
            <a:fillRect/>
          </a:stretch>
        </p:blipFill>
        <p:spPr>
          <a:xfrm>
            <a:off x="1929348" y="1449087"/>
            <a:ext cx="7584767" cy="3006419"/>
          </a:xfrm>
          <a:prstGeom prst="rect">
            <a:avLst/>
          </a:prstGeom>
        </p:spPr>
      </p:pic>
      <p:sp>
        <p:nvSpPr>
          <p:cNvPr id="4" name="TextBox 3">
            <a:extLst>
              <a:ext uri="{FF2B5EF4-FFF2-40B4-BE49-F238E27FC236}">
                <a16:creationId xmlns:a16="http://schemas.microsoft.com/office/drawing/2014/main" id="{1D949CC4-D3C5-3C75-9CAD-7D328A6BBF74}"/>
              </a:ext>
            </a:extLst>
          </p:cNvPr>
          <p:cNvSpPr txBox="1"/>
          <p:nvPr/>
        </p:nvSpPr>
        <p:spPr>
          <a:xfrm>
            <a:off x="357483" y="199185"/>
            <a:ext cx="11056844" cy="1292662"/>
          </a:xfrm>
          <a:prstGeom prst="rect">
            <a:avLst/>
          </a:prstGeom>
          <a:noFill/>
        </p:spPr>
        <p:txBody>
          <a:bodyPr wrap="square">
            <a:spAutoFit/>
          </a:bodyPr>
          <a:lstStyle/>
          <a:p>
            <a:r>
              <a:rPr lang="en-US" sz="3200" b="1" dirty="0" err="1">
                <a:ln w="22225">
                  <a:solidFill>
                    <a:srgbClr val="0070C0"/>
                  </a:solidFill>
                  <a:prstDash val="solid"/>
                </a:ln>
                <a:solidFill>
                  <a:srgbClr val="0070C0"/>
                </a:solidFill>
                <a:effectLst>
                  <a:reflection blurRad="6350" stA="55000" endA="300" endPos="45500" dir="5400000" sy="-100000" algn="bl" rotWithShape="0"/>
                </a:effectLst>
              </a:rPr>
              <a:t>pyATS</a:t>
            </a:r>
            <a:endParaRPr lang="en-US" sz="3200" b="1" dirty="0">
              <a:ln w="22225">
                <a:solidFill>
                  <a:srgbClr val="0070C0"/>
                </a:solidFill>
                <a:prstDash val="solid"/>
              </a:ln>
              <a:solidFill>
                <a:srgbClr val="0070C0"/>
              </a:solidFill>
              <a:effectLst>
                <a:reflection blurRad="6350" stA="55000" endA="300" endPos="45500" dir="5400000" sy="-100000" algn="bl" rotWithShape="0"/>
              </a:effectLst>
            </a:endParaRPr>
          </a:p>
          <a:p>
            <a:endParaRPr lang="en-US" sz="1200" b="1" dirty="0">
              <a:ln>
                <a:solidFill>
                  <a:srgbClr val="FF0000"/>
                </a:solidFill>
              </a:ln>
              <a:solidFill>
                <a:srgbClr val="0070C0"/>
              </a:solidFill>
              <a:effectLst>
                <a:reflection blurRad="6350" stA="55000" endA="300" endPos="45500" dir="5400000" sy="-100000" algn="bl" rotWithShape="0"/>
              </a:effectLst>
            </a:endParaRPr>
          </a:p>
          <a:p>
            <a:r>
              <a:rPr lang="en-US" sz="1600" dirty="0" err="1"/>
              <a:t>pyATS</a:t>
            </a:r>
            <a:r>
              <a:rPr lang="en-US" sz="1600" dirty="0"/>
              <a:t> is the core test framework foundation for this ecosystem. It specializes in data-driven and reusable testing, and is engineered for Agile, rapid development iterations</a:t>
            </a:r>
            <a:r>
              <a:rPr lang="en-US" dirty="0"/>
              <a:t>.</a:t>
            </a:r>
          </a:p>
        </p:txBody>
      </p:sp>
      <p:sp>
        <p:nvSpPr>
          <p:cNvPr id="6" name="TextBox 5">
            <a:extLst>
              <a:ext uri="{FF2B5EF4-FFF2-40B4-BE49-F238E27FC236}">
                <a16:creationId xmlns:a16="http://schemas.microsoft.com/office/drawing/2014/main" id="{5F7F977B-9D38-78EE-5C40-3AF9F0D83910}"/>
              </a:ext>
            </a:extLst>
          </p:cNvPr>
          <p:cNvSpPr txBox="1"/>
          <p:nvPr/>
        </p:nvSpPr>
        <p:spPr>
          <a:xfrm>
            <a:off x="357483" y="4337812"/>
            <a:ext cx="11666429" cy="2092881"/>
          </a:xfrm>
          <a:prstGeom prst="rect">
            <a:avLst/>
          </a:prstGeom>
          <a:noFill/>
        </p:spPr>
        <p:txBody>
          <a:bodyPr wrap="square">
            <a:spAutoFit/>
          </a:bodyPr>
          <a:lstStyle/>
          <a:p>
            <a:r>
              <a:rPr lang="en-US" b="1" dirty="0">
                <a:solidFill>
                  <a:srgbClr val="0070C0"/>
                </a:solidFill>
              </a:rPr>
              <a:t>Genie</a:t>
            </a:r>
          </a:p>
          <a:p>
            <a:r>
              <a:rPr lang="en-US" sz="1400" dirty="0"/>
              <a:t>Genie and it's </a:t>
            </a:r>
            <a:r>
              <a:rPr lang="en-US" sz="1400" dirty="0" err="1"/>
              <a:t>compoents</a:t>
            </a:r>
            <a:r>
              <a:rPr lang="en-US" sz="1400" dirty="0"/>
              <a:t> how network engineers perform testing and scripting. It comes out of the box with all the bits needed for Network Test Automation, meaning that network engineers and </a:t>
            </a:r>
            <a:r>
              <a:rPr lang="en-US" sz="1400" dirty="0" err="1"/>
              <a:t>NetDevOps</a:t>
            </a:r>
            <a:r>
              <a:rPr lang="en-US" sz="1400" dirty="0"/>
              <a:t> can be productive day one with Genie's readily available and model-driven libraries. Genie has components such as parsers and other methods which allow us to work with networking devices and build our tests around it.</a:t>
            </a:r>
          </a:p>
          <a:p>
            <a:endParaRPr lang="en-US" sz="1400" dirty="0"/>
          </a:p>
          <a:p>
            <a:r>
              <a:rPr lang="en-US" sz="1400" dirty="0"/>
              <a:t>Genie builds on </a:t>
            </a:r>
            <a:r>
              <a:rPr lang="en-US" sz="1400" dirty="0" err="1"/>
              <a:t>pyATS</a:t>
            </a:r>
            <a:r>
              <a:rPr lang="en-US" sz="1400" dirty="0"/>
              <a:t> to provide:</a:t>
            </a:r>
          </a:p>
          <a:p>
            <a:pPr>
              <a:buFont typeface="Arial" panose="020B0604020202020204" pitchFamily="34" charset="0"/>
              <a:buChar char="•"/>
            </a:pPr>
            <a:r>
              <a:rPr lang="en-US" sz="1400" dirty="0"/>
              <a:t>a simple command line interface (no Python knowledge needed)</a:t>
            </a:r>
          </a:p>
          <a:p>
            <a:pPr>
              <a:buFont typeface="Arial" panose="020B0604020202020204" pitchFamily="34" charset="0"/>
              <a:buChar char="•"/>
            </a:pPr>
            <a:r>
              <a:rPr lang="en-US" sz="1400" dirty="0"/>
              <a:t>a pool of reusable test cases</a:t>
            </a:r>
          </a:p>
          <a:p>
            <a:pPr>
              <a:buFont typeface="Arial" panose="020B0604020202020204" pitchFamily="34" charset="0"/>
              <a:buChar char="•"/>
            </a:pPr>
            <a:r>
              <a:rPr lang="en-US" sz="1400" dirty="0"/>
              <a:t>a Pythonic library for more complex scripting</a:t>
            </a:r>
          </a:p>
        </p:txBody>
      </p:sp>
    </p:spTree>
    <p:extLst>
      <p:ext uri="{BB962C8B-B14F-4D97-AF65-F5344CB8AC3E}">
        <p14:creationId xmlns:p14="http://schemas.microsoft.com/office/powerpoint/2010/main" val="7057883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222ACA-A060-D651-9E2E-B40B13F636C6}"/>
              </a:ext>
            </a:extLst>
          </p:cNvPr>
          <p:cNvSpPr txBox="1"/>
          <p:nvPr/>
        </p:nvSpPr>
        <p:spPr>
          <a:xfrm>
            <a:off x="256878" y="129931"/>
            <a:ext cx="9593178" cy="461665"/>
          </a:xfrm>
          <a:prstGeom prst="rect">
            <a:avLst/>
          </a:prstGeom>
          <a:noFill/>
        </p:spPr>
        <p:txBody>
          <a:bodyPr wrap="square">
            <a:spAutoFit/>
          </a:bodyPr>
          <a:lstStyle/>
          <a:p>
            <a:r>
              <a:rPr lang="en-US" sz="2400" b="1" dirty="0" err="1">
                <a:ln w="22225">
                  <a:solidFill>
                    <a:srgbClr val="0070C0"/>
                  </a:solidFill>
                  <a:prstDash val="solid"/>
                </a:ln>
                <a:solidFill>
                  <a:srgbClr val="0070C0"/>
                </a:solidFill>
                <a:effectLst>
                  <a:reflection blurRad="6350" stA="55000" endA="300" endPos="45500" dir="5400000" sy="-100000" algn="bl" rotWithShape="0"/>
                </a:effectLst>
              </a:rPr>
              <a:t>Pyats</a:t>
            </a:r>
            <a:r>
              <a:rPr lang="en-US" sz="2400" b="1" dirty="0">
                <a:ln w="22225">
                  <a:solidFill>
                    <a:srgbClr val="0070C0"/>
                  </a:solidFill>
                  <a:prstDash val="solid"/>
                </a:ln>
                <a:solidFill>
                  <a:srgbClr val="0070C0"/>
                </a:solidFill>
                <a:effectLst>
                  <a:reflection blurRad="6350" stA="55000" endA="300" endPos="45500" dir="5400000" sy="-100000" algn="bl" rotWithShape="0"/>
                </a:effectLst>
              </a:rPr>
              <a:t> Robot Framework – Genie Models</a:t>
            </a:r>
          </a:p>
        </p:txBody>
      </p:sp>
      <p:sp>
        <p:nvSpPr>
          <p:cNvPr id="2" name="TextBox 1">
            <a:extLst>
              <a:ext uri="{FF2B5EF4-FFF2-40B4-BE49-F238E27FC236}">
                <a16:creationId xmlns:a16="http://schemas.microsoft.com/office/drawing/2014/main" id="{D69DAFC1-4587-2DF1-BBED-19B949635947}"/>
              </a:ext>
            </a:extLst>
          </p:cNvPr>
          <p:cNvSpPr txBox="1"/>
          <p:nvPr/>
        </p:nvSpPr>
        <p:spPr>
          <a:xfrm>
            <a:off x="601883" y="1018572"/>
            <a:ext cx="10729731" cy="3693319"/>
          </a:xfrm>
          <a:prstGeom prst="rect">
            <a:avLst/>
          </a:prstGeom>
          <a:noFill/>
        </p:spPr>
        <p:txBody>
          <a:bodyPr wrap="square" rtlCol="0">
            <a:spAutoFit/>
          </a:bodyPr>
          <a:lstStyle/>
          <a:p>
            <a:r>
              <a:rPr lang="en-US" dirty="0"/>
              <a:t>Genie Models contains a list of possible commands for specific operation. You can store an output in a file and compare pre and post changes of your device's configuration.   </a:t>
            </a:r>
          </a:p>
          <a:p>
            <a:endParaRPr lang="en-US" dirty="0"/>
          </a:p>
          <a:p>
            <a:r>
              <a:rPr lang="en-US" dirty="0"/>
              <a:t>Example : </a:t>
            </a:r>
          </a:p>
          <a:p>
            <a:endParaRPr lang="en-US" dirty="0"/>
          </a:p>
          <a:p>
            <a:pPr marL="285750" indent="-285750">
              <a:buFont typeface="Arial" panose="020B0604020202020204" pitchFamily="34" charset="0"/>
              <a:buChar char="•"/>
            </a:pPr>
            <a:r>
              <a:rPr lang="en-US" dirty="0"/>
              <a:t>config</a:t>
            </a:r>
          </a:p>
          <a:p>
            <a:pPr marL="285750" indent="-285750">
              <a:buFont typeface="Arial" panose="020B0604020202020204" pitchFamily="34" charset="0"/>
              <a:buChar char="•"/>
            </a:pPr>
            <a:r>
              <a:rPr lang="en-US" dirty="0" err="1"/>
              <a:t>bgp</a:t>
            </a:r>
            <a:endParaRPr lang="en-US" dirty="0"/>
          </a:p>
          <a:p>
            <a:pPr marL="285750" indent="-285750">
              <a:buFont typeface="Arial" panose="020B0604020202020204" pitchFamily="34" charset="0"/>
              <a:buChar char="•"/>
            </a:pPr>
            <a:r>
              <a:rPr lang="en-US" dirty="0" err="1"/>
              <a:t>acl</a:t>
            </a:r>
            <a:endParaRPr lang="en-US" dirty="0"/>
          </a:p>
          <a:p>
            <a:pPr marL="285750" indent="-285750">
              <a:buFont typeface="Arial" panose="020B0604020202020204" pitchFamily="34" charset="0"/>
              <a:buChar char="•"/>
            </a:pPr>
            <a:r>
              <a:rPr lang="en-US" dirty="0"/>
              <a:t>routing</a:t>
            </a:r>
          </a:p>
          <a:p>
            <a:pPr marL="285750" indent="-285750">
              <a:buFont typeface="Arial" panose="020B0604020202020204" pitchFamily="34" charset="0"/>
              <a:buChar char="•"/>
            </a:pPr>
            <a:r>
              <a:rPr lang="en-US" dirty="0" err="1"/>
              <a:t>static_routing</a:t>
            </a:r>
            <a:endParaRPr lang="en-US" dirty="0"/>
          </a:p>
          <a:p>
            <a:pPr marL="285750" indent="-285750">
              <a:buFont typeface="Arial" panose="020B0604020202020204" pitchFamily="34" charset="0"/>
              <a:buChar char="•"/>
            </a:pPr>
            <a:r>
              <a:rPr lang="en-US" dirty="0" err="1"/>
              <a:t>arp</a:t>
            </a:r>
            <a:endParaRPr lang="en-US" dirty="0"/>
          </a:p>
          <a:p>
            <a:pPr marL="285750" indent="-285750">
              <a:buFont typeface="Arial" panose="020B0604020202020204" pitchFamily="34" charset="0"/>
              <a:buChar char="•"/>
            </a:pPr>
            <a:r>
              <a:rPr lang="en-US" dirty="0"/>
              <a:t>interface</a:t>
            </a:r>
          </a:p>
          <a:p>
            <a:pPr marL="285750" indent="-285750">
              <a:buFont typeface="Arial" panose="020B0604020202020204" pitchFamily="34" charset="0"/>
              <a:buChar char="•"/>
            </a:pPr>
            <a:r>
              <a:rPr lang="en-US" dirty="0" err="1"/>
              <a:t>etc</a:t>
            </a:r>
            <a:r>
              <a:rPr lang="en-US" dirty="0"/>
              <a:t>….</a:t>
            </a:r>
          </a:p>
        </p:txBody>
      </p:sp>
      <p:sp>
        <p:nvSpPr>
          <p:cNvPr id="4" name="TextBox 3">
            <a:extLst>
              <a:ext uri="{FF2B5EF4-FFF2-40B4-BE49-F238E27FC236}">
                <a16:creationId xmlns:a16="http://schemas.microsoft.com/office/drawing/2014/main" id="{5CC25989-0589-5DEA-2FC2-54761626D74D}"/>
              </a:ext>
            </a:extLst>
          </p:cNvPr>
          <p:cNvSpPr txBox="1"/>
          <p:nvPr/>
        </p:nvSpPr>
        <p:spPr>
          <a:xfrm>
            <a:off x="720525" y="5342642"/>
            <a:ext cx="10877308" cy="369332"/>
          </a:xfrm>
          <a:prstGeom prst="rect">
            <a:avLst/>
          </a:prstGeom>
          <a:noFill/>
        </p:spPr>
        <p:txBody>
          <a:bodyPr wrap="square">
            <a:spAutoFit/>
          </a:bodyPr>
          <a:lstStyle/>
          <a:p>
            <a:r>
              <a:rPr lang="en-US" dirty="0">
                <a:solidFill>
                  <a:srgbClr val="0432FF"/>
                </a:solidFill>
                <a:hlinkClick r:id="rId3">
                  <a:extLst>
                    <a:ext uri="{A12FA001-AC4F-418D-AE19-62706E023703}">
                      <ahyp:hlinkClr xmlns:ahyp="http://schemas.microsoft.com/office/drawing/2018/hyperlinkcolor" val="tx"/>
                    </a:ext>
                  </a:extLst>
                </a:hlinkClick>
              </a:rPr>
              <a:t>Refernce:  https://pubhub.devnetcloud.com/media/genie-feature-browser/docs/#/models</a:t>
            </a:r>
            <a:endParaRPr lang="en-US" dirty="0">
              <a:solidFill>
                <a:srgbClr val="0432FF"/>
              </a:solidFill>
            </a:endParaRPr>
          </a:p>
        </p:txBody>
      </p:sp>
    </p:spTree>
    <p:extLst>
      <p:ext uri="{BB962C8B-B14F-4D97-AF65-F5344CB8AC3E}">
        <p14:creationId xmlns:p14="http://schemas.microsoft.com/office/powerpoint/2010/main" val="9894710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222ACA-A060-D651-9E2E-B40B13F636C6}"/>
              </a:ext>
            </a:extLst>
          </p:cNvPr>
          <p:cNvSpPr txBox="1"/>
          <p:nvPr/>
        </p:nvSpPr>
        <p:spPr>
          <a:xfrm>
            <a:off x="256878" y="129931"/>
            <a:ext cx="9593178" cy="461665"/>
          </a:xfrm>
          <a:prstGeom prst="rect">
            <a:avLst/>
          </a:prstGeom>
          <a:noFill/>
        </p:spPr>
        <p:txBody>
          <a:bodyPr wrap="square">
            <a:spAutoFit/>
          </a:bodyPr>
          <a:lstStyle/>
          <a:p>
            <a:r>
              <a:rPr lang="en-US" sz="2400" b="1" dirty="0" err="1">
                <a:ln w="22225">
                  <a:solidFill>
                    <a:srgbClr val="0070C0"/>
                  </a:solidFill>
                  <a:prstDash val="solid"/>
                </a:ln>
                <a:solidFill>
                  <a:srgbClr val="0070C0"/>
                </a:solidFill>
                <a:effectLst>
                  <a:reflection blurRad="6350" stA="55000" endA="300" endPos="45500" dir="5400000" sy="-100000" algn="bl" rotWithShape="0"/>
                </a:effectLst>
              </a:rPr>
              <a:t>Pyats</a:t>
            </a:r>
            <a:r>
              <a:rPr lang="en-US" sz="2400" b="1" dirty="0">
                <a:ln w="22225">
                  <a:solidFill>
                    <a:srgbClr val="0070C0"/>
                  </a:solidFill>
                  <a:prstDash val="solid"/>
                </a:ln>
                <a:solidFill>
                  <a:srgbClr val="0070C0"/>
                </a:solidFill>
                <a:effectLst>
                  <a:reflection blurRad="6350" stA="55000" endA="300" endPos="45500" dir="5400000" sy="-100000" algn="bl" rotWithShape="0"/>
                </a:effectLst>
              </a:rPr>
              <a:t> Robot Framework – Configuration Model</a:t>
            </a:r>
          </a:p>
        </p:txBody>
      </p:sp>
      <p:sp>
        <p:nvSpPr>
          <p:cNvPr id="4" name="TextBox 3">
            <a:extLst>
              <a:ext uri="{FF2B5EF4-FFF2-40B4-BE49-F238E27FC236}">
                <a16:creationId xmlns:a16="http://schemas.microsoft.com/office/drawing/2014/main" id="{DDF1FA9E-4071-A44D-8C1C-CCAC9AC3DB74}"/>
              </a:ext>
            </a:extLst>
          </p:cNvPr>
          <p:cNvSpPr txBox="1"/>
          <p:nvPr/>
        </p:nvSpPr>
        <p:spPr>
          <a:xfrm>
            <a:off x="558479" y="610136"/>
            <a:ext cx="6094070" cy="6247864"/>
          </a:xfrm>
          <a:prstGeom prst="rect">
            <a:avLst/>
          </a:prstGeom>
          <a:noFill/>
        </p:spPr>
        <p:txBody>
          <a:bodyPr wrap="square">
            <a:spAutoFit/>
          </a:bodyPr>
          <a:lstStyle/>
          <a:p>
            <a:r>
              <a:rPr lang="en-US" sz="1000" dirty="0">
                <a:latin typeface="Courier New" panose="02070309020205020404" pitchFamily="49" charset="0"/>
                <a:cs typeface="Courier New" panose="02070309020205020404" pitchFamily="49" charset="0"/>
              </a:rPr>
              <a:t># Show Running Configuration</a:t>
            </a:r>
          </a:p>
          <a:p>
            <a:r>
              <a:rPr lang="en-US" sz="1000" dirty="0">
                <a:latin typeface="Courier New" panose="02070309020205020404" pitchFamily="49" charset="0"/>
                <a:cs typeface="Courier New" panose="02070309020205020404" pitchFamily="49" charset="0"/>
              </a:rPr>
              <a:t>** Settings ***</a:t>
            </a:r>
          </a:p>
          <a:p>
            <a:r>
              <a:rPr lang="en-US" sz="1000" dirty="0">
                <a:latin typeface="Courier New" panose="02070309020205020404" pitchFamily="49" charset="0"/>
                <a:cs typeface="Courier New" panose="02070309020205020404" pitchFamily="49" charset="0"/>
              </a:rPr>
              <a:t>Library        </a:t>
            </a:r>
            <a:r>
              <a:rPr lang="en-US" sz="1000" dirty="0" err="1">
                <a:latin typeface="Courier New" panose="02070309020205020404" pitchFamily="49" charset="0"/>
                <a:cs typeface="Courier New" panose="02070309020205020404" pitchFamily="49" charset="0"/>
              </a:rPr>
              <a:t>OperatingSystem</a:t>
            </a:r>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Library        </a:t>
            </a:r>
            <a:r>
              <a:rPr lang="en-US" sz="1000" dirty="0" err="1">
                <a:latin typeface="Courier New" panose="02070309020205020404" pitchFamily="49" charset="0"/>
                <a:cs typeface="Courier New" panose="02070309020205020404" pitchFamily="49" charset="0"/>
              </a:rPr>
              <a:t>ats.robot.pyATSRobot</a:t>
            </a:r>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Library        </a:t>
            </a:r>
            <a:r>
              <a:rPr lang="en-US" sz="1000" dirty="0" err="1">
                <a:latin typeface="Courier New" panose="02070309020205020404" pitchFamily="49" charset="0"/>
                <a:cs typeface="Courier New" panose="02070309020205020404" pitchFamily="49" charset="0"/>
              </a:rPr>
              <a:t>genie.libs.robot.GenieRobot</a:t>
            </a:r>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Library        </a:t>
            </a:r>
            <a:r>
              <a:rPr lang="en-US" sz="1000" dirty="0" err="1">
                <a:latin typeface="Courier New" panose="02070309020205020404" pitchFamily="49" charset="0"/>
                <a:cs typeface="Courier New" panose="02070309020205020404" pitchFamily="49" charset="0"/>
              </a:rPr>
              <a:t>genie.libs.robot.GenieRobotApis</a:t>
            </a:r>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Library        </a:t>
            </a:r>
            <a:r>
              <a:rPr lang="en-US" sz="1000" dirty="0" err="1">
                <a:latin typeface="Courier New" panose="02070309020205020404" pitchFamily="49" charset="0"/>
                <a:cs typeface="Courier New" panose="02070309020205020404" pitchFamily="49" charset="0"/>
              </a:rPr>
              <a:t>unicon.robot.UniconRobot</a:t>
            </a:r>
            <a:endParaRPr lang="en-US" sz="1000" dirty="0">
              <a:latin typeface="Courier New" panose="02070309020205020404" pitchFamily="49" charset="0"/>
              <a:cs typeface="Courier New" panose="02070309020205020404" pitchFamily="49" charset="0"/>
            </a:endParaRPr>
          </a:p>
          <a:p>
            <a:endParaRPr lang="en-US" sz="1000" dirty="0">
              <a:latin typeface="Courier New" panose="02070309020205020404" pitchFamily="49" charset="0"/>
              <a:cs typeface="Courier New" panose="02070309020205020404" pitchFamily="49" charset="0"/>
            </a:endParaRPr>
          </a:p>
          <a:p>
            <a:endParaRPr lang="en-US" sz="1000" dirty="0">
              <a:latin typeface="Courier New" panose="02070309020205020404" pitchFamily="49" charset="0"/>
              <a:cs typeface="Courier New" panose="02070309020205020404" pitchFamily="49" charset="0"/>
            </a:endParaRP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 Variables ***</a:t>
            </a:r>
          </a:p>
          <a:p>
            <a:r>
              <a:rPr lang="en-US" sz="1000" dirty="0">
                <a:latin typeface="Courier New" panose="02070309020205020404" pitchFamily="49" charset="0"/>
                <a:cs typeface="Courier New" panose="02070309020205020404" pitchFamily="49" charset="0"/>
              </a:rPr>
              <a:t># Defining variables that can be used elsewhere in the test data.</a:t>
            </a:r>
          </a:p>
          <a:p>
            <a:r>
              <a:rPr lang="en-US" sz="1000" dirty="0">
                <a:latin typeface="Courier New" panose="02070309020205020404" pitchFamily="49" charset="0"/>
                <a:cs typeface="Courier New" panose="02070309020205020404" pitchFamily="49" charset="0"/>
              </a:rPr>
              <a:t># Can also be driven as dash argument at runtime</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${testbed}    tb-jump.yaml</a:t>
            </a:r>
          </a:p>
          <a:p>
            <a:r>
              <a:rPr lang="en-US" sz="1000" dirty="0">
                <a:latin typeface="Courier New" panose="02070309020205020404" pitchFamily="49" charset="0"/>
                <a:cs typeface="Courier New" panose="02070309020205020404" pitchFamily="49" charset="0"/>
              </a:rPr>
              <a:t># ${PTS}         /path/file</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 Test Cases ***</a:t>
            </a:r>
          </a:p>
          <a:p>
            <a:r>
              <a:rPr lang="en-US" sz="1000" dirty="0">
                <a:latin typeface="Courier New" panose="02070309020205020404" pitchFamily="49" charset="0"/>
                <a:cs typeface="Courier New" panose="02070309020205020404" pitchFamily="49" charset="0"/>
              </a:rPr>
              <a:t># Creating test cases from available keywords.</a:t>
            </a:r>
          </a:p>
          <a:p>
            <a:endParaRPr lang="en-US" sz="1000" dirty="0">
              <a:latin typeface="Courier New" panose="02070309020205020404" pitchFamily="49" charset="0"/>
              <a:cs typeface="Courier New" panose="02070309020205020404" pitchFamily="49" charset="0"/>
            </a:endParaRP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Connect</a:t>
            </a:r>
          </a:p>
          <a:p>
            <a:r>
              <a:rPr lang="en-US" sz="1000" dirty="0">
                <a:latin typeface="Courier New" panose="02070309020205020404" pitchFamily="49" charset="0"/>
                <a:cs typeface="Courier New" panose="02070309020205020404" pitchFamily="49" charset="0"/>
              </a:rPr>
              <a:t>    use testbed "${testbed}"</a:t>
            </a:r>
          </a:p>
          <a:p>
            <a:r>
              <a:rPr lang="en-US" sz="1000" dirty="0">
                <a:latin typeface="Courier New" panose="02070309020205020404" pitchFamily="49" charset="0"/>
                <a:cs typeface="Courier New" panose="02070309020205020404" pitchFamily="49" charset="0"/>
              </a:rPr>
              <a:t>    connect to devices "DAL"</a:t>
            </a:r>
          </a:p>
          <a:p>
            <a:r>
              <a:rPr lang="en-US" sz="1000" dirty="0">
                <a:latin typeface="Courier New" panose="02070309020205020404" pitchFamily="49" charset="0"/>
                <a:cs typeface="Courier New" panose="02070309020205020404" pitchFamily="49" charset="0"/>
              </a:rPr>
              <a:t>    connect to devices "NY"</a:t>
            </a:r>
          </a:p>
          <a:p>
            <a:endParaRPr lang="en-US" sz="1000" dirty="0">
              <a:latin typeface="Courier New" panose="02070309020205020404" pitchFamily="49" charset="0"/>
              <a:cs typeface="Courier New" panose="02070309020205020404" pitchFamily="49" charset="0"/>
            </a:endParaRPr>
          </a:p>
          <a:p>
            <a:endParaRPr lang="en-US" sz="1000" dirty="0">
              <a:latin typeface="Courier New" panose="02070309020205020404" pitchFamily="49" charset="0"/>
              <a:cs typeface="Courier New" panose="02070309020205020404" pitchFamily="49" charset="0"/>
            </a:endParaRPr>
          </a:p>
          <a:p>
            <a:endParaRPr lang="en-US" sz="1000" dirty="0">
              <a:latin typeface="Courier New" panose="02070309020205020404" pitchFamily="49" charset="0"/>
              <a:cs typeface="Courier New" panose="02070309020205020404" pitchFamily="49" charset="0"/>
            </a:endParaRP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 Dallas Model Configuration</a:t>
            </a:r>
          </a:p>
          <a:p>
            <a:r>
              <a:rPr lang="en-US" sz="1000" dirty="0">
                <a:latin typeface="Courier New" panose="02070309020205020404" pitchFamily="49" charset="0"/>
                <a:cs typeface="Courier New" panose="02070309020205020404" pitchFamily="49" charset="0"/>
              </a:rPr>
              <a:t>DAL Running Configuration</a:t>
            </a:r>
          </a:p>
          <a:p>
            <a:r>
              <a:rPr lang="en-US" sz="1000" dirty="0">
                <a:latin typeface="Courier New" panose="02070309020205020404" pitchFamily="49" charset="0"/>
                <a:cs typeface="Courier New" panose="02070309020205020404" pitchFamily="49" charset="0"/>
              </a:rPr>
              <a:t>    Profile the system for "config" on devices "DAL" as "./</a:t>
            </a:r>
            <a:r>
              <a:rPr lang="en-US" sz="1000" dirty="0" err="1">
                <a:latin typeface="Courier New" panose="02070309020205020404" pitchFamily="49" charset="0"/>
                <a:cs typeface="Courier New" panose="02070309020205020404" pitchFamily="49" charset="0"/>
              </a:rPr>
              <a:t>DAL_base_config</a:t>
            </a:r>
            <a:r>
              <a:rPr lang="en-US" sz="1000" dirty="0">
                <a:latin typeface="Courier New" panose="02070309020205020404" pitchFamily="49" charset="0"/>
                <a:cs typeface="Courier New" panose="02070309020205020404" pitchFamily="49" charset="0"/>
              </a:rPr>
              <a:t>"</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Newyork</a:t>
            </a:r>
            <a:r>
              <a:rPr lang="en-US" sz="1000" dirty="0">
                <a:latin typeface="Courier New" panose="02070309020205020404" pitchFamily="49" charset="0"/>
                <a:cs typeface="Courier New" panose="02070309020205020404" pitchFamily="49" charset="0"/>
              </a:rPr>
              <a:t> Model Configuration</a:t>
            </a:r>
          </a:p>
          <a:p>
            <a:r>
              <a:rPr lang="en-US" sz="1000" dirty="0">
                <a:latin typeface="Courier New" panose="02070309020205020404" pitchFamily="49" charset="0"/>
                <a:cs typeface="Courier New" panose="02070309020205020404" pitchFamily="49" charset="0"/>
              </a:rPr>
              <a:t>NY Running Configuration</a:t>
            </a:r>
          </a:p>
          <a:p>
            <a:r>
              <a:rPr lang="en-US" sz="1000" dirty="0">
                <a:latin typeface="Courier New" panose="02070309020205020404" pitchFamily="49" charset="0"/>
                <a:cs typeface="Courier New" panose="02070309020205020404" pitchFamily="49" charset="0"/>
              </a:rPr>
              <a:t>    Profile the system for "config" on devices "DAL" as "./</a:t>
            </a:r>
            <a:r>
              <a:rPr lang="en-US" sz="1000" dirty="0" err="1">
                <a:latin typeface="Courier New" panose="02070309020205020404" pitchFamily="49" charset="0"/>
                <a:cs typeface="Courier New" panose="02070309020205020404" pitchFamily="49" charset="0"/>
              </a:rPr>
              <a:t>NY_base_config</a:t>
            </a:r>
            <a:r>
              <a:rPr lang="en-US" sz="1000" dirty="0">
                <a:latin typeface="Courier New" panose="02070309020205020404" pitchFamily="49" charset="0"/>
                <a:cs typeface="Courier New" panose="02070309020205020404" pitchFamily="49" charset="0"/>
              </a:rPr>
              <a:t>"    </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 Disconnect from all the devices</a:t>
            </a:r>
          </a:p>
          <a:p>
            <a:r>
              <a:rPr lang="en-US" sz="1000" dirty="0">
                <a:latin typeface="Courier New" panose="02070309020205020404" pitchFamily="49" charset="0"/>
                <a:cs typeface="Courier New" panose="02070309020205020404" pitchFamily="49" charset="0"/>
              </a:rPr>
              <a:t>Disconnect</a:t>
            </a:r>
          </a:p>
          <a:p>
            <a:r>
              <a:rPr lang="en-US" sz="1000" dirty="0">
                <a:latin typeface="Courier New" panose="02070309020205020404" pitchFamily="49" charset="0"/>
                <a:cs typeface="Courier New" panose="02070309020205020404" pitchFamily="49" charset="0"/>
              </a:rPr>
              <a:t>  disconnect from all devices</a:t>
            </a:r>
          </a:p>
        </p:txBody>
      </p:sp>
      <p:sp>
        <p:nvSpPr>
          <p:cNvPr id="7" name="TextBox 6">
            <a:extLst>
              <a:ext uri="{FF2B5EF4-FFF2-40B4-BE49-F238E27FC236}">
                <a16:creationId xmlns:a16="http://schemas.microsoft.com/office/drawing/2014/main" id="{E6E3F255-B5CE-4C32-868F-CF972AFC9C70}"/>
              </a:ext>
            </a:extLst>
          </p:cNvPr>
          <p:cNvSpPr txBox="1"/>
          <p:nvPr/>
        </p:nvSpPr>
        <p:spPr>
          <a:xfrm>
            <a:off x="6426844" y="704299"/>
            <a:ext cx="5626260" cy="2585323"/>
          </a:xfrm>
          <a:prstGeom prst="rect">
            <a:avLst/>
          </a:prstGeom>
          <a:noFill/>
        </p:spPr>
        <p:txBody>
          <a:bodyPr wrap="square">
            <a:spAutoFit/>
          </a:bodyPr>
          <a:lstStyle/>
          <a:p>
            <a:r>
              <a:rPr lang="en-US" sz="900" dirty="0">
                <a:solidFill>
                  <a:srgbClr val="000000"/>
                </a:solidFill>
                <a:effectLst/>
                <a:latin typeface="Courier New" panose="02070309020205020404" pitchFamily="49" charset="0"/>
                <a:cs typeface="Courier New" panose="02070309020205020404" pitchFamily="49" charset="0"/>
              </a:rPr>
              <a:t>Mac-Pro-641 robot % robot </a:t>
            </a:r>
            <a:r>
              <a:rPr lang="en-US" sz="900" dirty="0" err="1">
                <a:solidFill>
                  <a:srgbClr val="000000"/>
                </a:solidFill>
                <a:effectLst/>
                <a:latin typeface="Courier New" panose="02070309020205020404" pitchFamily="49" charset="0"/>
                <a:cs typeface="Courier New" panose="02070309020205020404" pitchFamily="49" charset="0"/>
              </a:rPr>
              <a:t>model_config.robot</a:t>
            </a:r>
            <a:r>
              <a:rPr lang="en-US" sz="900" dirty="0">
                <a:solidFill>
                  <a:srgbClr val="000000"/>
                </a:solidFill>
                <a:effectLst/>
                <a:latin typeface="Courier New" panose="02070309020205020404" pitchFamily="49" charset="0"/>
                <a:cs typeface="Courier New" panose="02070309020205020404" pitchFamily="49" charset="0"/>
              </a:rPr>
              <a:t> </a:t>
            </a:r>
          </a:p>
          <a:p>
            <a:r>
              <a:rPr lang="en-US" sz="900" dirty="0">
                <a:solidFill>
                  <a:srgbClr val="000000"/>
                </a:solidFill>
                <a:effectLst/>
                <a:latin typeface="Courier New" panose="02070309020205020404" pitchFamily="49" charset="0"/>
                <a:cs typeface="Courier New" panose="02070309020205020404" pitchFamily="49" charset="0"/>
              </a:rPr>
              <a:t>==============================================================================</a:t>
            </a:r>
          </a:p>
          <a:p>
            <a:r>
              <a:rPr lang="en-US" sz="900" dirty="0">
                <a:solidFill>
                  <a:srgbClr val="000000"/>
                </a:solidFill>
                <a:effectLst/>
                <a:latin typeface="Courier New" panose="02070309020205020404" pitchFamily="49" charset="0"/>
                <a:cs typeface="Courier New" panose="02070309020205020404" pitchFamily="49" charset="0"/>
              </a:rPr>
              <a:t>Model Config                                                                  </a:t>
            </a:r>
          </a:p>
          <a:p>
            <a:r>
              <a:rPr lang="en-US" sz="900" dirty="0">
                <a:solidFill>
                  <a:srgbClr val="000000"/>
                </a:solidFill>
                <a:effectLst/>
                <a:latin typeface="Courier New" panose="02070309020205020404" pitchFamily="49" charset="0"/>
                <a:cs typeface="Courier New" panose="02070309020205020404" pitchFamily="49" charset="0"/>
              </a:rPr>
              <a:t>==============================================================================</a:t>
            </a:r>
          </a:p>
          <a:p>
            <a:r>
              <a:rPr lang="en-US" sz="900" dirty="0">
                <a:solidFill>
                  <a:srgbClr val="000000"/>
                </a:solidFill>
                <a:effectLst/>
                <a:latin typeface="Courier New" panose="02070309020205020404" pitchFamily="49" charset="0"/>
                <a:cs typeface="Courier New" panose="02070309020205020404" pitchFamily="49" charset="0"/>
              </a:rPr>
              <a:t>Connect                                                               | </a:t>
            </a:r>
            <a:r>
              <a:rPr lang="en-US" sz="900" dirty="0">
                <a:solidFill>
                  <a:srgbClr val="39C026"/>
                </a:solidFill>
                <a:effectLst/>
                <a:latin typeface="Courier New" panose="02070309020205020404" pitchFamily="49" charset="0"/>
                <a:cs typeface="Courier New" panose="02070309020205020404" pitchFamily="49" charset="0"/>
              </a:rPr>
              <a:t>PASS</a:t>
            </a:r>
            <a:r>
              <a:rPr lang="en-US" sz="900" dirty="0">
                <a:solidFill>
                  <a:srgbClr val="000000"/>
                </a:solidFill>
                <a:effectLst/>
                <a:latin typeface="Courier New" panose="02070309020205020404" pitchFamily="49" charset="0"/>
                <a:cs typeface="Courier New" panose="02070309020205020404" pitchFamily="49" charset="0"/>
              </a:rPr>
              <a:t> |</a:t>
            </a:r>
          </a:p>
          <a:p>
            <a:r>
              <a:rPr lang="en-US" sz="900" dirty="0">
                <a:solidFill>
                  <a:srgbClr val="000000"/>
                </a:solidFill>
                <a:effectLst/>
                <a:latin typeface="Courier New" panose="02070309020205020404" pitchFamily="49" charset="0"/>
                <a:cs typeface="Courier New" panose="02070309020205020404" pitchFamily="49" charset="0"/>
              </a:rPr>
              <a:t>------------------------------------------------------------------------------</a:t>
            </a:r>
          </a:p>
          <a:p>
            <a:r>
              <a:rPr lang="en-US" sz="900" dirty="0">
                <a:solidFill>
                  <a:srgbClr val="000000"/>
                </a:solidFill>
                <a:effectLst/>
                <a:latin typeface="Courier New" panose="02070309020205020404" pitchFamily="49" charset="0"/>
                <a:cs typeface="Courier New" panose="02070309020205020404" pitchFamily="49" charset="0"/>
              </a:rPr>
              <a:t>DAL Running Configuration                                             | </a:t>
            </a:r>
            <a:r>
              <a:rPr lang="en-US" sz="900" dirty="0">
                <a:solidFill>
                  <a:srgbClr val="39C026"/>
                </a:solidFill>
                <a:effectLst/>
                <a:latin typeface="Courier New" panose="02070309020205020404" pitchFamily="49" charset="0"/>
                <a:cs typeface="Courier New" panose="02070309020205020404" pitchFamily="49" charset="0"/>
              </a:rPr>
              <a:t>PASS</a:t>
            </a:r>
            <a:r>
              <a:rPr lang="en-US" sz="900" dirty="0">
                <a:solidFill>
                  <a:srgbClr val="000000"/>
                </a:solidFill>
                <a:effectLst/>
                <a:latin typeface="Courier New" panose="02070309020205020404" pitchFamily="49" charset="0"/>
                <a:cs typeface="Courier New" panose="02070309020205020404" pitchFamily="49" charset="0"/>
              </a:rPr>
              <a:t> |</a:t>
            </a:r>
          </a:p>
          <a:p>
            <a:r>
              <a:rPr lang="en-US" sz="900" dirty="0">
                <a:solidFill>
                  <a:srgbClr val="000000"/>
                </a:solidFill>
                <a:effectLst/>
                <a:latin typeface="Courier New" panose="02070309020205020404" pitchFamily="49" charset="0"/>
                <a:cs typeface="Courier New" panose="02070309020205020404" pitchFamily="49" charset="0"/>
              </a:rPr>
              <a:t>------------------------------------------------------------------------------</a:t>
            </a:r>
          </a:p>
          <a:p>
            <a:r>
              <a:rPr lang="en-US" sz="900" dirty="0">
                <a:solidFill>
                  <a:srgbClr val="000000"/>
                </a:solidFill>
                <a:effectLst/>
                <a:latin typeface="Courier New" panose="02070309020205020404" pitchFamily="49" charset="0"/>
                <a:cs typeface="Courier New" panose="02070309020205020404" pitchFamily="49" charset="0"/>
              </a:rPr>
              <a:t>NY Running Configuration                                              | </a:t>
            </a:r>
            <a:r>
              <a:rPr lang="en-US" sz="900" dirty="0">
                <a:solidFill>
                  <a:srgbClr val="39C026"/>
                </a:solidFill>
                <a:effectLst/>
                <a:latin typeface="Courier New" panose="02070309020205020404" pitchFamily="49" charset="0"/>
                <a:cs typeface="Courier New" panose="02070309020205020404" pitchFamily="49" charset="0"/>
              </a:rPr>
              <a:t>PASS</a:t>
            </a:r>
            <a:r>
              <a:rPr lang="en-US" sz="900" dirty="0">
                <a:solidFill>
                  <a:srgbClr val="000000"/>
                </a:solidFill>
                <a:effectLst/>
                <a:latin typeface="Courier New" panose="02070309020205020404" pitchFamily="49" charset="0"/>
                <a:cs typeface="Courier New" panose="02070309020205020404" pitchFamily="49" charset="0"/>
              </a:rPr>
              <a:t> |</a:t>
            </a:r>
          </a:p>
          <a:p>
            <a:r>
              <a:rPr lang="en-US" sz="900" dirty="0">
                <a:solidFill>
                  <a:srgbClr val="000000"/>
                </a:solidFill>
                <a:effectLst/>
                <a:latin typeface="Courier New" panose="02070309020205020404" pitchFamily="49" charset="0"/>
                <a:cs typeface="Courier New" panose="02070309020205020404" pitchFamily="49" charset="0"/>
              </a:rPr>
              <a:t>------------------------------------------------------------------------------</a:t>
            </a:r>
          </a:p>
          <a:p>
            <a:r>
              <a:rPr lang="en-US" sz="900" dirty="0">
                <a:solidFill>
                  <a:srgbClr val="000000"/>
                </a:solidFill>
                <a:effectLst/>
                <a:latin typeface="Courier New" panose="02070309020205020404" pitchFamily="49" charset="0"/>
                <a:cs typeface="Courier New" panose="02070309020205020404" pitchFamily="49" charset="0"/>
              </a:rPr>
              <a:t>Disconnect                                                            | </a:t>
            </a:r>
            <a:r>
              <a:rPr lang="en-US" sz="900" dirty="0">
                <a:solidFill>
                  <a:srgbClr val="39C026"/>
                </a:solidFill>
                <a:effectLst/>
                <a:latin typeface="Courier New" panose="02070309020205020404" pitchFamily="49" charset="0"/>
                <a:cs typeface="Courier New" panose="02070309020205020404" pitchFamily="49" charset="0"/>
              </a:rPr>
              <a:t>PASS</a:t>
            </a:r>
            <a:r>
              <a:rPr lang="en-US" sz="900" dirty="0">
                <a:solidFill>
                  <a:srgbClr val="000000"/>
                </a:solidFill>
                <a:effectLst/>
                <a:latin typeface="Courier New" panose="02070309020205020404" pitchFamily="49" charset="0"/>
                <a:cs typeface="Courier New" panose="02070309020205020404" pitchFamily="49" charset="0"/>
              </a:rPr>
              <a:t> |</a:t>
            </a:r>
          </a:p>
          <a:p>
            <a:r>
              <a:rPr lang="en-US" sz="900" dirty="0">
                <a:solidFill>
                  <a:srgbClr val="000000"/>
                </a:solidFill>
                <a:effectLst/>
                <a:latin typeface="Courier New" panose="02070309020205020404" pitchFamily="49" charset="0"/>
                <a:cs typeface="Courier New" panose="02070309020205020404" pitchFamily="49" charset="0"/>
              </a:rPr>
              <a:t>------------------------------------------------------------------------------</a:t>
            </a:r>
          </a:p>
          <a:p>
            <a:r>
              <a:rPr lang="en-US" sz="900" dirty="0">
                <a:solidFill>
                  <a:srgbClr val="000000"/>
                </a:solidFill>
                <a:effectLst/>
                <a:latin typeface="Courier New" panose="02070309020205020404" pitchFamily="49" charset="0"/>
                <a:cs typeface="Courier New" panose="02070309020205020404" pitchFamily="49" charset="0"/>
              </a:rPr>
              <a:t>Model Config                                                          | </a:t>
            </a:r>
            <a:r>
              <a:rPr lang="en-US" sz="900" dirty="0">
                <a:solidFill>
                  <a:srgbClr val="39C026"/>
                </a:solidFill>
                <a:effectLst/>
                <a:latin typeface="Courier New" panose="02070309020205020404" pitchFamily="49" charset="0"/>
                <a:cs typeface="Courier New" panose="02070309020205020404" pitchFamily="49" charset="0"/>
              </a:rPr>
              <a:t>PASS</a:t>
            </a:r>
            <a:r>
              <a:rPr lang="en-US" sz="900" dirty="0">
                <a:solidFill>
                  <a:srgbClr val="000000"/>
                </a:solidFill>
                <a:effectLst/>
                <a:latin typeface="Courier New" panose="02070309020205020404" pitchFamily="49" charset="0"/>
                <a:cs typeface="Courier New" panose="02070309020205020404" pitchFamily="49" charset="0"/>
              </a:rPr>
              <a:t> |</a:t>
            </a:r>
          </a:p>
          <a:p>
            <a:r>
              <a:rPr lang="en-US" sz="900" dirty="0">
                <a:solidFill>
                  <a:srgbClr val="000000"/>
                </a:solidFill>
                <a:effectLst/>
                <a:latin typeface="Courier New" panose="02070309020205020404" pitchFamily="49" charset="0"/>
                <a:cs typeface="Courier New" panose="02070309020205020404" pitchFamily="49" charset="0"/>
              </a:rPr>
              <a:t>4 tests, 4 passed, 0 failed</a:t>
            </a:r>
          </a:p>
          <a:p>
            <a:r>
              <a:rPr lang="en-US" sz="900" dirty="0">
                <a:solidFill>
                  <a:srgbClr val="000000"/>
                </a:solidFill>
                <a:effectLst/>
                <a:latin typeface="Courier New" panose="02070309020205020404" pitchFamily="49" charset="0"/>
                <a:cs typeface="Courier New" panose="02070309020205020404" pitchFamily="49" charset="0"/>
              </a:rPr>
              <a:t>==============================================================================</a:t>
            </a:r>
          </a:p>
          <a:p>
            <a:r>
              <a:rPr lang="en-US" sz="900" dirty="0">
                <a:solidFill>
                  <a:srgbClr val="000000"/>
                </a:solidFill>
                <a:effectLst/>
                <a:latin typeface="Courier New" panose="02070309020205020404" pitchFamily="49" charset="0"/>
                <a:cs typeface="Courier New" panose="02070309020205020404" pitchFamily="49" charset="0"/>
              </a:rPr>
              <a:t>Output:  /Users/</a:t>
            </a:r>
            <a:r>
              <a:rPr lang="en-US" sz="900" dirty="0" err="1">
                <a:solidFill>
                  <a:srgbClr val="000000"/>
                </a:solidFill>
                <a:effectLst/>
                <a:latin typeface="Courier New" panose="02070309020205020404" pitchFamily="49" charset="0"/>
                <a:cs typeface="Courier New" panose="02070309020205020404" pitchFamily="49" charset="0"/>
              </a:rPr>
              <a:t>chandranath</a:t>
            </a:r>
            <a:r>
              <a:rPr lang="en-US" sz="900" dirty="0">
                <a:solidFill>
                  <a:srgbClr val="000000"/>
                </a:solidFill>
                <a:effectLst/>
                <a:latin typeface="Courier New" panose="02070309020205020404" pitchFamily="49" charset="0"/>
                <a:cs typeface="Courier New" panose="02070309020205020404" pitchFamily="49" charset="0"/>
              </a:rPr>
              <a:t>/</a:t>
            </a:r>
            <a:r>
              <a:rPr lang="en-US" sz="900" dirty="0" err="1">
                <a:solidFill>
                  <a:srgbClr val="000000"/>
                </a:solidFill>
                <a:effectLst/>
                <a:latin typeface="Courier New" panose="02070309020205020404" pitchFamily="49" charset="0"/>
                <a:cs typeface="Courier New" panose="02070309020205020404" pitchFamily="49" charset="0"/>
              </a:rPr>
              <a:t>myfolder</a:t>
            </a:r>
            <a:r>
              <a:rPr lang="en-US" sz="900" dirty="0">
                <a:solidFill>
                  <a:srgbClr val="000000"/>
                </a:solidFill>
                <a:effectLst/>
                <a:latin typeface="Courier New" panose="02070309020205020404" pitchFamily="49" charset="0"/>
                <a:cs typeface="Courier New" panose="02070309020205020404" pitchFamily="49" charset="0"/>
              </a:rPr>
              <a:t>/</a:t>
            </a:r>
            <a:r>
              <a:rPr lang="en-US" sz="900" dirty="0" err="1">
                <a:solidFill>
                  <a:srgbClr val="000000"/>
                </a:solidFill>
                <a:effectLst/>
                <a:latin typeface="Courier New" panose="02070309020205020404" pitchFamily="49" charset="0"/>
                <a:cs typeface="Courier New" panose="02070309020205020404" pitchFamily="49" charset="0"/>
              </a:rPr>
              <a:t>autolearn</a:t>
            </a:r>
            <a:r>
              <a:rPr lang="en-US" sz="900" dirty="0">
                <a:solidFill>
                  <a:srgbClr val="000000"/>
                </a:solidFill>
                <a:effectLst/>
                <a:latin typeface="Courier New" panose="02070309020205020404" pitchFamily="49" charset="0"/>
                <a:cs typeface="Courier New" panose="02070309020205020404" pitchFamily="49" charset="0"/>
              </a:rPr>
              <a:t>/robot/</a:t>
            </a:r>
            <a:r>
              <a:rPr lang="en-US" sz="900" dirty="0" err="1">
                <a:solidFill>
                  <a:srgbClr val="000000"/>
                </a:solidFill>
                <a:effectLst/>
                <a:latin typeface="Courier New" panose="02070309020205020404" pitchFamily="49" charset="0"/>
                <a:cs typeface="Courier New" panose="02070309020205020404" pitchFamily="49" charset="0"/>
              </a:rPr>
              <a:t>output.xml</a:t>
            </a:r>
            <a:endParaRPr lang="en-US" sz="900" dirty="0">
              <a:solidFill>
                <a:srgbClr val="000000"/>
              </a:solidFill>
              <a:effectLst/>
              <a:latin typeface="Courier New" panose="02070309020205020404" pitchFamily="49" charset="0"/>
              <a:cs typeface="Courier New" panose="02070309020205020404" pitchFamily="49" charset="0"/>
            </a:endParaRPr>
          </a:p>
          <a:p>
            <a:r>
              <a:rPr lang="en-US" sz="900" dirty="0">
                <a:solidFill>
                  <a:srgbClr val="000000"/>
                </a:solidFill>
                <a:effectLst/>
                <a:latin typeface="Courier New" panose="02070309020205020404" pitchFamily="49" charset="0"/>
                <a:cs typeface="Courier New" panose="02070309020205020404" pitchFamily="49" charset="0"/>
              </a:rPr>
              <a:t>Log:     /Users/</a:t>
            </a:r>
            <a:r>
              <a:rPr lang="en-US" sz="900" dirty="0" err="1">
                <a:solidFill>
                  <a:srgbClr val="000000"/>
                </a:solidFill>
                <a:effectLst/>
                <a:latin typeface="Courier New" panose="02070309020205020404" pitchFamily="49" charset="0"/>
                <a:cs typeface="Courier New" panose="02070309020205020404" pitchFamily="49" charset="0"/>
              </a:rPr>
              <a:t>chandranath</a:t>
            </a:r>
            <a:r>
              <a:rPr lang="en-US" sz="900" dirty="0">
                <a:solidFill>
                  <a:srgbClr val="000000"/>
                </a:solidFill>
                <a:effectLst/>
                <a:latin typeface="Courier New" panose="02070309020205020404" pitchFamily="49" charset="0"/>
                <a:cs typeface="Courier New" panose="02070309020205020404" pitchFamily="49" charset="0"/>
              </a:rPr>
              <a:t>/</a:t>
            </a:r>
            <a:r>
              <a:rPr lang="en-US" sz="900" dirty="0" err="1">
                <a:solidFill>
                  <a:srgbClr val="000000"/>
                </a:solidFill>
                <a:effectLst/>
                <a:latin typeface="Courier New" panose="02070309020205020404" pitchFamily="49" charset="0"/>
                <a:cs typeface="Courier New" panose="02070309020205020404" pitchFamily="49" charset="0"/>
              </a:rPr>
              <a:t>myfolder</a:t>
            </a:r>
            <a:r>
              <a:rPr lang="en-US" sz="900" dirty="0">
                <a:solidFill>
                  <a:srgbClr val="000000"/>
                </a:solidFill>
                <a:effectLst/>
                <a:latin typeface="Courier New" panose="02070309020205020404" pitchFamily="49" charset="0"/>
                <a:cs typeface="Courier New" panose="02070309020205020404" pitchFamily="49" charset="0"/>
              </a:rPr>
              <a:t>/</a:t>
            </a:r>
            <a:r>
              <a:rPr lang="en-US" sz="900" dirty="0" err="1">
                <a:solidFill>
                  <a:srgbClr val="000000"/>
                </a:solidFill>
                <a:effectLst/>
                <a:latin typeface="Courier New" panose="02070309020205020404" pitchFamily="49" charset="0"/>
                <a:cs typeface="Courier New" panose="02070309020205020404" pitchFamily="49" charset="0"/>
              </a:rPr>
              <a:t>autolearn</a:t>
            </a:r>
            <a:r>
              <a:rPr lang="en-US" sz="900" dirty="0">
                <a:solidFill>
                  <a:srgbClr val="000000"/>
                </a:solidFill>
                <a:effectLst/>
                <a:latin typeface="Courier New" panose="02070309020205020404" pitchFamily="49" charset="0"/>
                <a:cs typeface="Courier New" panose="02070309020205020404" pitchFamily="49" charset="0"/>
              </a:rPr>
              <a:t>/robot/</a:t>
            </a:r>
            <a:r>
              <a:rPr lang="en-US" sz="900" dirty="0" err="1">
                <a:solidFill>
                  <a:srgbClr val="000000"/>
                </a:solidFill>
                <a:effectLst/>
                <a:latin typeface="Courier New" panose="02070309020205020404" pitchFamily="49" charset="0"/>
                <a:cs typeface="Courier New" panose="02070309020205020404" pitchFamily="49" charset="0"/>
              </a:rPr>
              <a:t>log.html</a:t>
            </a:r>
            <a:endParaRPr lang="en-US" sz="900" dirty="0">
              <a:solidFill>
                <a:srgbClr val="000000"/>
              </a:solidFill>
              <a:effectLst/>
              <a:latin typeface="Courier New" panose="02070309020205020404" pitchFamily="49" charset="0"/>
              <a:cs typeface="Courier New" panose="02070309020205020404" pitchFamily="49" charset="0"/>
            </a:endParaRPr>
          </a:p>
          <a:p>
            <a:r>
              <a:rPr lang="en-US" sz="900" dirty="0">
                <a:solidFill>
                  <a:srgbClr val="000000"/>
                </a:solidFill>
                <a:effectLst/>
                <a:latin typeface="Courier New" panose="02070309020205020404" pitchFamily="49" charset="0"/>
                <a:cs typeface="Courier New" panose="02070309020205020404" pitchFamily="49" charset="0"/>
              </a:rPr>
              <a:t>Report:  /Users/</a:t>
            </a:r>
            <a:r>
              <a:rPr lang="en-US" sz="900" dirty="0" err="1">
                <a:solidFill>
                  <a:srgbClr val="000000"/>
                </a:solidFill>
                <a:effectLst/>
                <a:latin typeface="Courier New" panose="02070309020205020404" pitchFamily="49" charset="0"/>
                <a:cs typeface="Courier New" panose="02070309020205020404" pitchFamily="49" charset="0"/>
              </a:rPr>
              <a:t>chandranath</a:t>
            </a:r>
            <a:r>
              <a:rPr lang="en-US" sz="900" dirty="0">
                <a:solidFill>
                  <a:srgbClr val="000000"/>
                </a:solidFill>
                <a:effectLst/>
                <a:latin typeface="Courier New" panose="02070309020205020404" pitchFamily="49" charset="0"/>
                <a:cs typeface="Courier New" panose="02070309020205020404" pitchFamily="49" charset="0"/>
              </a:rPr>
              <a:t>/</a:t>
            </a:r>
            <a:r>
              <a:rPr lang="en-US" sz="900" dirty="0" err="1">
                <a:solidFill>
                  <a:srgbClr val="000000"/>
                </a:solidFill>
                <a:effectLst/>
                <a:latin typeface="Courier New" panose="02070309020205020404" pitchFamily="49" charset="0"/>
                <a:cs typeface="Courier New" panose="02070309020205020404" pitchFamily="49" charset="0"/>
              </a:rPr>
              <a:t>myfolder</a:t>
            </a:r>
            <a:r>
              <a:rPr lang="en-US" sz="900" dirty="0">
                <a:solidFill>
                  <a:srgbClr val="000000"/>
                </a:solidFill>
                <a:effectLst/>
                <a:latin typeface="Courier New" panose="02070309020205020404" pitchFamily="49" charset="0"/>
                <a:cs typeface="Courier New" panose="02070309020205020404" pitchFamily="49" charset="0"/>
              </a:rPr>
              <a:t>/</a:t>
            </a:r>
            <a:r>
              <a:rPr lang="en-US" sz="900" dirty="0" err="1">
                <a:solidFill>
                  <a:srgbClr val="000000"/>
                </a:solidFill>
                <a:effectLst/>
                <a:latin typeface="Courier New" panose="02070309020205020404" pitchFamily="49" charset="0"/>
                <a:cs typeface="Courier New" panose="02070309020205020404" pitchFamily="49" charset="0"/>
              </a:rPr>
              <a:t>autolearn</a:t>
            </a:r>
            <a:r>
              <a:rPr lang="en-US" sz="900" dirty="0">
                <a:solidFill>
                  <a:srgbClr val="000000"/>
                </a:solidFill>
                <a:effectLst/>
                <a:latin typeface="Courier New" panose="02070309020205020404" pitchFamily="49" charset="0"/>
                <a:cs typeface="Courier New" panose="02070309020205020404" pitchFamily="49" charset="0"/>
              </a:rPr>
              <a:t>/robot/</a:t>
            </a:r>
            <a:r>
              <a:rPr lang="en-US" sz="900" dirty="0" err="1">
                <a:solidFill>
                  <a:srgbClr val="000000"/>
                </a:solidFill>
                <a:effectLst/>
                <a:latin typeface="Courier New" panose="02070309020205020404" pitchFamily="49" charset="0"/>
                <a:cs typeface="Courier New" panose="02070309020205020404" pitchFamily="49" charset="0"/>
              </a:rPr>
              <a:t>report.html</a:t>
            </a:r>
            <a:endParaRPr lang="en-US" sz="900" dirty="0">
              <a:solidFill>
                <a:srgbClr val="000000"/>
              </a:solidFill>
              <a:effectLst/>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B2A35033-BBF7-C318-1FC0-D9EA7BEAF89E}"/>
              </a:ext>
            </a:extLst>
          </p:cNvPr>
          <p:cNvSpPr txBox="1"/>
          <p:nvPr/>
        </p:nvSpPr>
        <p:spPr>
          <a:xfrm>
            <a:off x="6912982" y="5319096"/>
            <a:ext cx="5140122" cy="307777"/>
          </a:xfrm>
          <a:prstGeom prst="rect">
            <a:avLst/>
          </a:prstGeom>
          <a:noFill/>
        </p:spPr>
        <p:txBody>
          <a:bodyPr wrap="square">
            <a:spAutoFit/>
          </a:bodyPr>
          <a:lstStyle/>
          <a:p>
            <a:r>
              <a:rPr lang="en-US" sz="1400" b="1" dirty="0">
                <a:solidFill>
                  <a:srgbClr val="0432FF"/>
                </a:solidFill>
                <a:latin typeface="Courier New" panose="02070309020205020404" pitchFamily="49" charset="0"/>
                <a:cs typeface="Courier New" panose="02070309020205020404" pitchFamily="49" charset="0"/>
              </a:rPr>
              <a:t>**Profile keywork is used to run </a:t>
            </a:r>
            <a:r>
              <a:rPr lang="en-US" sz="1400" b="1" dirty="0" err="1">
                <a:solidFill>
                  <a:srgbClr val="0432FF"/>
                </a:solidFill>
                <a:latin typeface="Courier New" panose="02070309020205020404" pitchFamily="49" charset="0"/>
                <a:cs typeface="Courier New" panose="02070309020205020404" pitchFamily="49" charset="0"/>
              </a:rPr>
              <a:t>pyATS</a:t>
            </a:r>
            <a:r>
              <a:rPr lang="en-US" sz="1400" b="1" dirty="0">
                <a:solidFill>
                  <a:srgbClr val="0432FF"/>
                </a:solidFill>
                <a:latin typeface="Courier New" panose="02070309020205020404" pitchFamily="49" charset="0"/>
                <a:cs typeface="Courier New" panose="02070309020205020404" pitchFamily="49" charset="0"/>
              </a:rPr>
              <a:t> models.</a:t>
            </a:r>
            <a:endParaRPr lang="en-US" sz="1400" b="1" dirty="0">
              <a:solidFill>
                <a:srgbClr val="0432FF"/>
              </a:solidFill>
            </a:endParaRPr>
          </a:p>
        </p:txBody>
      </p:sp>
    </p:spTree>
    <p:extLst>
      <p:ext uri="{BB962C8B-B14F-4D97-AF65-F5344CB8AC3E}">
        <p14:creationId xmlns:p14="http://schemas.microsoft.com/office/powerpoint/2010/main" val="40503889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222ACA-A060-D651-9E2E-B40B13F636C6}"/>
              </a:ext>
            </a:extLst>
          </p:cNvPr>
          <p:cNvSpPr txBox="1"/>
          <p:nvPr/>
        </p:nvSpPr>
        <p:spPr>
          <a:xfrm>
            <a:off x="256878" y="129931"/>
            <a:ext cx="9593178" cy="461665"/>
          </a:xfrm>
          <a:prstGeom prst="rect">
            <a:avLst/>
          </a:prstGeom>
          <a:noFill/>
        </p:spPr>
        <p:txBody>
          <a:bodyPr wrap="square">
            <a:spAutoFit/>
          </a:bodyPr>
          <a:lstStyle/>
          <a:p>
            <a:r>
              <a:rPr lang="en-US" sz="2400" b="1" dirty="0">
                <a:ln w="22225">
                  <a:solidFill>
                    <a:srgbClr val="0070C0"/>
                  </a:solidFill>
                  <a:prstDash val="solid"/>
                </a:ln>
                <a:solidFill>
                  <a:srgbClr val="0070C0"/>
                </a:solidFill>
                <a:effectLst>
                  <a:reflection blurRad="6350" stA="55000" endA="300" endPos="45500" dir="5400000" sy="-100000" algn="bl" rotWithShape="0"/>
                </a:effectLst>
              </a:rPr>
              <a:t>Report – Configuration Model</a:t>
            </a:r>
          </a:p>
        </p:txBody>
      </p:sp>
      <p:pic>
        <p:nvPicPr>
          <p:cNvPr id="2" name="Picture 1">
            <a:extLst>
              <a:ext uri="{FF2B5EF4-FFF2-40B4-BE49-F238E27FC236}">
                <a16:creationId xmlns:a16="http://schemas.microsoft.com/office/drawing/2014/main" id="{25E55D0A-66E3-79D4-8E8D-EB3FFC11D421}"/>
              </a:ext>
            </a:extLst>
          </p:cNvPr>
          <p:cNvPicPr>
            <a:picLocks noChangeAspect="1"/>
          </p:cNvPicPr>
          <p:nvPr/>
        </p:nvPicPr>
        <p:blipFill>
          <a:blip r:embed="rId3"/>
          <a:stretch>
            <a:fillRect/>
          </a:stretch>
        </p:blipFill>
        <p:spPr>
          <a:xfrm>
            <a:off x="901860" y="836222"/>
            <a:ext cx="9593177" cy="5200295"/>
          </a:xfrm>
          <a:prstGeom prst="rect">
            <a:avLst/>
          </a:prstGeom>
        </p:spPr>
      </p:pic>
      <p:sp>
        <p:nvSpPr>
          <p:cNvPr id="6" name="TextBox 5">
            <a:extLst>
              <a:ext uri="{FF2B5EF4-FFF2-40B4-BE49-F238E27FC236}">
                <a16:creationId xmlns:a16="http://schemas.microsoft.com/office/drawing/2014/main" id="{D80C0D70-C2C4-C7FF-A8F5-F6EEB0ABC257}"/>
              </a:ext>
            </a:extLst>
          </p:cNvPr>
          <p:cNvSpPr txBox="1"/>
          <p:nvPr/>
        </p:nvSpPr>
        <p:spPr>
          <a:xfrm>
            <a:off x="1009891" y="6036517"/>
            <a:ext cx="9372600" cy="307777"/>
          </a:xfrm>
          <a:prstGeom prst="rect">
            <a:avLst/>
          </a:prstGeom>
          <a:noFill/>
        </p:spPr>
        <p:txBody>
          <a:bodyPr wrap="square">
            <a:spAutoFit/>
          </a:bodyPr>
          <a:lstStyle/>
          <a:p>
            <a:r>
              <a:rPr lang="en-US" sz="1400" dirty="0">
                <a:solidFill>
                  <a:srgbClr val="0432FF"/>
                </a:solidFill>
                <a:hlinkClick r:id="rId4">
                  <a:extLst>
                    <a:ext uri="{A12FA001-AC4F-418D-AE19-62706E023703}">
                      <ahyp:hlinkClr xmlns:ahyp="http://schemas.microsoft.com/office/drawing/2018/hyperlinkcolor" val="tx"/>
                    </a:ext>
                  </a:extLst>
                </a:hlinkClick>
              </a:rPr>
              <a:t>https://</a:t>
            </a:r>
            <a:r>
              <a:rPr lang="en-US" sz="1400" dirty="0" err="1">
                <a:solidFill>
                  <a:srgbClr val="0432FF"/>
                </a:solidFill>
                <a:hlinkClick r:id="rId4">
                  <a:extLst>
                    <a:ext uri="{A12FA001-AC4F-418D-AE19-62706E023703}">
                      <ahyp:hlinkClr xmlns:ahyp="http://schemas.microsoft.com/office/drawing/2018/hyperlinkcolor" val="tx"/>
                    </a:ext>
                  </a:extLst>
                </a:hlinkClick>
              </a:rPr>
              <a:t>github.com</a:t>
            </a:r>
            <a:r>
              <a:rPr lang="en-US" sz="1400" dirty="0">
                <a:solidFill>
                  <a:srgbClr val="0432FF"/>
                </a:solidFill>
                <a:hlinkClick r:id="rId4">
                  <a:extLst>
                    <a:ext uri="{A12FA001-AC4F-418D-AE19-62706E023703}">
                      <ahyp:hlinkClr xmlns:ahyp="http://schemas.microsoft.com/office/drawing/2018/hyperlinkcolor" val="tx"/>
                    </a:ext>
                  </a:extLst>
                </a:hlinkClick>
              </a:rPr>
              <a:t>/</a:t>
            </a:r>
            <a:r>
              <a:rPr lang="en-US" sz="1400" dirty="0" err="1">
                <a:solidFill>
                  <a:srgbClr val="0432FF"/>
                </a:solidFill>
                <a:hlinkClick r:id="rId4">
                  <a:extLst>
                    <a:ext uri="{A12FA001-AC4F-418D-AE19-62706E023703}">
                      <ahyp:hlinkClr xmlns:ahyp="http://schemas.microsoft.com/office/drawing/2018/hyperlinkcolor" val="tx"/>
                    </a:ext>
                  </a:extLst>
                </a:hlinkClick>
              </a:rPr>
              <a:t>achaanetatuo</a:t>
            </a:r>
            <a:r>
              <a:rPr lang="en-US" sz="1400" dirty="0">
                <a:solidFill>
                  <a:srgbClr val="0432FF"/>
                </a:solidFill>
                <a:hlinkClick r:id="rId4">
                  <a:extLst>
                    <a:ext uri="{A12FA001-AC4F-418D-AE19-62706E023703}">
                      <ahyp:hlinkClr xmlns:ahyp="http://schemas.microsoft.com/office/drawing/2018/hyperlinkcolor" val="tx"/>
                    </a:ext>
                  </a:extLst>
                </a:hlinkClick>
              </a:rPr>
              <a:t>/</a:t>
            </a:r>
            <a:r>
              <a:rPr lang="en-US" sz="1400" dirty="0" err="1">
                <a:solidFill>
                  <a:srgbClr val="0432FF"/>
                </a:solidFill>
                <a:hlinkClick r:id="rId4">
                  <a:extLst>
                    <a:ext uri="{A12FA001-AC4F-418D-AE19-62706E023703}">
                      <ahyp:hlinkClr xmlns:ahyp="http://schemas.microsoft.com/office/drawing/2018/hyperlinkcolor" val="tx"/>
                    </a:ext>
                  </a:extLst>
                </a:hlinkClick>
              </a:rPr>
              <a:t>pyats</a:t>
            </a:r>
            <a:r>
              <a:rPr lang="en-US" sz="1400" dirty="0">
                <a:solidFill>
                  <a:srgbClr val="0432FF"/>
                </a:solidFill>
                <a:hlinkClick r:id="rId4">
                  <a:extLst>
                    <a:ext uri="{A12FA001-AC4F-418D-AE19-62706E023703}">
                      <ahyp:hlinkClr xmlns:ahyp="http://schemas.microsoft.com/office/drawing/2018/hyperlinkcolor" val="tx"/>
                    </a:ext>
                  </a:extLst>
                </a:hlinkClick>
              </a:rPr>
              <a:t>/blob/main/</a:t>
            </a:r>
            <a:r>
              <a:rPr lang="en-US" sz="1400" dirty="0" err="1">
                <a:solidFill>
                  <a:srgbClr val="0432FF"/>
                </a:solidFill>
                <a:hlinkClick r:id="rId4">
                  <a:extLst>
                    <a:ext uri="{A12FA001-AC4F-418D-AE19-62706E023703}">
                      <ahyp:hlinkClr xmlns:ahyp="http://schemas.microsoft.com/office/drawing/2018/hyperlinkcolor" val="tx"/>
                    </a:ext>
                  </a:extLst>
                </a:hlinkClick>
              </a:rPr>
              <a:t>report_log</a:t>
            </a:r>
            <a:r>
              <a:rPr lang="en-US" sz="1400" dirty="0">
                <a:solidFill>
                  <a:srgbClr val="0432FF"/>
                </a:solidFill>
                <a:hlinkClick r:id="rId4">
                  <a:extLst>
                    <a:ext uri="{A12FA001-AC4F-418D-AE19-62706E023703}">
                      <ahyp:hlinkClr xmlns:ahyp="http://schemas.microsoft.com/office/drawing/2018/hyperlinkcolor" val="tx"/>
                    </a:ext>
                  </a:extLst>
                </a:hlinkClick>
              </a:rPr>
              <a:t>/12_Model_config.html</a:t>
            </a:r>
            <a:endParaRPr lang="en-US" sz="1400" dirty="0">
              <a:solidFill>
                <a:srgbClr val="0432FF"/>
              </a:solidFill>
            </a:endParaRPr>
          </a:p>
        </p:txBody>
      </p:sp>
    </p:spTree>
    <p:extLst>
      <p:ext uri="{BB962C8B-B14F-4D97-AF65-F5344CB8AC3E}">
        <p14:creationId xmlns:p14="http://schemas.microsoft.com/office/powerpoint/2010/main" val="1821133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222ACA-A060-D651-9E2E-B40B13F636C6}"/>
              </a:ext>
            </a:extLst>
          </p:cNvPr>
          <p:cNvSpPr txBox="1"/>
          <p:nvPr/>
        </p:nvSpPr>
        <p:spPr>
          <a:xfrm>
            <a:off x="256878" y="129931"/>
            <a:ext cx="9593178" cy="461665"/>
          </a:xfrm>
          <a:prstGeom prst="rect">
            <a:avLst/>
          </a:prstGeom>
          <a:noFill/>
        </p:spPr>
        <p:txBody>
          <a:bodyPr wrap="square">
            <a:spAutoFit/>
          </a:bodyPr>
          <a:lstStyle/>
          <a:p>
            <a:r>
              <a:rPr lang="en-US" sz="2400" b="1" dirty="0" err="1">
                <a:ln w="22225">
                  <a:solidFill>
                    <a:srgbClr val="0070C0"/>
                  </a:solidFill>
                  <a:prstDash val="solid"/>
                </a:ln>
                <a:solidFill>
                  <a:srgbClr val="0070C0"/>
                </a:solidFill>
                <a:effectLst>
                  <a:reflection blurRad="6350" stA="55000" endA="300" endPos="45500" dir="5400000" sy="-100000" algn="bl" rotWithShape="0"/>
                </a:effectLst>
              </a:rPr>
              <a:t>Pyats</a:t>
            </a:r>
            <a:r>
              <a:rPr lang="en-US" sz="2400" b="1" dirty="0">
                <a:ln w="22225">
                  <a:solidFill>
                    <a:srgbClr val="0070C0"/>
                  </a:solidFill>
                  <a:prstDash val="solid"/>
                </a:ln>
                <a:solidFill>
                  <a:srgbClr val="0070C0"/>
                </a:solidFill>
                <a:effectLst>
                  <a:reflection blurRad="6350" stA="55000" endA="300" endPos="45500" dir="5400000" sy="-100000" algn="bl" rotWithShape="0"/>
                </a:effectLst>
              </a:rPr>
              <a:t> Robot Framework – Routing Model</a:t>
            </a:r>
          </a:p>
        </p:txBody>
      </p:sp>
      <p:sp>
        <p:nvSpPr>
          <p:cNvPr id="4" name="TextBox 3">
            <a:extLst>
              <a:ext uri="{FF2B5EF4-FFF2-40B4-BE49-F238E27FC236}">
                <a16:creationId xmlns:a16="http://schemas.microsoft.com/office/drawing/2014/main" id="{CDAAA6D7-12B9-2FDF-2A01-DCF4F91E990C}"/>
              </a:ext>
            </a:extLst>
          </p:cNvPr>
          <p:cNvSpPr txBox="1"/>
          <p:nvPr/>
        </p:nvSpPr>
        <p:spPr>
          <a:xfrm>
            <a:off x="512181" y="668011"/>
            <a:ext cx="6094070" cy="5940088"/>
          </a:xfrm>
          <a:prstGeom prst="rect">
            <a:avLst/>
          </a:prstGeom>
          <a:noFill/>
        </p:spPr>
        <p:txBody>
          <a:bodyPr wrap="square">
            <a:spAutoFit/>
          </a:bodyPr>
          <a:lstStyle/>
          <a:p>
            <a:r>
              <a:rPr lang="en-US" sz="1000" dirty="0">
                <a:latin typeface="Courier New" panose="02070309020205020404" pitchFamily="49" charset="0"/>
                <a:cs typeface="Courier New" panose="02070309020205020404" pitchFamily="49" charset="0"/>
              </a:rPr>
              <a:t># Routing Model</a:t>
            </a:r>
          </a:p>
          <a:p>
            <a:r>
              <a:rPr lang="en-US" sz="1000" dirty="0">
                <a:latin typeface="Courier New" panose="02070309020205020404" pitchFamily="49" charset="0"/>
                <a:cs typeface="Courier New" panose="02070309020205020404" pitchFamily="49" charset="0"/>
              </a:rPr>
              <a:t>** Settings ***</a:t>
            </a:r>
          </a:p>
          <a:p>
            <a:r>
              <a:rPr lang="en-US" sz="1000" dirty="0">
                <a:latin typeface="Courier New" panose="02070309020205020404" pitchFamily="49" charset="0"/>
                <a:cs typeface="Courier New" panose="02070309020205020404" pitchFamily="49" charset="0"/>
              </a:rPr>
              <a:t>Library        </a:t>
            </a:r>
            <a:r>
              <a:rPr lang="en-US" sz="1000" dirty="0" err="1">
                <a:latin typeface="Courier New" panose="02070309020205020404" pitchFamily="49" charset="0"/>
                <a:cs typeface="Courier New" panose="02070309020205020404" pitchFamily="49" charset="0"/>
              </a:rPr>
              <a:t>OperatingSystem</a:t>
            </a:r>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Library        </a:t>
            </a:r>
            <a:r>
              <a:rPr lang="en-US" sz="1000" dirty="0" err="1">
                <a:latin typeface="Courier New" panose="02070309020205020404" pitchFamily="49" charset="0"/>
                <a:cs typeface="Courier New" panose="02070309020205020404" pitchFamily="49" charset="0"/>
              </a:rPr>
              <a:t>ats.robot.pyATSRobot</a:t>
            </a:r>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Library        </a:t>
            </a:r>
            <a:r>
              <a:rPr lang="en-US" sz="1000" dirty="0" err="1">
                <a:latin typeface="Courier New" panose="02070309020205020404" pitchFamily="49" charset="0"/>
                <a:cs typeface="Courier New" panose="02070309020205020404" pitchFamily="49" charset="0"/>
              </a:rPr>
              <a:t>genie.libs.robot.GenieRobot</a:t>
            </a:r>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Library        </a:t>
            </a:r>
            <a:r>
              <a:rPr lang="en-US" sz="1000" dirty="0" err="1">
                <a:latin typeface="Courier New" panose="02070309020205020404" pitchFamily="49" charset="0"/>
                <a:cs typeface="Courier New" panose="02070309020205020404" pitchFamily="49" charset="0"/>
              </a:rPr>
              <a:t>genie.libs.robot.GenieRobotApis</a:t>
            </a:r>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Library        </a:t>
            </a:r>
            <a:r>
              <a:rPr lang="en-US" sz="1000" dirty="0" err="1">
                <a:latin typeface="Courier New" panose="02070309020205020404" pitchFamily="49" charset="0"/>
                <a:cs typeface="Courier New" panose="02070309020205020404" pitchFamily="49" charset="0"/>
              </a:rPr>
              <a:t>unicon.robot.UniconRobot</a:t>
            </a:r>
            <a:endParaRPr lang="en-US" sz="1000" dirty="0">
              <a:latin typeface="Courier New" panose="02070309020205020404" pitchFamily="49" charset="0"/>
              <a:cs typeface="Courier New" panose="02070309020205020404" pitchFamily="49" charset="0"/>
            </a:endParaRPr>
          </a:p>
          <a:p>
            <a:endParaRPr lang="en-US" sz="1000" dirty="0">
              <a:latin typeface="Courier New" panose="02070309020205020404" pitchFamily="49" charset="0"/>
              <a:cs typeface="Courier New" panose="02070309020205020404" pitchFamily="49" charset="0"/>
            </a:endParaRPr>
          </a:p>
          <a:p>
            <a:endParaRPr lang="en-US" sz="1000" dirty="0">
              <a:latin typeface="Courier New" panose="02070309020205020404" pitchFamily="49" charset="0"/>
              <a:cs typeface="Courier New" panose="02070309020205020404" pitchFamily="49" charset="0"/>
            </a:endParaRP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 Variables ***</a:t>
            </a:r>
          </a:p>
          <a:p>
            <a:r>
              <a:rPr lang="en-US" sz="1000" dirty="0">
                <a:latin typeface="Courier New" panose="02070309020205020404" pitchFamily="49" charset="0"/>
                <a:cs typeface="Courier New" panose="02070309020205020404" pitchFamily="49" charset="0"/>
              </a:rPr>
              <a:t># Defining variables that can be used elsewhere in the test data.</a:t>
            </a:r>
          </a:p>
          <a:p>
            <a:r>
              <a:rPr lang="en-US" sz="1000" dirty="0">
                <a:latin typeface="Courier New" panose="02070309020205020404" pitchFamily="49" charset="0"/>
                <a:cs typeface="Courier New" panose="02070309020205020404" pitchFamily="49" charset="0"/>
              </a:rPr>
              <a:t># Can also be driven as dash argument at runtime</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${testbed}    tb-jump.yaml</a:t>
            </a:r>
          </a:p>
          <a:p>
            <a:r>
              <a:rPr lang="en-US" sz="1000" dirty="0">
                <a:latin typeface="Courier New" panose="02070309020205020404" pitchFamily="49" charset="0"/>
                <a:cs typeface="Courier New" panose="02070309020205020404" pitchFamily="49" charset="0"/>
              </a:rPr>
              <a:t># ${PTS}         /path/file</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 Test Cases ***</a:t>
            </a:r>
          </a:p>
          <a:p>
            <a:r>
              <a:rPr lang="en-US" sz="1000" dirty="0">
                <a:latin typeface="Courier New" panose="02070309020205020404" pitchFamily="49" charset="0"/>
                <a:cs typeface="Courier New" panose="02070309020205020404" pitchFamily="49" charset="0"/>
              </a:rPr>
              <a:t># Creating test cases from available keywords.</a:t>
            </a:r>
          </a:p>
          <a:p>
            <a:endParaRPr lang="en-US" sz="1000" dirty="0">
              <a:latin typeface="Courier New" panose="02070309020205020404" pitchFamily="49" charset="0"/>
              <a:cs typeface="Courier New" panose="02070309020205020404" pitchFamily="49" charset="0"/>
            </a:endParaRP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Connect</a:t>
            </a:r>
          </a:p>
          <a:p>
            <a:r>
              <a:rPr lang="en-US" sz="1000" dirty="0">
                <a:latin typeface="Courier New" panose="02070309020205020404" pitchFamily="49" charset="0"/>
                <a:cs typeface="Courier New" panose="02070309020205020404" pitchFamily="49" charset="0"/>
              </a:rPr>
              <a:t>    use testbed "${testbed}"</a:t>
            </a:r>
          </a:p>
          <a:p>
            <a:r>
              <a:rPr lang="en-US" sz="1000" dirty="0">
                <a:latin typeface="Courier New" panose="02070309020205020404" pitchFamily="49" charset="0"/>
                <a:cs typeface="Courier New" panose="02070309020205020404" pitchFamily="49" charset="0"/>
              </a:rPr>
              <a:t>    connect to devices "DAL"</a:t>
            </a:r>
          </a:p>
          <a:p>
            <a:r>
              <a:rPr lang="en-US" sz="1000" dirty="0">
                <a:latin typeface="Courier New" panose="02070309020205020404" pitchFamily="49" charset="0"/>
                <a:cs typeface="Courier New" panose="02070309020205020404" pitchFamily="49" charset="0"/>
              </a:rPr>
              <a:t>    connect to devices "NY"</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 Dallas Model Routing</a:t>
            </a:r>
          </a:p>
          <a:p>
            <a:r>
              <a:rPr lang="en-US" sz="1000" dirty="0">
                <a:latin typeface="Courier New" panose="02070309020205020404" pitchFamily="49" charset="0"/>
                <a:cs typeface="Courier New" panose="02070309020205020404" pitchFamily="49" charset="0"/>
              </a:rPr>
              <a:t>DAL Model Routing</a:t>
            </a:r>
          </a:p>
          <a:p>
            <a:r>
              <a:rPr lang="en-US" sz="1000" dirty="0">
                <a:latin typeface="Courier New" panose="02070309020205020404" pitchFamily="49" charset="0"/>
                <a:cs typeface="Courier New" panose="02070309020205020404" pitchFamily="49" charset="0"/>
              </a:rPr>
              <a:t>    Profile the system for "routing" on devices "DAL" as "./</a:t>
            </a:r>
            <a:r>
              <a:rPr lang="en-US" sz="1000" dirty="0" err="1">
                <a:latin typeface="Courier New" panose="02070309020205020404" pitchFamily="49" charset="0"/>
                <a:cs typeface="Courier New" panose="02070309020205020404" pitchFamily="49" charset="0"/>
              </a:rPr>
              <a:t>DAL_base_config</a:t>
            </a:r>
            <a:r>
              <a:rPr lang="en-US" sz="1000" dirty="0">
                <a:latin typeface="Courier New" panose="02070309020205020404" pitchFamily="49" charset="0"/>
                <a:cs typeface="Courier New" panose="02070309020205020404" pitchFamily="49" charset="0"/>
              </a:rPr>
              <a:t>"</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Newyork</a:t>
            </a:r>
            <a:r>
              <a:rPr lang="en-US" sz="1000" dirty="0">
                <a:latin typeface="Courier New" panose="02070309020205020404" pitchFamily="49" charset="0"/>
                <a:cs typeface="Courier New" panose="02070309020205020404" pitchFamily="49" charset="0"/>
              </a:rPr>
              <a:t> Model Routing</a:t>
            </a:r>
          </a:p>
          <a:p>
            <a:r>
              <a:rPr lang="en-US" sz="1000" dirty="0">
                <a:latin typeface="Courier New" panose="02070309020205020404" pitchFamily="49" charset="0"/>
                <a:cs typeface="Courier New" panose="02070309020205020404" pitchFamily="49" charset="0"/>
              </a:rPr>
              <a:t>NY Model Routing</a:t>
            </a:r>
          </a:p>
          <a:p>
            <a:r>
              <a:rPr lang="en-US" sz="1000" dirty="0">
                <a:latin typeface="Courier New" panose="02070309020205020404" pitchFamily="49" charset="0"/>
                <a:cs typeface="Courier New" panose="02070309020205020404" pitchFamily="49" charset="0"/>
              </a:rPr>
              <a:t>    Profile the system for "routing" on devices "DAL" as "./</a:t>
            </a:r>
            <a:r>
              <a:rPr lang="en-US" sz="1000" dirty="0" err="1">
                <a:latin typeface="Courier New" panose="02070309020205020404" pitchFamily="49" charset="0"/>
                <a:cs typeface="Courier New" panose="02070309020205020404" pitchFamily="49" charset="0"/>
              </a:rPr>
              <a:t>NY_base_config</a:t>
            </a:r>
            <a:r>
              <a:rPr lang="en-US" sz="1000" dirty="0">
                <a:latin typeface="Courier New" panose="02070309020205020404" pitchFamily="49" charset="0"/>
                <a:cs typeface="Courier New" panose="02070309020205020404" pitchFamily="49" charset="0"/>
              </a:rPr>
              <a:t>"    </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 Disconnect from all the devices</a:t>
            </a:r>
          </a:p>
          <a:p>
            <a:r>
              <a:rPr lang="en-US" sz="1000" dirty="0">
                <a:latin typeface="Courier New" panose="02070309020205020404" pitchFamily="49" charset="0"/>
                <a:cs typeface="Courier New" panose="02070309020205020404" pitchFamily="49" charset="0"/>
              </a:rPr>
              <a:t>Disconnect</a:t>
            </a:r>
          </a:p>
          <a:p>
            <a:r>
              <a:rPr lang="en-US" sz="1000" dirty="0">
                <a:latin typeface="Courier New" panose="02070309020205020404" pitchFamily="49" charset="0"/>
                <a:cs typeface="Courier New" panose="02070309020205020404" pitchFamily="49" charset="0"/>
              </a:rPr>
              <a:t>  disconnect from all devices</a:t>
            </a:r>
          </a:p>
        </p:txBody>
      </p:sp>
      <p:sp>
        <p:nvSpPr>
          <p:cNvPr id="7" name="TextBox 6">
            <a:extLst>
              <a:ext uri="{FF2B5EF4-FFF2-40B4-BE49-F238E27FC236}">
                <a16:creationId xmlns:a16="http://schemas.microsoft.com/office/drawing/2014/main" id="{0EAEB0EE-D72A-2C69-CB8A-EE2FFAC3AF70}"/>
              </a:ext>
            </a:extLst>
          </p:cNvPr>
          <p:cNvSpPr txBox="1"/>
          <p:nvPr/>
        </p:nvSpPr>
        <p:spPr>
          <a:xfrm>
            <a:off x="6606251" y="843677"/>
            <a:ext cx="5585749" cy="2585323"/>
          </a:xfrm>
          <a:prstGeom prst="rect">
            <a:avLst/>
          </a:prstGeom>
          <a:noFill/>
        </p:spPr>
        <p:txBody>
          <a:bodyPr wrap="square">
            <a:spAutoFit/>
          </a:bodyPr>
          <a:lstStyle/>
          <a:p>
            <a:r>
              <a:rPr lang="en-US" sz="900" dirty="0">
                <a:solidFill>
                  <a:srgbClr val="000000"/>
                </a:solidFill>
                <a:effectLst/>
                <a:latin typeface="Courier New" panose="02070309020205020404" pitchFamily="49" charset="0"/>
                <a:cs typeface="Courier New" panose="02070309020205020404" pitchFamily="49" charset="0"/>
              </a:rPr>
              <a:t>Mac-Pro-641 robot % robot </a:t>
            </a:r>
            <a:r>
              <a:rPr lang="en-US" sz="900" dirty="0" err="1">
                <a:solidFill>
                  <a:srgbClr val="000000"/>
                </a:solidFill>
                <a:effectLst/>
                <a:latin typeface="Courier New" panose="02070309020205020404" pitchFamily="49" charset="0"/>
                <a:cs typeface="Courier New" panose="02070309020205020404" pitchFamily="49" charset="0"/>
              </a:rPr>
              <a:t>model_routing.robot</a:t>
            </a:r>
            <a:r>
              <a:rPr lang="en-US" sz="900" dirty="0">
                <a:solidFill>
                  <a:srgbClr val="000000"/>
                </a:solidFill>
                <a:effectLst/>
                <a:latin typeface="Courier New" panose="02070309020205020404" pitchFamily="49" charset="0"/>
                <a:cs typeface="Courier New" panose="02070309020205020404" pitchFamily="49" charset="0"/>
              </a:rPr>
              <a:t>    </a:t>
            </a:r>
          </a:p>
          <a:p>
            <a:r>
              <a:rPr lang="en-US" sz="900" dirty="0">
                <a:solidFill>
                  <a:srgbClr val="000000"/>
                </a:solidFill>
                <a:effectLst/>
                <a:latin typeface="Courier New" panose="02070309020205020404" pitchFamily="49" charset="0"/>
                <a:cs typeface="Courier New" panose="02070309020205020404" pitchFamily="49" charset="0"/>
              </a:rPr>
              <a:t>==============================================================================</a:t>
            </a:r>
          </a:p>
          <a:p>
            <a:r>
              <a:rPr lang="en-US" sz="900" dirty="0">
                <a:solidFill>
                  <a:srgbClr val="000000"/>
                </a:solidFill>
                <a:effectLst/>
                <a:latin typeface="Courier New" panose="02070309020205020404" pitchFamily="49" charset="0"/>
                <a:cs typeface="Courier New" panose="02070309020205020404" pitchFamily="49" charset="0"/>
              </a:rPr>
              <a:t>Model Routing                                                                 </a:t>
            </a:r>
          </a:p>
          <a:p>
            <a:r>
              <a:rPr lang="en-US" sz="900" dirty="0">
                <a:solidFill>
                  <a:srgbClr val="000000"/>
                </a:solidFill>
                <a:effectLst/>
                <a:latin typeface="Courier New" panose="02070309020205020404" pitchFamily="49" charset="0"/>
                <a:cs typeface="Courier New" panose="02070309020205020404" pitchFamily="49" charset="0"/>
              </a:rPr>
              <a:t>==============================================================================</a:t>
            </a:r>
          </a:p>
          <a:p>
            <a:r>
              <a:rPr lang="en-US" sz="900" dirty="0">
                <a:solidFill>
                  <a:srgbClr val="000000"/>
                </a:solidFill>
                <a:effectLst/>
                <a:latin typeface="Courier New" panose="02070309020205020404" pitchFamily="49" charset="0"/>
                <a:cs typeface="Courier New" panose="02070309020205020404" pitchFamily="49" charset="0"/>
              </a:rPr>
              <a:t>Connect                                                               | </a:t>
            </a:r>
            <a:r>
              <a:rPr lang="en-US" sz="900" dirty="0">
                <a:solidFill>
                  <a:srgbClr val="39C026"/>
                </a:solidFill>
                <a:effectLst/>
                <a:latin typeface="Courier New" panose="02070309020205020404" pitchFamily="49" charset="0"/>
                <a:cs typeface="Courier New" panose="02070309020205020404" pitchFamily="49" charset="0"/>
              </a:rPr>
              <a:t>PASS</a:t>
            </a:r>
            <a:r>
              <a:rPr lang="en-US" sz="900" dirty="0">
                <a:solidFill>
                  <a:srgbClr val="000000"/>
                </a:solidFill>
                <a:effectLst/>
                <a:latin typeface="Courier New" panose="02070309020205020404" pitchFamily="49" charset="0"/>
                <a:cs typeface="Courier New" panose="02070309020205020404" pitchFamily="49" charset="0"/>
              </a:rPr>
              <a:t> |</a:t>
            </a:r>
          </a:p>
          <a:p>
            <a:r>
              <a:rPr lang="en-US" sz="900" dirty="0">
                <a:solidFill>
                  <a:srgbClr val="000000"/>
                </a:solidFill>
                <a:effectLst/>
                <a:latin typeface="Courier New" panose="02070309020205020404" pitchFamily="49" charset="0"/>
                <a:cs typeface="Courier New" panose="02070309020205020404" pitchFamily="49" charset="0"/>
              </a:rPr>
              <a:t>------------------------------------------------------------------------------</a:t>
            </a:r>
          </a:p>
          <a:p>
            <a:r>
              <a:rPr lang="en-US" sz="900" dirty="0">
                <a:solidFill>
                  <a:srgbClr val="000000"/>
                </a:solidFill>
                <a:effectLst/>
                <a:latin typeface="Courier New" panose="02070309020205020404" pitchFamily="49" charset="0"/>
                <a:cs typeface="Courier New" panose="02070309020205020404" pitchFamily="49" charset="0"/>
              </a:rPr>
              <a:t>DAL </a:t>
            </a:r>
            <a:r>
              <a:rPr lang="en-US" sz="900" dirty="0">
                <a:latin typeface="Courier New" panose="02070309020205020404" pitchFamily="49" charset="0"/>
                <a:cs typeface="Courier New" panose="02070309020205020404" pitchFamily="49" charset="0"/>
              </a:rPr>
              <a:t>Model Routing 				   </a:t>
            </a:r>
            <a:r>
              <a:rPr lang="en-US" sz="900" dirty="0">
                <a:solidFill>
                  <a:srgbClr val="000000"/>
                </a:solidFill>
                <a:effectLst/>
                <a:latin typeface="Courier New" panose="02070309020205020404" pitchFamily="49" charset="0"/>
                <a:cs typeface="Courier New" panose="02070309020205020404" pitchFamily="49" charset="0"/>
              </a:rPr>
              <a:t>| </a:t>
            </a:r>
            <a:r>
              <a:rPr lang="en-US" sz="900" dirty="0">
                <a:solidFill>
                  <a:srgbClr val="39C026"/>
                </a:solidFill>
                <a:effectLst/>
                <a:latin typeface="Courier New" panose="02070309020205020404" pitchFamily="49" charset="0"/>
                <a:cs typeface="Courier New" panose="02070309020205020404" pitchFamily="49" charset="0"/>
              </a:rPr>
              <a:t>PASS</a:t>
            </a:r>
            <a:r>
              <a:rPr lang="en-US" sz="900" dirty="0">
                <a:solidFill>
                  <a:srgbClr val="000000"/>
                </a:solidFill>
                <a:effectLst/>
                <a:latin typeface="Courier New" panose="02070309020205020404" pitchFamily="49" charset="0"/>
                <a:cs typeface="Courier New" panose="02070309020205020404" pitchFamily="49" charset="0"/>
              </a:rPr>
              <a:t> |</a:t>
            </a:r>
          </a:p>
          <a:p>
            <a:r>
              <a:rPr lang="en-US" sz="900" dirty="0">
                <a:solidFill>
                  <a:srgbClr val="000000"/>
                </a:solidFill>
                <a:effectLst/>
                <a:latin typeface="Courier New" panose="02070309020205020404" pitchFamily="49" charset="0"/>
                <a:cs typeface="Courier New" panose="02070309020205020404" pitchFamily="49" charset="0"/>
              </a:rPr>
              <a:t>------------------------------------------------------------------------------</a:t>
            </a:r>
          </a:p>
          <a:p>
            <a:r>
              <a:rPr lang="en-US" sz="900" dirty="0">
                <a:solidFill>
                  <a:srgbClr val="000000"/>
                </a:solidFill>
                <a:effectLst/>
                <a:latin typeface="Courier New" panose="02070309020205020404" pitchFamily="49" charset="0"/>
                <a:cs typeface="Courier New" panose="02070309020205020404" pitchFamily="49" charset="0"/>
              </a:rPr>
              <a:t>NY </a:t>
            </a:r>
            <a:r>
              <a:rPr lang="en-US" sz="900" dirty="0">
                <a:latin typeface="Courier New" panose="02070309020205020404" pitchFamily="49" charset="0"/>
                <a:cs typeface="Courier New" panose="02070309020205020404" pitchFamily="49" charset="0"/>
              </a:rPr>
              <a:t>Model Routing        </a:t>
            </a:r>
            <a:r>
              <a:rPr lang="en-US" sz="900" dirty="0">
                <a:solidFill>
                  <a:srgbClr val="000000"/>
                </a:solidFill>
                <a:effectLst/>
                <a:latin typeface="Courier New" panose="02070309020205020404" pitchFamily="49" charset="0"/>
                <a:cs typeface="Courier New" panose="02070309020205020404" pitchFamily="49" charset="0"/>
              </a:rPr>
              <a:t>                                              | </a:t>
            </a:r>
            <a:r>
              <a:rPr lang="en-US" sz="900" dirty="0">
                <a:solidFill>
                  <a:srgbClr val="39C026"/>
                </a:solidFill>
                <a:effectLst/>
                <a:latin typeface="Courier New" panose="02070309020205020404" pitchFamily="49" charset="0"/>
                <a:cs typeface="Courier New" panose="02070309020205020404" pitchFamily="49" charset="0"/>
              </a:rPr>
              <a:t>PASS</a:t>
            </a:r>
            <a:r>
              <a:rPr lang="en-US" sz="900" dirty="0">
                <a:solidFill>
                  <a:srgbClr val="000000"/>
                </a:solidFill>
                <a:effectLst/>
                <a:latin typeface="Courier New" panose="02070309020205020404" pitchFamily="49" charset="0"/>
                <a:cs typeface="Courier New" panose="02070309020205020404" pitchFamily="49" charset="0"/>
              </a:rPr>
              <a:t> |</a:t>
            </a:r>
          </a:p>
          <a:p>
            <a:r>
              <a:rPr lang="en-US" sz="900" dirty="0">
                <a:solidFill>
                  <a:srgbClr val="000000"/>
                </a:solidFill>
                <a:effectLst/>
                <a:latin typeface="Courier New" panose="02070309020205020404" pitchFamily="49" charset="0"/>
                <a:cs typeface="Courier New" panose="02070309020205020404" pitchFamily="49" charset="0"/>
              </a:rPr>
              <a:t>------------------------------------------------------------------------------</a:t>
            </a:r>
          </a:p>
          <a:p>
            <a:r>
              <a:rPr lang="en-US" sz="900" dirty="0">
                <a:solidFill>
                  <a:srgbClr val="000000"/>
                </a:solidFill>
                <a:effectLst/>
                <a:latin typeface="Courier New" panose="02070309020205020404" pitchFamily="49" charset="0"/>
                <a:cs typeface="Courier New" panose="02070309020205020404" pitchFamily="49" charset="0"/>
              </a:rPr>
              <a:t>Disconnect                                                            | </a:t>
            </a:r>
            <a:r>
              <a:rPr lang="en-US" sz="900" dirty="0">
                <a:solidFill>
                  <a:srgbClr val="39C026"/>
                </a:solidFill>
                <a:effectLst/>
                <a:latin typeface="Courier New" panose="02070309020205020404" pitchFamily="49" charset="0"/>
                <a:cs typeface="Courier New" panose="02070309020205020404" pitchFamily="49" charset="0"/>
              </a:rPr>
              <a:t>PASS</a:t>
            </a:r>
            <a:r>
              <a:rPr lang="en-US" sz="900" dirty="0">
                <a:solidFill>
                  <a:srgbClr val="000000"/>
                </a:solidFill>
                <a:effectLst/>
                <a:latin typeface="Courier New" panose="02070309020205020404" pitchFamily="49" charset="0"/>
                <a:cs typeface="Courier New" panose="02070309020205020404" pitchFamily="49" charset="0"/>
              </a:rPr>
              <a:t> |</a:t>
            </a:r>
          </a:p>
          <a:p>
            <a:r>
              <a:rPr lang="en-US" sz="900" dirty="0">
                <a:solidFill>
                  <a:srgbClr val="000000"/>
                </a:solidFill>
                <a:effectLst/>
                <a:latin typeface="Courier New" panose="02070309020205020404" pitchFamily="49" charset="0"/>
                <a:cs typeface="Courier New" panose="02070309020205020404" pitchFamily="49" charset="0"/>
              </a:rPr>
              <a:t>------------------------------------------------------------------------------</a:t>
            </a:r>
          </a:p>
          <a:p>
            <a:r>
              <a:rPr lang="en-US" sz="900" dirty="0">
                <a:solidFill>
                  <a:srgbClr val="000000"/>
                </a:solidFill>
                <a:effectLst/>
                <a:latin typeface="Courier New" panose="02070309020205020404" pitchFamily="49" charset="0"/>
                <a:cs typeface="Courier New" panose="02070309020205020404" pitchFamily="49" charset="0"/>
              </a:rPr>
              <a:t>Model Routing                                                         | </a:t>
            </a:r>
            <a:r>
              <a:rPr lang="en-US" sz="900" dirty="0">
                <a:solidFill>
                  <a:srgbClr val="39C026"/>
                </a:solidFill>
                <a:effectLst/>
                <a:latin typeface="Courier New" panose="02070309020205020404" pitchFamily="49" charset="0"/>
                <a:cs typeface="Courier New" panose="02070309020205020404" pitchFamily="49" charset="0"/>
              </a:rPr>
              <a:t>PASS</a:t>
            </a:r>
            <a:r>
              <a:rPr lang="en-US" sz="900" dirty="0">
                <a:solidFill>
                  <a:srgbClr val="000000"/>
                </a:solidFill>
                <a:effectLst/>
                <a:latin typeface="Courier New" panose="02070309020205020404" pitchFamily="49" charset="0"/>
                <a:cs typeface="Courier New" panose="02070309020205020404" pitchFamily="49" charset="0"/>
              </a:rPr>
              <a:t> |</a:t>
            </a:r>
          </a:p>
          <a:p>
            <a:r>
              <a:rPr lang="en-US" sz="900" dirty="0">
                <a:solidFill>
                  <a:srgbClr val="000000"/>
                </a:solidFill>
                <a:effectLst/>
                <a:latin typeface="Courier New" panose="02070309020205020404" pitchFamily="49" charset="0"/>
                <a:cs typeface="Courier New" panose="02070309020205020404" pitchFamily="49" charset="0"/>
              </a:rPr>
              <a:t>4 tests, 4 passed, 0 failed</a:t>
            </a:r>
          </a:p>
          <a:p>
            <a:r>
              <a:rPr lang="en-US" sz="900" dirty="0">
                <a:solidFill>
                  <a:srgbClr val="000000"/>
                </a:solidFill>
                <a:effectLst/>
                <a:latin typeface="Courier New" panose="02070309020205020404" pitchFamily="49" charset="0"/>
                <a:cs typeface="Courier New" panose="02070309020205020404" pitchFamily="49" charset="0"/>
              </a:rPr>
              <a:t>==============================================================================</a:t>
            </a:r>
          </a:p>
          <a:p>
            <a:r>
              <a:rPr lang="en-US" sz="900" dirty="0">
                <a:solidFill>
                  <a:srgbClr val="000000"/>
                </a:solidFill>
                <a:effectLst/>
                <a:latin typeface="Courier New" panose="02070309020205020404" pitchFamily="49" charset="0"/>
                <a:cs typeface="Courier New" panose="02070309020205020404" pitchFamily="49" charset="0"/>
              </a:rPr>
              <a:t>Output:  /Users/</a:t>
            </a:r>
            <a:r>
              <a:rPr lang="en-US" sz="900" dirty="0" err="1">
                <a:solidFill>
                  <a:srgbClr val="000000"/>
                </a:solidFill>
                <a:effectLst/>
                <a:latin typeface="Courier New" panose="02070309020205020404" pitchFamily="49" charset="0"/>
                <a:cs typeface="Courier New" panose="02070309020205020404" pitchFamily="49" charset="0"/>
              </a:rPr>
              <a:t>chandranath</a:t>
            </a:r>
            <a:r>
              <a:rPr lang="en-US" sz="900" dirty="0">
                <a:solidFill>
                  <a:srgbClr val="000000"/>
                </a:solidFill>
                <a:effectLst/>
                <a:latin typeface="Courier New" panose="02070309020205020404" pitchFamily="49" charset="0"/>
                <a:cs typeface="Courier New" panose="02070309020205020404" pitchFamily="49" charset="0"/>
              </a:rPr>
              <a:t>/</a:t>
            </a:r>
            <a:r>
              <a:rPr lang="en-US" sz="900" dirty="0" err="1">
                <a:solidFill>
                  <a:srgbClr val="000000"/>
                </a:solidFill>
                <a:effectLst/>
                <a:latin typeface="Courier New" panose="02070309020205020404" pitchFamily="49" charset="0"/>
                <a:cs typeface="Courier New" panose="02070309020205020404" pitchFamily="49" charset="0"/>
              </a:rPr>
              <a:t>myfolder</a:t>
            </a:r>
            <a:r>
              <a:rPr lang="en-US" sz="900" dirty="0">
                <a:solidFill>
                  <a:srgbClr val="000000"/>
                </a:solidFill>
                <a:effectLst/>
                <a:latin typeface="Courier New" panose="02070309020205020404" pitchFamily="49" charset="0"/>
                <a:cs typeface="Courier New" panose="02070309020205020404" pitchFamily="49" charset="0"/>
              </a:rPr>
              <a:t>/</a:t>
            </a:r>
            <a:r>
              <a:rPr lang="en-US" sz="900" dirty="0" err="1">
                <a:solidFill>
                  <a:srgbClr val="000000"/>
                </a:solidFill>
                <a:effectLst/>
                <a:latin typeface="Courier New" panose="02070309020205020404" pitchFamily="49" charset="0"/>
                <a:cs typeface="Courier New" panose="02070309020205020404" pitchFamily="49" charset="0"/>
              </a:rPr>
              <a:t>autolearn</a:t>
            </a:r>
            <a:r>
              <a:rPr lang="en-US" sz="900" dirty="0">
                <a:solidFill>
                  <a:srgbClr val="000000"/>
                </a:solidFill>
                <a:effectLst/>
                <a:latin typeface="Courier New" panose="02070309020205020404" pitchFamily="49" charset="0"/>
                <a:cs typeface="Courier New" panose="02070309020205020404" pitchFamily="49" charset="0"/>
              </a:rPr>
              <a:t>/robot/</a:t>
            </a:r>
            <a:r>
              <a:rPr lang="en-US" sz="900" dirty="0" err="1">
                <a:solidFill>
                  <a:srgbClr val="000000"/>
                </a:solidFill>
                <a:effectLst/>
                <a:latin typeface="Courier New" panose="02070309020205020404" pitchFamily="49" charset="0"/>
                <a:cs typeface="Courier New" panose="02070309020205020404" pitchFamily="49" charset="0"/>
              </a:rPr>
              <a:t>output.xml</a:t>
            </a:r>
            <a:endParaRPr lang="en-US" sz="900" dirty="0">
              <a:solidFill>
                <a:srgbClr val="000000"/>
              </a:solidFill>
              <a:effectLst/>
              <a:latin typeface="Courier New" panose="02070309020205020404" pitchFamily="49" charset="0"/>
              <a:cs typeface="Courier New" panose="02070309020205020404" pitchFamily="49" charset="0"/>
            </a:endParaRPr>
          </a:p>
          <a:p>
            <a:r>
              <a:rPr lang="en-US" sz="900" dirty="0">
                <a:solidFill>
                  <a:srgbClr val="000000"/>
                </a:solidFill>
                <a:effectLst/>
                <a:latin typeface="Courier New" panose="02070309020205020404" pitchFamily="49" charset="0"/>
                <a:cs typeface="Courier New" panose="02070309020205020404" pitchFamily="49" charset="0"/>
              </a:rPr>
              <a:t>Log:     /Users/</a:t>
            </a:r>
            <a:r>
              <a:rPr lang="en-US" sz="900" dirty="0" err="1">
                <a:solidFill>
                  <a:srgbClr val="000000"/>
                </a:solidFill>
                <a:effectLst/>
                <a:latin typeface="Courier New" panose="02070309020205020404" pitchFamily="49" charset="0"/>
                <a:cs typeface="Courier New" panose="02070309020205020404" pitchFamily="49" charset="0"/>
              </a:rPr>
              <a:t>chandranath</a:t>
            </a:r>
            <a:r>
              <a:rPr lang="en-US" sz="900" dirty="0">
                <a:solidFill>
                  <a:srgbClr val="000000"/>
                </a:solidFill>
                <a:effectLst/>
                <a:latin typeface="Courier New" panose="02070309020205020404" pitchFamily="49" charset="0"/>
                <a:cs typeface="Courier New" panose="02070309020205020404" pitchFamily="49" charset="0"/>
              </a:rPr>
              <a:t>/</a:t>
            </a:r>
            <a:r>
              <a:rPr lang="en-US" sz="900" dirty="0" err="1">
                <a:solidFill>
                  <a:srgbClr val="000000"/>
                </a:solidFill>
                <a:effectLst/>
                <a:latin typeface="Courier New" panose="02070309020205020404" pitchFamily="49" charset="0"/>
                <a:cs typeface="Courier New" panose="02070309020205020404" pitchFamily="49" charset="0"/>
              </a:rPr>
              <a:t>myfolder</a:t>
            </a:r>
            <a:r>
              <a:rPr lang="en-US" sz="900" dirty="0">
                <a:solidFill>
                  <a:srgbClr val="000000"/>
                </a:solidFill>
                <a:effectLst/>
                <a:latin typeface="Courier New" panose="02070309020205020404" pitchFamily="49" charset="0"/>
                <a:cs typeface="Courier New" panose="02070309020205020404" pitchFamily="49" charset="0"/>
              </a:rPr>
              <a:t>/</a:t>
            </a:r>
            <a:r>
              <a:rPr lang="en-US" sz="900" dirty="0" err="1">
                <a:solidFill>
                  <a:srgbClr val="000000"/>
                </a:solidFill>
                <a:effectLst/>
                <a:latin typeface="Courier New" panose="02070309020205020404" pitchFamily="49" charset="0"/>
                <a:cs typeface="Courier New" panose="02070309020205020404" pitchFamily="49" charset="0"/>
              </a:rPr>
              <a:t>autolearn</a:t>
            </a:r>
            <a:r>
              <a:rPr lang="en-US" sz="900" dirty="0">
                <a:solidFill>
                  <a:srgbClr val="000000"/>
                </a:solidFill>
                <a:effectLst/>
                <a:latin typeface="Courier New" panose="02070309020205020404" pitchFamily="49" charset="0"/>
                <a:cs typeface="Courier New" panose="02070309020205020404" pitchFamily="49" charset="0"/>
              </a:rPr>
              <a:t>/robot/</a:t>
            </a:r>
            <a:r>
              <a:rPr lang="en-US" sz="900" dirty="0" err="1">
                <a:solidFill>
                  <a:srgbClr val="000000"/>
                </a:solidFill>
                <a:effectLst/>
                <a:latin typeface="Courier New" panose="02070309020205020404" pitchFamily="49" charset="0"/>
                <a:cs typeface="Courier New" panose="02070309020205020404" pitchFamily="49" charset="0"/>
              </a:rPr>
              <a:t>log.html</a:t>
            </a:r>
            <a:endParaRPr lang="en-US" sz="900" dirty="0">
              <a:solidFill>
                <a:srgbClr val="000000"/>
              </a:solidFill>
              <a:effectLst/>
              <a:latin typeface="Courier New" panose="02070309020205020404" pitchFamily="49" charset="0"/>
              <a:cs typeface="Courier New" panose="02070309020205020404" pitchFamily="49" charset="0"/>
            </a:endParaRPr>
          </a:p>
          <a:p>
            <a:r>
              <a:rPr lang="en-US" sz="900" dirty="0">
                <a:solidFill>
                  <a:srgbClr val="000000"/>
                </a:solidFill>
                <a:effectLst/>
                <a:latin typeface="Courier New" panose="02070309020205020404" pitchFamily="49" charset="0"/>
                <a:cs typeface="Courier New" panose="02070309020205020404" pitchFamily="49" charset="0"/>
              </a:rPr>
              <a:t>Report:  /Users/</a:t>
            </a:r>
            <a:r>
              <a:rPr lang="en-US" sz="900" dirty="0" err="1">
                <a:solidFill>
                  <a:srgbClr val="000000"/>
                </a:solidFill>
                <a:effectLst/>
                <a:latin typeface="Courier New" panose="02070309020205020404" pitchFamily="49" charset="0"/>
                <a:cs typeface="Courier New" panose="02070309020205020404" pitchFamily="49" charset="0"/>
              </a:rPr>
              <a:t>chandranath</a:t>
            </a:r>
            <a:r>
              <a:rPr lang="en-US" sz="900" dirty="0">
                <a:solidFill>
                  <a:srgbClr val="000000"/>
                </a:solidFill>
                <a:effectLst/>
                <a:latin typeface="Courier New" panose="02070309020205020404" pitchFamily="49" charset="0"/>
                <a:cs typeface="Courier New" panose="02070309020205020404" pitchFamily="49" charset="0"/>
              </a:rPr>
              <a:t>/</a:t>
            </a:r>
            <a:r>
              <a:rPr lang="en-US" sz="900" dirty="0" err="1">
                <a:solidFill>
                  <a:srgbClr val="000000"/>
                </a:solidFill>
                <a:effectLst/>
                <a:latin typeface="Courier New" panose="02070309020205020404" pitchFamily="49" charset="0"/>
                <a:cs typeface="Courier New" panose="02070309020205020404" pitchFamily="49" charset="0"/>
              </a:rPr>
              <a:t>myfolder</a:t>
            </a:r>
            <a:r>
              <a:rPr lang="en-US" sz="900" dirty="0">
                <a:solidFill>
                  <a:srgbClr val="000000"/>
                </a:solidFill>
                <a:effectLst/>
                <a:latin typeface="Courier New" panose="02070309020205020404" pitchFamily="49" charset="0"/>
                <a:cs typeface="Courier New" panose="02070309020205020404" pitchFamily="49" charset="0"/>
              </a:rPr>
              <a:t>/</a:t>
            </a:r>
            <a:r>
              <a:rPr lang="en-US" sz="900" dirty="0" err="1">
                <a:solidFill>
                  <a:srgbClr val="000000"/>
                </a:solidFill>
                <a:effectLst/>
                <a:latin typeface="Courier New" panose="02070309020205020404" pitchFamily="49" charset="0"/>
                <a:cs typeface="Courier New" panose="02070309020205020404" pitchFamily="49" charset="0"/>
              </a:rPr>
              <a:t>autolearn</a:t>
            </a:r>
            <a:r>
              <a:rPr lang="en-US" sz="900" dirty="0">
                <a:solidFill>
                  <a:srgbClr val="000000"/>
                </a:solidFill>
                <a:effectLst/>
                <a:latin typeface="Courier New" panose="02070309020205020404" pitchFamily="49" charset="0"/>
                <a:cs typeface="Courier New" panose="02070309020205020404" pitchFamily="49" charset="0"/>
              </a:rPr>
              <a:t>/robot/</a:t>
            </a:r>
            <a:r>
              <a:rPr lang="en-US" sz="900" dirty="0" err="1">
                <a:solidFill>
                  <a:srgbClr val="000000"/>
                </a:solidFill>
                <a:effectLst/>
                <a:latin typeface="Courier New" panose="02070309020205020404" pitchFamily="49" charset="0"/>
                <a:cs typeface="Courier New" panose="02070309020205020404" pitchFamily="49" charset="0"/>
              </a:rPr>
              <a:t>report.html</a:t>
            </a:r>
            <a:endParaRPr lang="en-US" sz="900" dirty="0">
              <a:solidFill>
                <a:srgbClr val="000000"/>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876935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222ACA-A060-D651-9E2E-B40B13F636C6}"/>
              </a:ext>
            </a:extLst>
          </p:cNvPr>
          <p:cNvSpPr txBox="1"/>
          <p:nvPr/>
        </p:nvSpPr>
        <p:spPr>
          <a:xfrm>
            <a:off x="256878" y="129931"/>
            <a:ext cx="9593178" cy="461665"/>
          </a:xfrm>
          <a:prstGeom prst="rect">
            <a:avLst/>
          </a:prstGeom>
          <a:noFill/>
        </p:spPr>
        <p:txBody>
          <a:bodyPr wrap="square">
            <a:spAutoFit/>
          </a:bodyPr>
          <a:lstStyle/>
          <a:p>
            <a:r>
              <a:rPr lang="en-US" sz="2400" b="1" dirty="0">
                <a:ln w="22225">
                  <a:solidFill>
                    <a:srgbClr val="0070C0"/>
                  </a:solidFill>
                  <a:prstDash val="solid"/>
                </a:ln>
                <a:solidFill>
                  <a:srgbClr val="0070C0"/>
                </a:solidFill>
                <a:effectLst>
                  <a:reflection blurRad="6350" stA="55000" endA="300" endPos="45500" dir="5400000" sy="-100000" algn="bl" rotWithShape="0"/>
                </a:effectLst>
              </a:rPr>
              <a:t>Report – Routing Model</a:t>
            </a:r>
          </a:p>
        </p:txBody>
      </p:sp>
      <p:pic>
        <p:nvPicPr>
          <p:cNvPr id="2" name="Picture 1">
            <a:extLst>
              <a:ext uri="{FF2B5EF4-FFF2-40B4-BE49-F238E27FC236}">
                <a16:creationId xmlns:a16="http://schemas.microsoft.com/office/drawing/2014/main" id="{31FEF104-8092-4DBB-44E8-4FBF8417A810}"/>
              </a:ext>
            </a:extLst>
          </p:cNvPr>
          <p:cNvPicPr>
            <a:picLocks noChangeAspect="1"/>
          </p:cNvPicPr>
          <p:nvPr/>
        </p:nvPicPr>
        <p:blipFill>
          <a:blip r:embed="rId3"/>
          <a:stretch>
            <a:fillRect/>
          </a:stretch>
        </p:blipFill>
        <p:spPr>
          <a:xfrm>
            <a:off x="781292" y="723397"/>
            <a:ext cx="9948440" cy="5355765"/>
          </a:xfrm>
          <a:prstGeom prst="rect">
            <a:avLst/>
          </a:prstGeom>
        </p:spPr>
      </p:pic>
      <p:sp>
        <p:nvSpPr>
          <p:cNvPr id="6" name="TextBox 5">
            <a:extLst>
              <a:ext uri="{FF2B5EF4-FFF2-40B4-BE49-F238E27FC236}">
                <a16:creationId xmlns:a16="http://schemas.microsoft.com/office/drawing/2014/main" id="{37AF01D3-E06F-6493-06DD-C4CD32885C79}"/>
              </a:ext>
            </a:extLst>
          </p:cNvPr>
          <p:cNvSpPr txBox="1"/>
          <p:nvPr/>
        </p:nvSpPr>
        <p:spPr>
          <a:xfrm>
            <a:off x="698338" y="6057074"/>
            <a:ext cx="9024395" cy="307777"/>
          </a:xfrm>
          <a:prstGeom prst="rect">
            <a:avLst/>
          </a:prstGeom>
          <a:noFill/>
        </p:spPr>
        <p:txBody>
          <a:bodyPr wrap="square">
            <a:spAutoFit/>
          </a:bodyPr>
          <a:lstStyle/>
          <a:p>
            <a:r>
              <a:rPr lang="en-US" sz="1400" dirty="0">
                <a:solidFill>
                  <a:srgbClr val="0432FF"/>
                </a:solidFill>
                <a:hlinkClick r:id="rId4"/>
              </a:rPr>
              <a:t>https://</a:t>
            </a:r>
            <a:r>
              <a:rPr lang="en-US" sz="1400" dirty="0" err="1">
                <a:solidFill>
                  <a:srgbClr val="0432FF"/>
                </a:solidFill>
                <a:hlinkClick r:id="rId4"/>
              </a:rPr>
              <a:t>github.com</a:t>
            </a:r>
            <a:r>
              <a:rPr lang="en-US" sz="1400" dirty="0">
                <a:solidFill>
                  <a:srgbClr val="0432FF"/>
                </a:solidFill>
                <a:hlinkClick r:id="rId4"/>
              </a:rPr>
              <a:t>/</a:t>
            </a:r>
            <a:r>
              <a:rPr lang="en-US" sz="1400" dirty="0" err="1">
                <a:solidFill>
                  <a:srgbClr val="0432FF"/>
                </a:solidFill>
                <a:hlinkClick r:id="rId4"/>
              </a:rPr>
              <a:t>achaanetatuo</a:t>
            </a:r>
            <a:r>
              <a:rPr lang="en-US" sz="1400" dirty="0">
                <a:solidFill>
                  <a:srgbClr val="0432FF"/>
                </a:solidFill>
                <a:hlinkClick r:id="rId4"/>
              </a:rPr>
              <a:t>/</a:t>
            </a:r>
            <a:r>
              <a:rPr lang="en-US" sz="1400" dirty="0" err="1">
                <a:solidFill>
                  <a:srgbClr val="0432FF"/>
                </a:solidFill>
                <a:hlinkClick r:id="rId4"/>
              </a:rPr>
              <a:t>pyats</a:t>
            </a:r>
            <a:r>
              <a:rPr lang="en-US" sz="1400" dirty="0">
                <a:solidFill>
                  <a:srgbClr val="0432FF"/>
                </a:solidFill>
                <a:hlinkClick r:id="rId4"/>
              </a:rPr>
              <a:t>/blob/main/</a:t>
            </a:r>
            <a:r>
              <a:rPr lang="en-US" sz="1400" dirty="0" err="1">
                <a:solidFill>
                  <a:srgbClr val="0432FF"/>
                </a:solidFill>
                <a:hlinkClick r:id="rId4"/>
              </a:rPr>
              <a:t>report_log</a:t>
            </a:r>
            <a:r>
              <a:rPr lang="en-US" sz="1400" dirty="0">
                <a:solidFill>
                  <a:srgbClr val="0432FF"/>
                </a:solidFill>
                <a:hlinkClick r:id="rId4"/>
              </a:rPr>
              <a:t>/13_model_routing.html</a:t>
            </a:r>
            <a:endParaRPr lang="en-US" sz="1400" dirty="0">
              <a:solidFill>
                <a:srgbClr val="0432FF"/>
              </a:solidFill>
            </a:endParaRPr>
          </a:p>
        </p:txBody>
      </p:sp>
    </p:spTree>
    <p:extLst>
      <p:ext uri="{BB962C8B-B14F-4D97-AF65-F5344CB8AC3E}">
        <p14:creationId xmlns:p14="http://schemas.microsoft.com/office/powerpoint/2010/main" val="11925475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222ACA-A060-D651-9E2E-B40B13F636C6}"/>
              </a:ext>
            </a:extLst>
          </p:cNvPr>
          <p:cNvSpPr txBox="1"/>
          <p:nvPr/>
        </p:nvSpPr>
        <p:spPr>
          <a:xfrm>
            <a:off x="256878" y="129931"/>
            <a:ext cx="9593178" cy="461665"/>
          </a:xfrm>
          <a:prstGeom prst="rect">
            <a:avLst/>
          </a:prstGeom>
          <a:noFill/>
        </p:spPr>
        <p:txBody>
          <a:bodyPr wrap="square">
            <a:spAutoFit/>
          </a:bodyPr>
          <a:lstStyle/>
          <a:p>
            <a:r>
              <a:rPr lang="en-US" sz="2400" b="1" dirty="0" err="1">
                <a:ln w="22225">
                  <a:solidFill>
                    <a:srgbClr val="0070C0"/>
                  </a:solidFill>
                  <a:prstDash val="solid"/>
                </a:ln>
                <a:solidFill>
                  <a:srgbClr val="0070C0"/>
                </a:solidFill>
                <a:effectLst>
                  <a:reflection blurRad="6350" stA="55000" endA="300" endPos="45500" dir="5400000" sy="-100000" algn="bl" rotWithShape="0"/>
                </a:effectLst>
              </a:rPr>
              <a:t>Pyats</a:t>
            </a:r>
            <a:r>
              <a:rPr lang="en-US" sz="2400" b="1" dirty="0">
                <a:ln w="22225">
                  <a:solidFill>
                    <a:srgbClr val="0070C0"/>
                  </a:solidFill>
                  <a:prstDash val="solid"/>
                </a:ln>
                <a:solidFill>
                  <a:srgbClr val="0070C0"/>
                </a:solidFill>
                <a:effectLst>
                  <a:reflection blurRad="6350" stA="55000" endA="300" endPos="45500" dir="5400000" sy="-100000" algn="bl" rotWithShape="0"/>
                </a:effectLst>
              </a:rPr>
              <a:t> Robot Framework – BGP Model</a:t>
            </a:r>
          </a:p>
        </p:txBody>
      </p:sp>
      <p:sp>
        <p:nvSpPr>
          <p:cNvPr id="4" name="TextBox 3">
            <a:extLst>
              <a:ext uri="{FF2B5EF4-FFF2-40B4-BE49-F238E27FC236}">
                <a16:creationId xmlns:a16="http://schemas.microsoft.com/office/drawing/2014/main" id="{468B3862-5BCD-066B-3E74-508608AEAEBA}"/>
              </a:ext>
            </a:extLst>
          </p:cNvPr>
          <p:cNvSpPr txBox="1"/>
          <p:nvPr/>
        </p:nvSpPr>
        <p:spPr>
          <a:xfrm>
            <a:off x="546904" y="610136"/>
            <a:ext cx="6094070" cy="6247864"/>
          </a:xfrm>
          <a:prstGeom prst="rect">
            <a:avLst/>
          </a:prstGeom>
          <a:noFill/>
        </p:spPr>
        <p:txBody>
          <a:bodyPr wrap="square">
            <a:spAutoFit/>
          </a:bodyPr>
          <a:lstStyle/>
          <a:p>
            <a:r>
              <a:rPr lang="en-US" sz="1000" dirty="0">
                <a:latin typeface="Courier New" panose="02070309020205020404" pitchFamily="49" charset="0"/>
                <a:cs typeface="Courier New" panose="02070309020205020404" pitchFamily="49" charset="0"/>
              </a:rPr>
              <a:t># BGP Model</a:t>
            </a:r>
          </a:p>
          <a:p>
            <a:r>
              <a:rPr lang="en-US" sz="1000" dirty="0">
                <a:latin typeface="Courier New" panose="02070309020205020404" pitchFamily="49" charset="0"/>
                <a:cs typeface="Courier New" panose="02070309020205020404" pitchFamily="49" charset="0"/>
              </a:rPr>
              <a:t>** Settings ***</a:t>
            </a:r>
          </a:p>
          <a:p>
            <a:r>
              <a:rPr lang="en-US" sz="1000" dirty="0">
                <a:latin typeface="Courier New" panose="02070309020205020404" pitchFamily="49" charset="0"/>
                <a:cs typeface="Courier New" panose="02070309020205020404" pitchFamily="49" charset="0"/>
              </a:rPr>
              <a:t>Library        </a:t>
            </a:r>
            <a:r>
              <a:rPr lang="en-US" sz="1000" dirty="0" err="1">
                <a:latin typeface="Courier New" panose="02070309020205020404" pitchFamily="49" charset="0"/>
                <a:cs typeface="Courier New" panose="02070309020205020404" pitchFamily="49" charset="0"/>
              </a:rPr>
              <a:t>OperatingSystem</a:t>
            </a:r>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Library        </a:t>
            </a:r>
            <a:r>
              <a:rPr lang="en-US" sz="1000" dirty="0" err="1">
                <a:latin typeface="Courier New" panose="02070309020205020404" pitchFamily="49" charset="0"/>
                <a:cs typeface="Courier New" panose="02070309020205020404" pitchFamily="49" charset="0"/>
              </a:rPr>
              <a:t>ats.robot.pyATSRobot</a:t>
            </a:r>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Library        </a:t>
            </a:r>
            <a:r>
              <a:rPr lang="en-US" sz="1000" dirty="0" err="1">
                <a:latin typeface="Courier New" panose="02070309020205020404" pitchFamily="49" charset="0"/>
                <a:cs typeface="Courier New" panose="02070309020205020404" pitchFamily="49" charset="0"/>
              </a:rPr>
              <a:t>genie.libs.robot.GenieRobot</a:t>
            </a:r>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Library        </a:t>
            </a:r>
            <a:r>
              <a:rPr lang="en-US" sz="1000" dirty="0" err="1">
                <a:latin typeface="Courier New" panose="02070309020205020404" pitchFamily="49" charset="0"/>
                <a:cs typeface="Courier New" panose="02070309020205020404" pitchFamily="49" charset="0"/>
              </a:rPr>
              <a:t>genie.libs.robot.GenieRobotApis</a:t>
            </a:r>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Library        </a:t>
            </a:r>
            <a:r>
              <a:rPr lang="en-US" sz="1000" dirty="0" err="1">
                <a:latin typeface="Courier New" panose="02070309020205020404" pitchFamily="49" charset="0"/>
                <a:cs typeface="Courier New" panose="02070309020205020404" pitchFamily="49" charset="0"/>
              </a:rPr>
              <a:t>unicon.robot.UniconRobot</a:t>
            </a:r>
            <a:endParaRPr lang="en-US" sz="1000" dirty="0">
              <a:latin typeface="Courier New" panose="02070309020205020404" pitchFamily="49" charset="0"/>
              <a:cs typeface="Courier New" panose="02070309020205020404" pitchFamily="49" charset="0"/>
            </a:endParaRPr>
          </a:p>
          <a:p>
            <a:endParaRPr lang="en-US" sz="1000" dirty="0">
              <a:latin typeface="Courier New" panose="02070309020205020404" pitchFamily="49" charset="0"/>
              <a:cs typeface="Courier New" panose="02070309020205020404" pitchFamily="49" charset="0"/>
            </a:endParaRPr>
          </a:p>
          <a:p>
            <a:endParaRPr lang="en-US" sz="1000" dirty="0">
              <a:latin typeface="Courier New" panose="02070309020205020404" pitchFamily="49" charset="0"/>
              <a:cs typeface="Courier New" panose="02070309020205020404" pitchFamily="49" charset="0"/>
            </a:endParaRP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 Variables ***</a:t>
            </a:r>
          </a:p>
          <a:p>
            <a:r>
              <a:rPr lang="en-US" sz="1000" dirty="0">
                <a:latin typeface="Courier New" panose="02070309020205020404" pitchFamily="49" charset="0"/>
                <a:cs typeface="Courier New" panose="02070309020205020404" pitchFamily="49" charset="0"/>
              </a:rPr>
              <a:t># Defining variables that can be used elsewhere in the test data.</a:t>
            </a:r>
          </a:p>
          <a:p>
            <a:r>
              <a:rPr lang="en-US" sz="1000" dirty="0">
                <a:latin typeface="Courier New" panose="02070309020205020404" pitchFamily="49" charset="0"/>
                <a:cs typeface="Courier New" panose="02070309020205020404" pitchFamily="49" charset="0"/>
              </a:rPr>
              <a:t># Can also be driven as dash argument at runtime</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${testbed}    tb-jump.yaml</a:t>
            </a:r>
          </a:p>
          <a:p>
            <a:r>
              <a:rPr lang="en-US" sz="1000" dirty="0">
                <a:latin typeface="Courier New" panose="02070309020205020404" pitchFamily="49" charset="0"/>
                <a:cs typeface="Courier New" panose="02070309020205020404" pitchFamily="49" charset="0"/>
              </a:rPr>
              <a:t># ${PTS}         /path/file</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 Test Cases ***</a:t>
            </a:r>
          </a:p>
          <a:p>
            <a:r>
              <a:rPr lang="en-US" sz="1000" dirty="0">
                <a:latin typeface="Courier New" panose="02070309020205020404" pitchFamily="49" charset="0"/>
                <a:cs typeface="Courier New" panose="02070309020205020404" pitchFamily="49" charset="0"/>
              </a:rPr>
              <a:t># Creating test cases from available keywords.</a:t>
            </a:r>
          </a:p>
          <a:p>
            <a:endParaRPr lang="en-US" sz="1000" dirty="0">
              <a:latin typeface="Courier New" panose="02070309020205020404" pitchFamily="49" charset="0"/>
              <a:cs typeface="Courier New" panose="02070309020205020404" pitchFamily="49" charset="0"/>
            </a:endParaRP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Connect</a:t>
            </a:r>
          </a:p>
          <a:p>
            <a:r>
              <a:rPr lang="en-US" sz="1000" dirty="0">
                <a:latin typeface="Courier New" panose="02070309020205020404" pitchFamily="49" charset="0"/>
                <a:cs typeface="Courier New" panose="02070309020205020404" pitchFamily="49" charset="0"/>
              </a:rPr>
              <a:t>    use testbed "${testbed}"</a:t>
            </a:r>
          </a:p>
          <a:p>
            <a:r>
              <a:rPr lang="en-US" sz="1000" dirty="0">
                <a:latin typeface="Courier New" panose="02070309020205020404" pitchFamily="49" charset="0"/>
                <a:cs typeface="Courier New" panose="02070309020205020404" pitchFamily="49" charset="0"/>
              </a:rPr>
              <a:t>    connect to devices "DAL"</a:t>
            </a:r>
          </a:p>
          <a:p>
            <a:r>
              <a:rPr lang="en-US" sz="1000" dirty="0">
                <a:latin typeface="Courier New" panose="02070309020205020404" pitchFamily="49" charset="0"/>
                <a:cs typeface="Courier New" panose="02070309020205020404" pitchFamily="49" charset="0"/>
              </a:rPr>
              <a:t>    connect to devices "NY"</a:t>
            </a:r>
          </a:p>
          <a:p>
            <a:endParaRPr lang="en-US" sz="1000" dirty="0">
              <a:latin typeface="Courier New" panose="02070309020205020404" pitchFamily="49" charset="0"/>
              <a:cs typeface="Courier New" panose="02070309020205020404" pitchFamily="49" charset="0"/>
            </a:endParaRPr>
          </a:p>
          <a:p>
            <a:endParaRPr lang="en-US" sz="1000" dirty="0">
              <a:latin typeface="Courier New" panose="02070309020205020404" pitchFamily="49" charset="0"/>
              <a:cs typeface="Courier New" panose="02070309020205020404" pitchFamily="49" charset="0"/>
            </a:endParaRPr>
          </a:p>
          <a:p>
            <a:endParaRPr lang="en-US" sz="1000" dirty="0">
              <a:latin typeface="Courier New" panose="02070309020205020404" pitchFamily="49" charset="0"/>
              <a:cs typeface="Courier New" panose="02070309020205020404" pitchFamily="49" charset="0"/>
            </a:endParaRP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 Dallas Model BGP</a:t>
            </a:r>
          </a:p>
          <a:p>
            <a:r>
              <a:rPr lang="en-US" sz="1000" dirty="0">
                <a:latin typeface="Courier New" panose="02070309020205020404" pitchFamily="49" charset="0"/>
                <a:cs typeface="Courier New" panose="02070309020205020404" pitchFamily="49" charset="0"/>
              </a:rPr>
              <a:t>DAL Model BGP</a:t>
            </a:r>
          </a:p>
          <a:p>
            <a:r>
              <a:rPr lang="en-US" sz="1000" dirty="0">
                <a:latin typeface="Courier New" panose="02070309020205020404" pitchFamily="49" charset="0"/>
                <a:cs typeface="Courier New" panose="02070309020205020404" pitchFamily="49" charset="0"/>
              </a:rPr>
              <a:t>    Profile the system for "</a:t>
            </a:r>
            <a:r>
              <a:rPr lang="en-US" sz="1000" dirty="0" err="1">
                <a:latin typeface="Courier New" panose="02070309020205020404" pitchFamily="49" charset="0"/>
                <a:cs typeface="Courier New" panose="02070309020205020404" pitchFamily="49" charset="0"/>
              </a:rPr>
              <a:t>bgp</a:t>
            </a:r>
            <a:r>
              <a:rPr lang="en-US" sz="1000" dirty="0">
                <a:latin typeface="Courier New" panose="02070309020205020404" pitchFamily="49" charset="0"/>
                <a:cs typeface="Courier New" panose="02070309020205020404" pitchFamily="49" charset="0"/>
              </a:rPr>
              <a:t>" on devices "DAL" as "./</a:t>
            </a:r>
            <a:r>
              <a:rPr lang="en-US" sz="1000" dirty="0" err="1">
                <a:latin typeface="Courier New" panose="02070309020205020404" pitchFamily="49" charset="0"/>
                <a:cs typeface="Courier New" panose="02070309020205020404" pitchFamily="49" charset="0"/>
              </a:rPr>
              <a:t>DAL_base_config</a:t>
            </a:r>
            <a:r>
              <a:rPr lang="en-US" sz="1000" dirty="0">
                <a:latin typeface="Courier New" panose="02070309020205020404" pitchFamily="49" charset="0"/>
                <a:cs typeface="Courier New" panose="02070309020205020404" pitchFamily="49" charset="0"/>
              </a:rPr>
              <a:t>"</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Newyork</a:t>
            </a:r>
            <a:r>
              <a:rPr lang="en-US" sz="1000" dirty="0">
                <a:latin typeface="Courier New" panose="02070309020205020404" pitchFamily="49" charset="0"/>
                <a:cs typeface="Courier New" panose="02070309020205020404" pitchFamily="49" charset="0"/>
              </a:rPr>
              <a:t> Model BGP</a:t>
            </a:r>
          </a:p>
          <a:p>
            <a:r>
              <a:rPr lang="en-US" sz="1000" dirty="0">
                <a:latin typeface="Courier New" panose="02070309020205020404" pitchFamily="49" charset="0"/>
                <a:cs typeface="Courier New" panose="02070309020205020404" pitchFamily="49" charset="0"/>
              </a:rPr>
              <a:t>NY Model BGP</a:t>
            </a:r>
          </a:p>
          <a:p>
            <a:r>
              <a:rPr lang="en-US" sz="1000" dirty="0">
                <a:latin typeface="Courier New" panose="02070309020205020404" pitchFamily="49" charset="0"/>
                <a:cs typeface="Courier New" panose="02070309020205020404" pitchFamily="49" charset="0"/>
              </a:rPr>
              <a:t>    Profile the system for "</a:t>
            </a:r>
            <a:r>
              <a:rPr lang="en-US" sz="1000" dirty="0" err="1">
                <a:latin typeface="Courier New" panose="02070309020205020404" pitchFamily="49" charset="0"/>
                <a:cs typeface="Courier New" panose="02070309020205020404" pitchFamily="49" charset="0"/>
              </a:rPr>
              <a:t>bgp</a:t>
            </a:r>
            <a:r>
              <a:rPr lang="en-US" sz="1000" dirty="0">
                <a:latin typeface="Courier New" panose="02070309020205020404" pitchFamily="49" charset="0"/>
                <a:cs typeface="Courier New" panose="02070309020205020404" pitchFamily="49" charset="0"/>
              </a:rPr>
              <a:t>" on devices "DAL" as "./</a:t>
            </a:r>
            <a:r>
              <a:rPr lang="en-US" sz="1000" dirty="0" err="1">
                <a:latin typeface="Courier New" panose="02070309020205020404" pitchFamily="49" charset="0"/>
                <a:cs typeface="Courier New" panose="02070309020205020404" pitchFamily="49" charset="0"/>
              </a:rPr>
              <a:t>NY_base_config</a:t>
            </a:r>
            <a:r>
              <a:rPr lang="en-US" sz="1000" dirty="0">
                <a:latin typeface="Courier New" panose="02070309020205020404" pitchFamily="49" charset="0"/>
                <a:cs typeface="Courier New" panose="02070309020205020404" pitchFamily="49" charset="0"/>
              </a:rPr>
              <a:t>"    </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 Disconnect from all the devices</a:t>
            </a:r>
          </a:p>
          <a:p>
            <a:r>
              <a:rPr lang="en-US" sz="1000" dirty="0">
                <a:latin typeface="Courier New" panose="02070309020205020404" pitchFamily="49" charset="0"/>
                <a:cs typeface="Courier New" panose="02070309020205020404" pitchFamily="49" charset="0"/>
              </a:rPr>
              <a:t>Disconnect</a:t>
            </a:r>
          </a:p>
          <a:p>
            <a:r>
              <a:rPr lang="en-US" sz="1000" dirty="0">
                <a:latin typeface="Courier New" panose="02070309020205020404" pitchFamily="49" charset="0"/>
                <a:cs typeface="Courier New" panose="02070309020205020404" pitchFamily="49" charset="0"/>
              </a:rPr>
              <a:t>  disconnect from all devices</a:t>
            </a:r>
          </a:p>
        </p:txBody>
      </p:sp>
      <p:sp>
        <p:nvSpPr>
          <p:cNvPr id="7" name="TextBox 6">
            <a:extLst>
              <a:ext uri="{FF2B5EF4-FFF2-40B4-BE49-F238E27FC236}">
                <a16:creationId xmlns:a16="http://schemas.microsoft.com/office/drawing/2014/main" id="{81B3AC0A-BE62-EFAC-351E-68C5096ADC70}"/>
              </a:ext>
            </a:extLst>
          </p:cNvPr>
          <p:cNvSpPr txBox="1"/>
          <p:nvPr/>
        </p:nvSpPr>
        <p:spPr>
          <a:xfrm>
            <a:off x="6236826" y="610136"/>
            <a:ext cx="5837192" cy="2585323"/>
          </a:xfrm>
          <a:prstGeom prst="rect">
            <a:avLst/>
          </a:prstGeom>
          <a:noFill/>
        </p:spPr>
        <p:txBody>
          <a:bodyPr wrap="square">
            <a:spAutoFit/>
          </a:bodyPr>
          <a:lstStyle/>
          <a:p>
            <a:r>
              <a:rPr lang="en-US" sz="900" dirty="0">
                <a:solidFill>
                  <a:srgbClr val="000000"/>
                </a:solidFill>
                <a:effectLst/>
                <a:latin typeface="Courier New" panose="02070309020205020404" pitchFamily="49" charset="0"/>
                <a:cs typeface="Courier New" panose="02070309020205020404" pitchFamily="49" charset="0"/>
              </a:rPr>
              <a:t>Mac-Pro-641 robot % robot </a:t>
            </a:r>
            <a:r>
              <a:rPr lang="en-US" sz="900" dirty="0" err="1">
                <a:solidFill>
                  <a:srgbClr val="000000"/>
                </a:solidFill>
                <a:effectLst/>
                <a:latin typeface="Courier New" panose="02070309020205020404" pitchFamily="49" charset="0"/>
                <a:cs typeface="Courier New" panose="02070309020205020404" pitchFamily="49" charset="0"/>
              </a:rPr>
              <a:t>model_bgp.robot</a:t>
            </a:r>
            <a:endParaRPr lang="en-US" sz="900" dirty="0">
              <a:solidFill>
                <a:srgbClr val="000000"/>
              </a:solidFill>
              <a:effectLst/>
              <a:latin typeface="Courier New" panose="02070309020205020404" pitchFamily="49" charset="0"/>
              <a:cs typeface="Courier New" panose="02070309020205020404" pitchFamily="49" charset="0"/>
            </a:endParaRPr>
          </a:p>
          <a:p>
            <a:r>
              <a:rPr lang="en-US" sz="900" dirty="0">
                <a:solidFill>
                  <a:srgbClr val="000000"/>
                </a:solidFill>
                <a:effectLst/>
                <a:latin typeface="Courier New" panose="02070309020205020404" pitchFamily="49" charset="0"/>
                <a:cs typeface="Courier New" panose="02070309020205020404" pitchFamily="49" charset="0"/>
              </a:rPr>
              <a:t>==============================================================================</a:t>
            </a:r>
          </a:p>
          <a:p>
            <a:r>
              <a:rPr lang="en-US" sz="900" dirty="0">
                <a:solidFill>
                  <a:srgbClr val="000000"/>
                </a:solidFill>
                <a:effectLst/>
                <a:latin typeface="Courier New" panose="02070309020205020404" pitchFamily="49" charset="0"/>
                <a:cs typeface="Courier New" panose="02070309020205020404" pitchFamily="49" charset="0"/>
              </a:rPr>
              <a:t>Model </a:t>
            </a:r>
            <a:r>
              <a:rPr lang="en-US" sz="900" dirty="0" err="1">
                <a:solidFill>
                  <a:srgbClr val="000000"/>
                </a:solidFill>
                <a:effectLst/>
                <a:latin typeface="Courier New" panose="02070309020205020404" pitchFamily="49" charset="0"/>
                <a:cs typeface="Courier New" panose="02070309020205020404" pitchFamily="49" charset="0"/>
              </a:rPr>
              <a:t>Bgp</a:t>
            </a:r>
            <a:r>
              <a:rPr lang="en-US" sz="900" dirty="0">
                <a:solidFill>
                  <a:srgbClr val="000000"/>
                </a:solidFill>
                <a:effectLst/>
                <a:latin typeface="Courier New" panose="02070309020205020404" pitchFamily="49" charset="0"/>
                <a:cs typeface="Courier New" panose="02070309020205020404" pitchFamily="49" charset="0"/>
              </a:rPr>
              <a:t>                                                                     </a:t>
            </a:r>
          </a:p>
          <a:p>
            <a:r>
              <a:rPr lang="en-US" sz="900" dirty="0">
                <a:solidFill>
                  <a:srgbClr val="000000"/>
                </a:solidFill>
                <a:effectLst/>
                <a:latin typeface="Courier New" panose="02070309020205020404" pitchFamily="49" charset="0"/>
                <a:cs typeface="Courier New" panose="02070309020205020404" pitchFamily="49" charset="0"/>
              </a:rPr>
              <a:t>==============================================================================</a:t>
            </a:r>
          </a:p>
          <a:p>
            <a:r>
              <a:rPr lang="en-US" sz="900" dirty="0">
                <a:solidFill>
                  <a:srgbClr val="000000"/>
                </a:solidFill>
                <a:effectLst/>
                <a:latin typeface="Courier New" panose="02070309020205020404" pitchFamily="49" charset="0"/>
                <a:cs typeface="Courier New" panose="02070309020205020404" pitchFamily="49" charset="0"/>
              </a:rPr>
              <a:t>Connect                                                               | </a:t>
            </a:r>
            <a:r>
              <a:rPr lang="en-US" sz="900" dirty="0">
                <a:solidFill>
                  <a:srgbClr val="39C026"/>
                </a:solidFill>
                <a:effectLst/>
                <a:latin typeface="Courier New" panose="02070309020205020404" pitchFamily="49" charset="0"/>
                <a:cs typeface="Courier New" panose="02070309020205020404" pitchFamily="49" charset="0"/>
              </a:rPr>
              <a:t>PASS</a:t>
            </a:r>
            <a:r>
              <a:rPr lang="en-US" sz="900" dirty="0">
                <a:solidFill>
                  <a:srgbClr val="000000"/>
                </a:solidFill>
                <a:effectLst/>
                <a:latin typeface="Courier New" panose="02070309020205020404" pitchFamily="49" charset="0"/>
                <a:cs typeface="Courier New" panose="02070309020205020404" pitchFamily="49" charset="0"/>
              </a:rPr>
              <a:t> |</a:t>
            </a:r>
          </a:p>
          <a:p>
            <a:r>
              <a:rPr lang="en-US" sz="900" dirty="0">
                <a:solidFill>
                  <a:srgbClr val="000000"/>
                </a:solidFill>
                <a:effectLst/>
                <a:latin typeface="Courier New" panose="02070309020205020404" pitchFamily="49" charset="0"/>
                <a:cs typeface="Courier New" panose="02070309020205020404" pitchFamily="49" charset="0"/>
              </a:rPr>
              <a:t>------------------------------------------------------------------------------</a:t>
            </a:r>
          </a:p>
          <a:p>
            <a:r>
              <a:rPr lang="en-US" sz="900" dirty="0">
                <a:solidFill>
                  <a:srgbClr val="000000"/>
                </a:solidFill>
                <a:effectLst/>
                <a:latin typeface="Courier New" panose="02070309020205020404" pitchFamily="49" charset="0"/>
                <a:cs typeface="Courier New" panose="02070309020205020404" pitchFamily="49" charset="0"/>
              </a:rPr>
              <a:t>DAL Model BGP                                                         | </a:t>
            </a:r>
            <a:r>
              <a:rPr lang="en-US" sz="900" dirty="0">
                <a:solidFill>
                  <a:srgbClr val="39C026"/>
                </a:solidFill>
                <a:effectLst/>
                <a:latin typeface="Courier New" panose="02070309020205020404" pitchFamily="49" charset="0"/>
                <a:cs typeface="Courier New" panose="02070309020205020404" pitchFamily="49" charset="0"/>
              </a:rPr>
              <a:t>PASS</a:t>
            </a:r>
            <a:r>
              <a:rPr lang="en-US" sz="900" dirty="0">
                <a:solidFill>
                  <a:srgbClr val="000000"/>
                </a:solidFill>
                <a:effectLst/>
                <a:latin typeface="Courier New" panose="02070309020205020404" pitchFamily="49" charset="0"/>
                <a:cs typeface="Courier New" panose="02070309020205020404" pitchFamily="49" charset="0"/>
              </a:rPr>
              <a:t> |</a:t>
            </a:r>
          </a:p>
          <a:p>
            <a:r>
              <a:rPr lang="en-US" sz="900" dirty="0">
                <a:solidFill>
                  <a:srgbClr val="000000"/>
                </a:solidFill>
                <a:effectLst/>
                <a:latin typeface="Courier New" panose="02070309020205020404" pitchFamily="49" charset="0"/>
                <a:cs typeface="Courier New" panose="02070309020205020404" pitchFamily="49" charset="0"/>
              </a:rPr>
              <a:t>------------------------------------------------------------------------------</a:t>
            </a:r>
          </a:p>
          <a:p>
            <a:r>
              <a:rPr lang="en-US" sz="900" dirty="0">
                <a:solidFill>
                  <a:srgbClr val="000000"/>
                </a:solidFill>
                <a:effectLst/>
                <a:latin typeface="Courier New" panose="02070309020205020404" pitchFamily="49" charset="0"/>
                <a:cs typeface="Courier New" panose="02070309020205020404" pitchFamily="49" charset="0"/>
              </a:rPr>
              <a:t>NY Model BGP                                                          | </a:t>
            </a:r>
            <a:r>
              <a:rPr lang="en-US" sz="900" dirty="0">
                <a:solidFill>
                  <a:srgbClr val="39C026"/>
                </a:solidFill>
                <a:effectLst/>
                <a:latin typeface="Courier New" panose="02070309020205020404" pitchFamily="49" charset="0"/>
                <a:cs typeface="Courier New" panose="02070309020205020404" pitchFamily="49" charset="0"/>
              </a:rPr>
              <a:t>PASS</a:t>
            </a:r>
            <a:r>
              <a:rPr lang="en-US" sz="900" dirty="0">
                <a:solidFill>
                  <a:srgbClr val="000000"/>
                </a:solidFill>
                <a:effectLst/>
                <a:latin typeface="Courier New" panose="02070309020205020404" pitchFamily="49" charset="0"/>
                <a:cs typeface="Courier New" panose="02070309020205020404" pitchFamily="49" charset="0"/>
              </a:rPr>
              <a:t> |</a:t>
            </a:r>
          </a:p>
          <a:p>
            <a:r>
              <a:rPr lang="en-US" sz="900" dirty="0">
                <a:solidFill>
                  <a:srgbClr val="000000"/>
                </a:solidFill>
                <a:effectLst/>
                <a:latin typeface="Courier New" panose="02070309020205020404" pitchFamily="49" charset="0"/>
                <a:cs typeface="Courier New" panose="02070309020205020404" pitchFamily="49" charset="0"/>
              </a:rPr>
              <a:t>------------------------------------------------------------------------------</a:t>
            </a:r>
          </a:p>
          <a:p>
            <a:r>
              <a:rPr lang="en-US" sz="900" dirty="0">
                <a:solidFill>
                  <a:srgbClr val="000000"/>
                </a:solidFill>
                <a:effectLst/>
                <a:latin typeface="Courier New" panose="02070309020205020404" pitchFamily="49" charset="0"/>
                <a:cs typeface="Courier New" panose="02070309020205020404" pitchFamily="49" charset="0"/>
              </a:rPr>
              <a:t>Disconnect                                                            | </a:t>
            </a:r>
            <a:r>
              <a:rPr lang="en-US" sz="900" dirty="0">
                <a:solidFill>
                  <a:srgbClr val="39C026"/>
                </a:solidFill>
                <a:effectLst/>
                <a:latin typeface="Courier New" panose="02070309020205020404" pitchFamily="49" charset="0"/>
                <a:cs typeface="Courier New" panose="02070309020205020404" pitchFamily="49" charset="0"/>
              </a:rPr>
              <a:t>PASS</a:t>
            </a:r>
            <a:r>
              <a:rPr lang="en-US" sz="900" dirty="0">
                <a:solidFill>
                  <a:srgbClr val="000000"/>
                </a:solidFill>
                <a:effectLst/>
                <a:latin typeface="Courier New" panose="02070309020205020404" pitchFamily="49" charset="0"/>
                <a:cs typeface="Courier New" panose="02070309020205020404" pitchFamily="49" charset="0"/>
              </a:rPr>
              <a:t> |</a:t>
            </a:r>
          </a:p>
          <a:p>
            <a:r>
              <a:rPr lang="en-US" sz="900" dirty="0">
                <a:solidFill>
                  <a:srgbClr val="000000"/>
                </a:solidFill>
                <a:effectLst/>
                <a:latin typeface="Courier New" panose="02070309020205020404" pitchFamily="49" charset="0"/>
                <a:cs typeface="Courier New" panose="02070309020205020404" pitchFamily="49" charset="0"/>
              </a:rPr>
              <a:t>------------------------------------------------------------------------------</a:t>
            </a:r>
          </a:p>
          <a:p>
            <a:r>
              <a:rPr lang="en-US" sz="900" dirty="0">
                <a:solidFill>
                  <a:srgbClr val="000000"/>
                </a:solidFill>
                <a:effectLst/>
                <a:latin typeface="Courier New" panose="02070309020205020404" pitchFamily="49" charset="0"/>
                <a:cs typeface="Courier New" panose="02070309020205020404" pitchFamily="49" charset="0"/>
              </a:rPr>
              <a:t>Model </a:t>
            </a:r>
            <a:r>
              <a:rPr lang="en-US" sz="900" dirty="0" err="1">
                <a:solidFill>
                  <a:srgbClr val="000000"/>
                </a:solidFill>
                <a:effectLst/>
                <a:latin typeface="Courier New" panose="02070309020205020404" pitchFamily="49" charset="0"/>
                <a:cs typeface="Courier New" panose="02070309020205020404" pitchFamily="49" charset="0"/>
              </a:rPr>
              <a:t>Bgp</a:t>
            </a:r>
            <a:r>
              <a:rPr lang="en-US" sz="900" dirty="0">
                <a:solidFill>
                  <a:srgbClr val="000000"/>
                </a:solidFill>
                <a:effectLst/>
                <a:latin typeface="Courier New" panose="02070309020205020404" pitchFamily="49" charset="0"/>
                <a:cs typeface="Courier New" panose="02070309020205020404" pitchFamily="49" charset="0"/>
              </a:rPr>
              <a:t>                                                             | </a:t>
            </a:r>
            <a:r>
              <a:rPr lang="en-US" sz="900" dirty="0">
                <a:solidFill>
                  <a:srgbClr val="39C026"/>
                </a:solidFill>
                <a:effectLst/>
                <a:latin typeface="Courier New" panose="02070309020205020404" pitchFamily="49" charset="0"/>
                <a:cs typeface="Courier New" panose="02070309020205020404" pitchFamily="49" charset="0"/>
              </a:rPr>
              <a:t>PASS</a:t>
            </a:r>
            <a:r>
              <a:rPr lang="en-US" sz="900" dirty="0">
                <a:solidFill>
                  <a:srgbClr val="000000"/>
                </a:solidFill>
                <a:effectLst/>
                <a:latin typeface="Courier New" panose="02070309020205020404" pitchFamily="49" charset="0"/>
                <a:cs typeface="Courier New" panose="02070309020205020404" pitchFamily="49" charset="0"/>
              </a:rPr>
              <a:t> |</a:t>
            </a:r>
          </a:p>
          <a:p>
            <a:r>
              <a:rPr lang="en-US" sz="900" dirty="0">
                <a:solidFill>
                  <a:srgbClr val="000000"/>
                </a:solidFill>
                <a:effectLst/>
                <a:latin typeface="Courier New" panose="02070309020205020404" pitchFamily="49" charset="0"/>
                <a:cs typeface="Courier New" panose="02070309020205020404" pitchFamily="49" charset="0"/>
              </a:rPr>
              <a:t>4 tests, 4 passed, 0 failed</a:t>
            </a:r>
          </a:p>
          <a:p>
            <a:r>
              <a:rPr lang="en-US" sz="900" dirty="0">
                <a:solidFill>
                  <a:srgbClr val="000000"/>
                </a:solidFill>
                <a:effectLst/>
                <a:latin typeface="Courier New" panose="02070309020205020404" pitchFamily="49" charset="0"/>
                <a:cs typeface="Courier New" panose="02070309020205020404" pitchFamily="49" charset="0"/>
              </a:rPr>
              <a:t>==============================================================================</a:t>
            </a:r>
          </a:p>
          <a:p>
            <a:r>
              <a:rPr lang="en-US" sz="900" dirty="0">
                <a:solidFill>
                  <a:srgbClr val="000000"/>
                </a:solidFill>
                <a:effectLst/>
                <a:latin typeface="Courier New" panose="02070309020205020404" pitchFamily="49" charset="0"/>
                <a:cs typeface="Courier New" panose="02070309020205020404" pitchFamily="49" charset="0"/>
              </a:rPr>
              <a:t>Output:  /Users/</a:t>
            </a:r>
            <a:r>
              <a:rPr lang="en-US" sz="900" dirty="0" err="1">
                <a:solidFill>
                  <a:srgbClr val="000000"/>
                </a:solidFill>
                <a:effectLst/>
                <a:latin typeface="Courier New" panose="02070309020205020404" pitchFamily="49" charset="0"/>
                <a:cs typeface="Courier New" panose="02070309020205020404" pitchFamily="49" charset="0"/>
              </a:rPr>
              <a:t>chandranath</a:t>
            </a:r>
            <a:r>
              <a:rPr lang="en-US" sz="900" dirty="0">
                <a:solidFill>
                  <a:srgbClr val="000000"/>
                </a:solidFill>
                <a:effectLst/>
                <a:latin typeface="Courier New" panose="02070309020205020404" pitchFamily="49" charset="0"/>
                <a:cs typeface="Courier New" panose="02070309020205020404" pitchFamily="49" charset="0"/>
              </a:rPr>
              <a:t>/</a:t>
            </a:r>
            <a:r>
              <a:rPr lang="en-US" sz="900" dirty="0" err="1">
                <a:solidFill>
                  <a:srgbClr val="000000"/>
                </a:solidFill>
                <a:effectLst/>
                <a:latin typeface="Courier New" panose="02070309020205020404" pitchFamily="49" charset="0"/>
                <a:cs typeface="Courier New" panose="02070309020205020404" pitchFamily="49" charset="0"/>
              </a:rPr>
              <a:t>myfolder</a:t>
            </a:r>
            <a:r>
              <a:rPr lang="en-US" sz="900" dirty="0">
                <a:solidFill>
                  <a:srgbClr val="000000"/>
                </a:solidFill>
                <a:effectLst/>
                <a:latin typeface="Courier New" panose="02070309020205020404" pitchFamily="49" charset="0"/>
                <a:cs typeface="Courier New" panose="02070309020205020404" pitchFamily="49" charset="0"/>
              </a:rPr>
              <a:t>/</a:t>
            </a:r>
            <a:r>
              <a:rPr lang="en-US" sz="900" dirty="0" err="1">
                <a:solidFill>
                  <a:srgbClr val="000000"/>
                </a:solidFill>
                <a:effectLst/>
                <a:latin typeface="Courier New" panose="02070309020205020404" pitchFamily="49" charset="0"/>
                <a:cs typeface="Courier New" panose="02070309020205020404" pitchFamily="49" charset="0"/>
              </a:rPr>
              <a:t>autolearn</a:t>
            </a:r>
            <a:r>
              <a:rPr lang="en-US" sz="900" dirty="0">
                <a:solidFill>
                  <a:srgbClr val="000000"/>
                </a:solidFill>
                <a:effectLst/>
                <a:latin typeface="Courier New" panose="02070309020205020404" pitchFamily="49" charset="0"/>
                <a:cs typeface="Courier New" panose="02070309020205020404" pitchFamily="49" charset="0"/>
              </a:rPr>
              <a:t>/robot/</a:t>
            </a:r>
            <a:r>
              <a:rPr lang="en-US" sz="900" dirty="0" err="1">
                <a:solidFill>
                  <a:srgbClr val="000000"/>
                </a:solidFill>
                <a:effectLst/>
                <a:latin typeface="Courier New" panose="02070309020205020404" pitchFamily="49" charset="0"/>
                <a:cs typeface="Courier New" panose="02070309020205020404" pitchFamily="49" charset="0"/>
              </a:rPr>
              <a:t>output.xml</a:t>
            </a:r>
            <a:endParaRPr lang="en-US" sz="900" dirty="0">
              <a:solidFill>
                <a:srgbClr val="000000"/>
              </a:solidFill>
              <a:effectLst/>
              <a:latin typeface="Courier New" panose="02070309020205020404" pitchFamily="49" charset="0"/>
              <a:cs typeface="Courier New" panose="02070309020205020404" pitchFamily="49" charset="0"/>
            </a:endParaRPr>
          </a:p>
          <a:p>
            <a:r>
              <a:rPr lang="en-US" sz="900" dirty="0">
                <a:solidFill>
                  <a:srgbClr val="000000"/>
                </a:solidFill>
                <a:effectLst/>
                <a:latin typeface="Courier New" panose="02070309020205020404" pitchFamily="49" charset="0"/>
                <a:cs typeface="Courier New" panose="02070309020205020404" pitchFamily="49" charset="0"/>
              </a:rPr>
              <a:t>Log:     /Users/</a:t>
            </a:r>
            <a:r>
              <a:rPr lang="en-US" sz="900" dirty="0" err="1">
                <a:solidFill>
                  <a:srgbClr val="000000"/>
                </a:solidFill>
                <a:effectLst/>
                <a:latin typeface="Courier New" panose="02070309020205020404" pitchFamily="49" charset="0"/>
                <a:cs typeface="Courier New" panose="02070309020205020404" pitchFamily="49" charset="0"/>
              </a:rPr>
              <a:t>chandranath</a:t>
            </a:r>
            <a:r>
              <a:rPr lang="en-US" sz="900" dirty="0">
                <a:solidFill>
                  <a:srgbClr val="000000"/>
                </a:solidFill>
                <a:effectLst/>
                <a:latin typeface="Courier New" panose="02070309020205020404" pitchFamily="49" charset="0"/>
                <a:cs typeface="Courier New" panose="02070309020205020404" pitchFamily="49" charset="0"/>
              </a:rPr>
              <a:t>/</a:t>
            </a:r>
            <a:r>
              <a:rPr lang="en-US" sz="900" dirty="0" err="1">
                <a:solidFill>
                  <a:srgbClr val="000000"/>
                </a:solidFill>
                <a:effectLst/>
                <a:latin typeface="Courier New" panose="02070309020205020404" pitchFamily="49" charset="0"/>
                <a:cs typeface="Courier New" panose="02070309020205020404" pitchFamily="49" charset="0"/>
              </a:rPr>
              <a:t>myfolder</a:t>
            </a:r>
            <a:r>
              <a:rPr lang="en-US" sz="900" dirty="0">
                <a:solidFill>
                  <a:srgbClr val="000000"/>
                </a:solidFill>
                <a:effectLst/>
                <a:latin typeface="Courier New" panose="02070309020205020404" pitchFamily="49" charset="0"/>
                <a:cs typeface="Courier New" panose="02070309020205020404" pitchFamily="49" charset="0"/>
              </a:rPr>
              <a:t>/</a:t>
            </a:r>
            <a:r>
              <a:rPr lang="en-US" sz="900" dirty="0" err="1">
                <a:solidFill>
                  <a:srgbClr val="000000"/>
                </a:solidFill>
                <a:effectLst/>
                <a:latin typeface="Courier New" panose="02070309020205020404" pitchFamily="49" charset="0"/>
                <a:cs typeface="Courier New" panose="02070309020205020404" pitchFamily="49" charset="0"/>
              </a:rPr>
              <a:t>autolearn</a:t>
            </a:r>
            <a:r>
              <a:rPr lang="en-US" sz="900" dirty="0">
                <a:solidFill>
                  <a:srgbClr val="000000"/>
                </a:solidFill>
                <a:effectLst/>
                <a:latin typeface="Courier New" panose="02070309020205020404" pitchFamily="49" charset="0"/>
                <a:cs typeface="Courier New" panose="02070309020205020404" pitchFamily="49" charset="0"/>
              </a:rPr>
              <a:t>/robot/</a:t>
            </a:r>
            <a:r>
              <a:rPr lang="en-US" sz="900" dirty="0" err="1">
                <a:solidFill>
                  <a:srgbClr val="000000"/>
                </a:solidFill>
                <a:effectLst/>
                <a:latin typeface="Courier New" panose="02070309020205020404" pitchFamily="49" charset="0"/>
                <a:cs typeface="Courier New" panose="02070309020205020404" pitchFamily="49" charset="0"/>
              </a:rPr>
              <a:t>log.html</a:t>
            </a:r>
            <a:endParaRPr lang="en-US" sz="900" dirty="0">
              <a:solidFill>
                <a:srgbClr val="000000"/>
              </a:solidFill>
              <a:effectLst/>
              <a:latin typeface="Courier New" panose="02070309020205020404" pitchFamily="49" charset="0"/>
              <a:cs typeface="Courier New" panose="02070309020205020404" pitchFamily="49" charset="0"/>
            </a:endParaRPr>
          </a:p>
          <a:p>
            <a:r>
              <a:rPr lang="en-US" sz="900" dirty="0">
                <a:solidFill>
                  <a:srgbClr val="000000"/>
                </a:solidFill>
                <a:effectLst/>
                <a:latin typeface="Courier New" panose="02070309020205020404" pitchFamily="49" charset="0"/>
                <a:cs typeface="Courier New" panose="02070309020205020404" pitchFamily="49" charset="0"/>
              </a:rPr>
              <a:t>Report:  /Users/</a:t>
            </a:r>
            <a:r>
              <a:rPr lang="en-US" sz="900" dirty="0" err="1">
                <a:solidFill>
                  <a:srgbClr val="000000"/>
                </a:solidFill>
                <a:effectLst/>
                <a:latin typeface="Courier New" panose="02070309020205020404" pitchFamily="49" charset="0"/>
                <a:cs typeface="Courier New" panose="02070309020205020404" pitchFamily="49" charset="0"/>
              </a:rPr>
              <a:t>chandranath</a:t>
            </a:r>
            <a:r>
              <a:rPr lang="en-US" sz="900" dirty="0">
                <a:solidFill>
                  <a:srgbClr val="000000"/>
                </a:solidFill>
                <a:effectLst/>
                <a:latin typeface="Courier New" panose="02070309020205020404" pitchFamily="49" charset="0"/>
                <a:cs typeface="Courier New" panose="02070309020205020404" pitchFamily="49" charset="0"/>
              </a:rPr>
              <a:t>/</a:t>
            </a:r>
            <a:r>
              <a:rPr lang="en-US" sz="900" dirty="0" err="1">
                <a:solidFill>
                  <a:srgbClr val="000000"/>
                </a:solidFill>
                <a:effectLst/>
                <a:latin typeface="Courier New" panose="02070309020205020404" pitchFamily="49" charset="0"/>
                <a:cs typeface="Courier New" panose="02070309020205020404" pitchFamily="49" charset="0"/>
              </a:rPr>
              <a:t>myfolder</a:t>
            </a:r>
            <a:r>
              <a:rPr lang="en-US" sz="900" dirty="0">
                <a:solidFill>
                  <a:srgbClr val="000000"/>
                </a:solidFill>
                <a:effectLst/>
                <a:latin typeface="Courier New" panose="02070309020205020404" pitchFamily="49" charset="0"/>
                <a:cs typeface="Courier New" panose="02070309020205020404" pitchFamily="49" charset="0"/>
              </a:rPr>
              <a:t>/</a:t>
            </a:r>
            <a:r>
              <a:rPr lang="en-US" sz="900" dirty="0" err="1">
                <a:solidFill>
                  <a:srgbClr val="000000"/>
                </a:solidFill>
                <a:effectLst/>
                <a:latin typeface="Courier New" panose="02070309020205020404" pitchFamily="49" charset="0"/>
                <a:cs typeface="Courier New" panose="02070309020205020404" pitchFamily="49" charset="0"/>
              </a:rPr>
              <a:t>autolearn</a:t>
            </a:r>
            <a:r>
              <a:rPr lang="en-US" sz="900" dirty="0">
                <a:solidFill>
                  <a:srgbClr val="000000"/>
                </a:solidFill>
                <a:effectLst/>
                <a:latin typeface="Courier New" panose="02070309020205020404" pitchFamily="49" charset="0"/>
                <a:cs typeface="Courier New" panose="02070309020205020404" pitchFamily="49" charset="0"/>
              </a:rPr>
              <a:t>/robot/</a:t>
            </a:r>
            <a:r>
              <a:rPr lang="en-US" sz="900" dirty="0" err="1">
                <a:solidFill>
                  <a:srgbClr val="000000"/>
                </a:solidFill>
                <a:effectLst/>
                <a:latin typeface="Courier New" panose="02070309020205020404" pitchFamily="49" charset="0"/>
                <a:cs typeface="Courier New" panose="02070309020205020404" pitchFamily="49" charset="0"/>
              </a:rPr>
              <a:t>report.html</a:t>
            </a:r>
            <a:endParaRPr lang="en-US" sz="900" dirty="0">
              <a:solidFill>
                <a:srgbClr val="000000"/>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495953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222ACA-A060-D651-9E2E-B40B13F636C6}"/>
              </a:ext>
            </a:extLst>
          </p:cNvPr>
          <p:cNvSpPr txBox="1"/>
          <p:nvPr/>
        </p:nvSpPr>
        <p:spPr>
          <a:xfrm>
            <a:off x="256878" y="129931"/>
            <a:ext cx="9593178" cy="461665"/>
          </a:xfrm>
          <a:prstGeom prst="rect">
            <a:avLst/>
          </a:prstGeom>
          <a:noFill/>
        </p:spPr>
        <p:txBody>
          <a:bodyPr wrap="square">
            <a:spAutoFit/>
          </a:bodyPr>
          <a:lstStyle/>
          <a:p>
            <a:r>
              <a:rPr lang="en-US" sz="2400" b="1" dirty="0">
                <a:ln w="22225">
                  <a:solidFill>
                    <a:srgbClr val="0070C0"/>
                  </a:solidFill>
                  <a:prstDash val="solid"/>
                </a:ln>
                <a:solidFill>
                  <a:srgbClr val="0070C0"/>
                </a:solidFill>
                <a:effectLst>
                  <a:reflection blurRad="6350" stA="55000" endA="300" endPos="45500" dir="5400000" sy="-100000" algn="bl" rotWithShape="0"/>
                </a:effectLst>
              </a:rPr>
              <a:t>Report – BGP Model</a:t>
            </a:r>
          </a:p>
        </p:txBody>
      </p:sp>
      <p:pic>
        <p:nvPicPr>
          <p:cNvPr id="2" name="Picture 1">
            <a:extLst>
              <a:ext uri="{FF2B5EF4-FFF2-40B4-BE49-F238E27FC236}">
                <a16:creationId xmlns:a16="http://schemas.microsoft.com/office/drawing/2014/main" id="{3CB7613B-5047-59C1-3429-CD808816728B}"/>
              </a:ext>
            </a:extLst>
          </p:cNvPr>
          <p:cNvPicPr>
            <a:picLocks noChangeAspect="1"/>
          </p:cNvPicPr>
          <p:nvPr/>
        </p:nvPicPr>
        <p:blipFill>
          <a:blip r:embed="rId3"/>
          <a:stretch>
            <a:fillRect/>
          </a:stretch>
        </p:blipFill>
        <p:spPr>
          <a:xfrm>
            <a:off x="1002657" y="786382"/>
            <a:ext cx="10186686" cy="5470627"/>
          </a:xfrm>
          <a:prstGeom prst="rect">
            <a:avLst/>
          </a:prstGeom>
        </p:spPr>
      </p:pic>
      <p:sp>
        <p:nvSpPr>
          <p:cNvPr id="6" name="TextBox 5">
            <a:extLst>
              <a:ext uri="{FF2B5EF4-FFF2-40B4-BE49-F238E27FC236}">
                <a16:creationId xmlns:a16="http://schemas.microsoft.com/office/drawing/2014/main" id="{F189D0AA-3DB9-6E55-B082-2A5E198658B2}"/>
              </a:ext>
            </a:extLst>
          </p:cNvPr>
          <p:cNvSpPr txBox="1"/>
          <p:nvPr/>
        </p:nvSpPr>
        <p:spPr>
          <a:xfrm>
            <a:off x="1002657" y="6297906"/>
            <a:ext cx="8990635" cy="307777"/>
          </a:xfrm>
          <a:prstGeom prst="rect">
            <a:avLst/>
          </a:prstGeom>
          <a:noFill/>
        </p:spPr>
        <p:txBody>
          <a:bodyPr wrap="square">
            <a:spAutoFit/>
          </a:bodyPr>
          <a:lstStyle/>
          <a:p>
            <a:r>
              <a:rPr lang="en-US" sz="1400" dirty="0">
                <a:solidFill>
                  <a:srgbClr val="0432FF"/>
                </a:solidFill>
                <a:hlinkClick r:id="rId4">
                  <a:extLst>
                    <a:ext uri="{A12FA001-AC4F-418D-AE19-62706E023703}">
                      <ahyp:hlinkClr xmlns:ahyp="http://schemas.microsoft.com/office/drawing/2018/hyperlinkcolor" val="tx"/>
                    </a:ext>
                  </a:extLst>
                </a:hlinkClick>
              </a:rPr>
              <a:t>https://</a:t>
            </a:r>
            <a:r>
              <a:rPr lang="en-US" sz="1400" dirty="0" err="1">
                <a:solidFill>
                  <a:srgbClr val="0432FF"/>
                </a:solidFill>
                <a:hlinkClick r:id="rId4">
                  <a:extLst>
                    <a:ext uri="{A12FA001-AC4F-418D-AE19-62706E023703}">
                      <ahyp:hlinkClr xmlns:ahyp="http://schemas.microsoft.com/office/drawing/2018/hyperlinkcolor" val="tx"/>
                    </a:ext>
                  </a:extLst>
                </a:hlinkClick>
              </a:rPr>
              <a:t>github.com</a:t>
            </a:r>
            <a:r>
              <a:rPr lang="en-US" sz="1400" dirty="0">
                <a:solidFill>
                  <a:srgbClr val="0432FF"/>
                </a:solidFill>
                <a:hlinkClick r:id="rId4">
                  <a:extLst>
                    <a:ext uri="{A12FA001-AC4F-418D-AE19-62706E023703}">
                      <ahyp:hlinkClr xmlns:ahyp="http://schemas.microsoft.com/office/drawing/2018/hyperlinkcolor" val="tx"/>
                    </a:ext>
                  </a:extLst>
                </a:hlinkClick>
              </a:rPr>
              <a:t>/</a:t>
            </a:r>
            <a:r>
              <a:rPr lang="en-US" sz="1400" dirty="0" err="1">
                <a:solidFill>
                  <a:srgbClr val="0432FF"/>
                </a:solidFill>
                <a:hlinkClick r:id="rId4">
                  <a:extLst>
                    <a:ext uri="{A12FA001-AC4F-418D-AE19-62706E023703}">
                      <ahyp:hlinkClr xmlns:ahyp="http://schemas.microsoft.com/office/drawing/2018/hyperlinkcolor" val="tx"/>
                    </a:ext>
                  </a:extLst>
                </a:hlinkClick>
              </a:rPr>
              <a:t>achaanetatuo</a:t>
            </a:r>
            <a:r>
              <a:rPr lang="en-US" sz="1400" dirty="0">
                <a:solidFill>
                  <a:srgbClr val="0432FF"/>
                </a:solidFill>
                <a:hlinkClick r:id="rId4">
                  <a:extLst>
                    <a:ext uri="{A12FA001-AC4F-418D-AE19-62706E023703}">
                      <ahyp:hlinkClr xmlns:ahyp="http://schemas.microsoft.com/office/drawing/2018/hyperlinkcolor" val="tx"/>
                    </a:ext>
                  </a:extLst>
                </a:hlinkClick>
              </a:rPr>
              <a:t>/</a:t>
            </a:r>
            <a:r>
              <a:rPr lang="en-US" sz="1400" dirty="0" err="1">
                <a:solidFill>
                  <a:srgbClr val="0432FF"/>
                </a:solidFill>
                <a:hlinkClick r:id="rId4">
                  <a:extLst>
                    <a:ext uri="{A12FA001-AC4F-418D-AE19-62706E023703}">
                      <ahyp:hlinkClr xmlns:ahyp="http://schemas.microsoft.com/office/drawing/2018/hyperlinkcolor" val="tx"/>
                    </a:ext>
                  </a:extLst>
                </a:hlinkClick>
              </a:rPr>
              <a:t>pyats</a:t>
            </a:r>
            <a:r>
              <a:rPr lang="en-US" sz="1400" dirty="0">
                <a:solidFill>
                  <a:srgbClr val="0432FF"/>
                </a:solidFill>
                <a:hlinkClick r:id="rId4">
                  <a:extLst>
                    <a:ext uri="{A12FA001-AC4F-418D-AE19-62706E023703}">
                      <ahyp:hlinkClr xmlns:ahyp="http://schemas.microsoft.com/office/drawing/2018/hyperlinkcolor" val="tx"/>
                    </a:ext>
                  </a:extLst>
                </a:hlinkClick>
              </a:rPr>
              <a:t>/blob/main/</a:t>
            </a:r>
            <a:r>
              <a:rPr lang="en-US" sz="1400" dirty="0" err="1">
                <a:solidFill>
                  <a:srgbClr val="0432FF"/>
                </a:solidFill>
                <a:hlinkClick r:id="rId4">
                  <a:extLst>
                    <a:ext uri="{A12FA001-AC4F-418D-AE19-62706E023703}">
                      <ahyp:hlinkClr xmlns:ahyp="http://schemas.microsoft.com/office/drawing/2018/hyperlinkcolor" val="tx"/>
                    </a:ext>
                  </a:extLst>
                </a:hlinkClick>
              </a:rPr>
              <a:t>report_log</a:t>
            </a:r>
            <a:r>
              <a:rPr lang="en-US" sz="1400" dirty="0">
                <a:solidFill>
                  <a:srgbClr val="0432FF"/>
                </a:solidFill>
                <a:hlinkClick r:id="rId4">
                  <a:extLst>
                    <a:ext uri="{A12FA001-AC4F-418D-AE19-62706E023703}">
                      <ahyp:hlinkClr xmlns:ahyp="http://schemas.microsoft.com/office/drawing/2018/hyperlinkcolor" val="tx"/>
                    </a:ext>
                  </a:extLst>
                </a:hlinkClick>
              </a:rPr>
              <a:t>/14_model_bgp.html</a:t>
            </a:r>
            <a:endParaRPr lang="en-US" sz="1400" dirty="0">
              <a:solidFill>
                <a:srgbClr val="0432FF"/>
              </a:solidFill>
            </a:endParaRPr>
          </a:p>
        </p:txBody>
      </p:sp>
    </p:spTree>
    <p:extLst>
      <p:ext uri="{BB962C8B-B14F-4D97-AF65-F5344CB8AC3E}">
        <p14:creationId xmlns:p14="http://schemas.microsoft.com/office/powerpoint/2010/main" val="26368515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222ACA-A060-D651-9E2E-B40B13F636C6}"/>
              </a:ext>
            </a:extLst>
          </p:cNvPr>
          <p:cNvSpPr txBox="1"/>
          <p:nvPr/>
        </p:nvSpPr>
        <p:spPr>
          <a:xfrm>
            <a:off x="256878" y="129931"/>
            <a:ext cx="9593178" cy="461665"/>
          </a:xfrm>
          <a:prstGeom prst="rect">
            <a:avLst/>
          </a:prstGeom>
          <a:noFill/>
        </p:spPr>
        <p:txBody>
          <a:bodyPr wrap="square">
            <a:spAutoFit/>
          </a:bodyPr>
          <a:lstStyle/>
          <a:p>
            <a:r>
              <a:rPr lang="en-US" sz="2400" b="1" dirty="0" err="1">
                <a:ln w="22225">
                  <a:solidFill>
                    <a:srgbClr val="0070C0"/>
                  </a:solidFill>
                  <a:prstDash val="solid"/>
                </a:ln>
                <a:solidFill>
                  <a:srgbClr val="0070C0"/>
                </a:solidFill>
                <a:effectLst>
                  <a:reflection blurRad="6350" stA="55000" endA="300" endPos="45500" dir="5400000" sy="-100000" algn="bl" rotWithShape="0"/>
                </a:effectLst>
              </a:rPr>
              <a:t>Pyats</a:t>
            </a:r>
            <a:r>
              <a:rPr lang="en-US" sz="2400" b="1" dirty="0">
                <a:ln w="22225">
                  <a:solidFill>
                    <a:srgbClr val="0070C0"/>
                  </a:solidFill>
                  <a:prstDash val="solid"/>
                </a:ln>
                <a:solidFill>
                  <a:srgbClr val="0070C0"/>
                </a:solidFill>
                <a:effectLst>
                  <a:reflection blurRad="6350" stA="55000" endA="300" endPos="45500" dir="5400000" sy="-100000" algn="bl" rotWithShape="0"/>
                </a:effectLst>
              </a:rPr>
              <a:t> Robot Framework – Compare Configuration Model</a:t>
            </a:r>
          </a:p>
        </p:txBody>
      </p:sp>
      <p:sp>
        <p:nvSpPr>
          <p:cNvPr id="3" name="TextBox 2">
            <a:extLst>
              <a:ext uri="{FF2B5EF4-FFF2-40B4-BE49-F238E27FC236}">
                <a16:creationId xmlns:a16="http://schemas.microsoft.com/office/drawing/2014/main" id="{47EF1131-DA12-7227-ECF6-5ED12302C4A0}"/>
              </a:ext>
            </a:extLst>
          </p:cNvPr>
          <p:cNvSpPr txBox="1"/>
          <p:nvPr/>
        </p:nvSpPr>
        <p:spPr>
          <a:xfrm>
            <a:off x="6241649" y="591596"/>
            <a:ext cx="5796022" cy="4108817"/>
          </a:xfrm>
          <a:prstGeom prst="rect">
            <a:avLst/>
          </a:prstGeom>
          <a:noFill/>
        </p:spPr>
        <p:txBody>
          <a:bodyPr wrap="square">
            <a:spAutoFit/>
          </a:bodyPr>
          <a:lstStyle/>
          <a:p>
            <a:r>
              <a:rPr lang="en-US" sz="900" dirty="0">
                <a:solidFill>
                  <a:srgbClr val="000000"/>
                </a:solidFill>
                <a:effectLst/>
                <a:latin typeface="Menlo" panose="020B0609030804020204" pitchFamily="49" charset="0"/>
              </a:rPr>
              <a:t>Mac-Pro-641 robot % robot </a:t>
            </a:r>
            <a:r>
              <a:rPr lang="en-US" sz="900" dirty="0" err="1">
                <a:solidFill>
                  <a:srgbClr val="000000"/>
                </a:solidFill>
                <a:effectLst/>
                <a:latin typeface="Menlo" panose="020B0609030804020204" pitchFamily="49" charset="0"/>
              </a:rPr>
              <a:t>model_compare_config.robot</a:t>
            </a:r>
            <a:endParaRPr lang="en-US" sz="900" dirty="0">
              <a:solidFill>
                <a:srgbClr val="000000"/>
              </a:solidFill>
              <a:effectLst/>
              <a:latin typeface="Menlo" panose="020B0609030804020204" pitchFamily="49" charset="0"/>
            </a:endParaRP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Model Compare Config                                                          </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Connect                                                               | </a:t>
            </a:r>
            <a:r>
              <a:rPr lang="en-US" sz="900" dirty="0">
                <a:solidFill>
                  <a:srgbClr val="39C026"/>
                </a:solidFill>
                <a:effectLst/>
                <a:latin typeface="Menlo" panose="020B0609030804020204" pitchFamily="49" charset="0"/>
              </a:rPr>
              <a:t>PASS</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DAL Current Running Configuration                                     | </a:t>
            </a:r>
            <a:r>
              <a:rPr lang="en-US" sz="900" dirty="0">
                <a:solidFill>
                  <a:srgbClr val="39C026"/>
                </a:solidFill>
                <a:effectLst/>
                <a:latin typeface="Menlo" panose="020B0609030804020204" pitchFamily="49" charset="0"/>
              </a:rPr>
              <a:t>PASS</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DAL Change Configuration                                              | </a:t>
            </a:r>
            <a:r>
              <a:rPr lang="en-US" sz="900" dirty="0">
                <a:solidFill>
                  <a:srgbClr val="39C026"/>
                </a:solidFill>
                <a:effectLst/>
                <a:latin typeface="Menlo" panose="020B0609030804020204" pitchFamily="49" charset="0"/>
              </a:rPr>
              <a:t>PASS</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DAL New Running Configuration                                         | </a:t>
            </a:r>
            <a:r>
              <a:rPr lang="en-US" sz="900" dirty="0">
                <a:solidFill>
                  <a:srgbClr val="39C026"/>
                </a:solidFill>
                <a:effectLst/>
                <a:latin typeface="Menlo" panose="020B0609030804020204" pitchFamily="49" charset="0"/>
              </a:rPr>
              <a:t>PASS</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Compare Current and New Snapshots Dallas                              | </a:t>
            </a:r>
            <a:r>
              <a:rPr lang="en-US" sz="900" dirty="0">
                <a:solidFill>
                  <a:srgbClr val="CA3323"/>
                </a:solidFill>
                <a:effectLst/>
                <a:latin typeface="Menlo" panose="020B0609030804020204" pitchFamily="49" charset="0"/>
              </a:rPr>
              <a:t>FAIL</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Comparison between ./</a:t>
            </a:r>
            <a:r>
              <a:rPr lang="en-US" sz="900" dirty="0" err="1">
                <a:solidFill>
                  <a:srgbClr val="000000"/>
                </a:solidFill>
                <a:effectLst/>
                <a:latin typeface="Menlo" panose="020B0609030804020204" pitchFamily="49" charset="0"/>
              </a:rPr>
              <a:t>DAL_current_config</a:t>
            </a:r>
            <a:r>
              <a:rPr lang="en-US" sz="900" dirty="0">
                <a:solidFill>
                  <a:srgbClr val="000000"/>
                </a:solidFill>
                <a:effectLst/>
                <a:latin typeface="Menlo" panose="020B0609030804020204" pitchFamily="49" charset="0"/>
              </a:rPr>
              <a:t> and ./</a:t>
            </a:r>
            <a:r>
              <a:rPr lang="en-US" sz="900" dirty="0" err="1">
                <a:solidFill>
                  <a:srgbClr val="000000"/>
                </a:solidFill>
                <a:effectLst/>
                <a:latin typeface="Menlo" panose="020B0609030804020204" pitchFamily="49" charset="0"/>
              </a:rPr>
              <a:t>DAL_new_config</a:t>
            </a:r>
            <a:r>
              <a:rPr lang="en-US" sz="900" dirty="0">
                <a:solidFill>
                  <a:srgbClr val="000000"/>
                </a:solidFill>
                <a:effectLst/>
                <a:latin typeface="Menlo" panose="020B0609030804020204" pitchFamily="49" charset="0"/>
              </a:rPr>
              <a:t> is different for feature 'config' for device:</a:t>
            </a:r>
          </a:p>
          <a:p>
            <a:br>
              <a:rPr lang="en-US" sz="900" dirty="0">
                <a:solidFill>
                  <a:srgbClr val="000000"/>
                </a:solidFill>
                <a:effectLst/>
                <a:latin typeface="Menlo" panose="020B0609030804020204" pitchFamily="49" charset="0"/>
              </a:rPr>
            </a:br>
            <a:endParaRPr lang="en-US" sz="900" dirty="0">
              <a:solidFill>
                <a:srgbClr val="000000"/>
              </a:solidFill>
              <a:effectLst/>
              <a:latin typeface="Menlo" panose="020B0609030804020204" pitchFamily="49" charset="0"/>
            </a:endParaRPr>
          </a:p>
          <a:p>
            <a:r>
              <a:rPr lang="en-US" sz="900" dirty="0">
                <a:solidFill>
                  <a:srgbClr val="000000"/>
                </a:solidFill>
                <a:effectLst/>
                <a:latin typeface="Menlo" panose="020B0609030804020204" pitchFamily="49" charset="0"/>
              </a:rPr>
              <a:t>'DAL'</a:t>
            </a:r>
          </a:p>
          <a:p>
            <a:r>
              <a:rPr lang="en-US" sz="900" dirty="0">
                <a:solidFill>
                  <a:srgbClr val="000000"/>
                </a:solidFill>
                <a:effectLst/>
                <a:latin typeface="Menlo" panose="020B0609030804020204" pitchFamily="49" charset="0"/>
              </a:rPr>
              <a:t>+</a:t>
            </a:r>
            <a:r>
              <a:rPr lang="en-US" sz="900" dirty="0" err="1">
                <a:solidFill>
                  <a:srgbClr val="000000"/>
                </a:solidFill>
                <a:effectLst/>
                <a:latin typeface="Menlo" panose="020B0609030804020204" pitchFamily="49" charset="0"/>
              </a:rPr>
              <a:t>ip</a:t>
            </a:r>
            <a:r>
              <a:rPr lang="en-US" sz="900" dirty="0">
                <a:solidFill>
                  <a:srgbClr val="000000"/>
                </a:solidFill>
                <a:effectLst/>
                <a:latin typeface="Menlo" panose="020B0609030804020204" pitchFamily="49" charset="0"/>
              </a:rPr>
              <a:t> route </a:t>
            </a:r>
            <a:r>
              <a:rPr lang="en-US" sz="900" dirty="0" err="1">
                <a:solidFill>
                  <a:srgbClr val="000000"/>
                </a:solidFill>
                <a:effectLst/>
                <a:latin typeface="Menlo" panose="020B0609030804020204" pitchFamily="49" charset="0"/>
              </a:rPr>
              <a:t>vrf</a:t>
            </a:r>
            <a:r>
              <a:rPr lang="en-US" sz="900" dirty="0">
                <a:solidFill>
                  <a:srgbClr val="000000"/>
                </a:solidFill>
                <a:effectLst/>
                <a:latin typeface="Menlo" panose="020B0609030804020204" pitchFamily="49" charset="0"/>
              </a:rPr>
              <a:t> cust10_pepsi 90.1.1.0 255.255.255.255 100.100.100.1</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Disconnect                                                            | </a:t>
            </a:r>
            <a:r>
              <a:rPr lang="en-US" sz="900" dirty="0">
                <a:solidFill>
                  <a:srgbClr val="39C026"/>
                </a:solidFill>
                <a:effectLst/>
                <a:latin typeface="Menlo" panose="020B0609030804020204" pitchFamily="49" charset="0"/>
              </a:rPr>
              <a:t>PASS</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Model Compare Config                                                  | </a:t>
            </a:r>
            <a:r>
              <a:rPr lang="en-US" sz="900" dirty="0">
                <a:solidFill>
                  <a:srgbClr val="CA3323"/>
                </a:solidFill>
                <a:effectLst/>
                <a:latin typeface="Menlo" panose="020B0609030804020204" pitchFamily="49" charset="0"/>
              </a:rPr>
              <a:t>FAIL</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6 tests, 5 passed, 1 failed</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Output:  /Users/</a:t>
            </a:r>
            <a:r>
              <a:rPr lang="en-US" sz="900" dirty="0" err="1">
                <a:solidFill>
                  <a:srgbClr val="000000"/>
                </a:solidFill>
                <a:effectLst/>
                <a:latin typeface="Menlo" panose="020B0609030804020204" pitchFamily="49" charset="0"/>
              </a:rPr>
              <a:t>chandranath</a:t>
            </a:r>
            <a:r>
              <a:rPr lang="en-US" sz="900" dirty="0">
                <a:solidFill>
                  <a:srgbClr val="000000"/>
                </a:solidFill>
                <a:effectLst/>
                <a:latin typeface="Menlo" panose="020B0609030804020204" pitchFamily="49" charset="0"/>
              </a:rPr>
              <a:t>/</a:t>
            </a:r>
            <a:r>
              <a:rPr lang="en-US" sz="900" dirty="0" err="1">
                <a:solidFill>
                  <a:srgbClr val="000000"/>
                </a:solidFill>
                <a:effectLst/>
                <a:latin typeface="Menlo" panose="020B0609030804020204" pitchFamily="49" charset="0"/>
              </a:rPr>
              <a:t>myfolder</a:t>
            </a:r>
            <a:r>
              <a:rPr lang="en-US" sz="900" dirty="0">
                <a:solidFill>
                  <a:srgbClr val="000000"/>
                </a:solidFill>
                <a:effectLst/>
                <a:latin typeface="Menlo" panose="020B0609030804020204" pitchFamily="49" charset="0"/>
              </a:rPr>
              <a:t>/</a:t>
            </a:r>
            <a:r>
              <a:rPr lang="en-US" sz="900" dirty="0" err="1">
                <a:solidFill>
                  <a:srgbClr val="000000"/>
                </a:solidFill>
                <a:effectLst/>
                <a:latin typeface="Menlo" panose="020B0609030804020204" pitchFamily="49" charset="0"/>
              </a:rPr>
              <a:t>autolearn</a:t>
            </a:r>
            <a:r>
              <a:rPr lang="en-US" sz="900" dirty="0">
                <a:solidFill>
                  <a:srgbClr val="000000"/>
                </a:solidFill>
                <a:effectLst/>
                <a:latin typeface="Menlo" panose="020B0609030804020204" pitchFamily="49" charset="0"/>
              </a:rPr>
              <a:t>/robot/</a:t>
            </a:r>
            <a:r>
              <a:rPr lang="en-US" sz="900" dirty="0" err="1">
                <a:solidFill>
                  <a:srgbClr val="000000"/>
                </a:solidFill>
                <a:effectLst/>
                <a:latin typeface="Menlo" panose="020B0609030804020204" pitchFamily="49" charset="0"/>
              </a:rPr>
              <a:t>output.xml</a:t>
            </a:r>
            <a:endParaRPr lang="en-US" sz="900" dirty="0">
              <a:solidFill>
                <a:srgbClr val="000000"/>
              </a:solidFill>
              <a:effectLst/>
              <a:latin typeface="Menlo" panose="020B0609030804020204" pitchFamily="49" charset="0"/>
            </a:endParaRPr>
          </a:p>
          <a:p>
            <a:r>
              <a:rPr lang="en-US" sz="900" dirty="0">
                <a:solidFill>
                  <a:srgbClr val="000000"/>
                </a:solidFill>
                <a:effectLst/>
                <a:latin typeface="Menlo" panose="020B0609030804020204" pitchFamily="49" charset="0"/>
              </a:rPr>
              <a:t>Log:     /Users/</a:t>
            </a:r>
            <a:r>
              <a:rPr lang="en-US" sz="900" dirty="0" err="1">
                <a:solidFill>
                  <a:srgbClr val="000000"/>
                </a:solidFill>
                <a:effectLst/>
                <a:latin typeface="Menlo" panose="020B0609030804020204" pitchFamily="49" charset="0"/>
              </a:rPr>
              <a:t>chandranath</a:t>
            </a:r>
            <a:r>
              <a:rPr lang="en-US" sz="900" dirty="0">
                <a:solidFill>
                  <a:srgbClr val="000000"/>
                </a:solidFill>
                <a:effectLst/>
                <a:latin typeface="Menlo" panose="020B0609030804020204" pitchFamily="49" charset="0"/>
              </a:rPr>
              <a:t>/</a:t>
            </a:r>
            <a:r>
              <a:rPr lang="en-US" sz="900" dirty="0" err="1">
                <a:solidFill>
                  <a:srgbClr val="000000"/>
                </a:solidFill>
                <a:effectLst/>
                <a:latin typeface="Menlo" panose="020B0609030804020204" pitchFamily="49" charset="0"/>
              </a:rPr>
              <a:t>myfolder</a:t>
            </a:r>
            <a:r>
              <a:rPr lang="en-US" sz="900" dirty="0">
                <a:solidFill>
                  <a:srgbClr val="000000"/>
                </a:solidFill>
                <a:effectLst/>
                <a:latin typeface="Menlo" panose="020B0609030804020204" pitchFamily="49" charset="0"/>
              </a:rPr>
              <a:t>/</a:t>
            </a:r>
            <a:r>
              <a:rPr lang="en-US" sz="900" dirty="0" err="1">
                <a:solidFill>
                  <a:srgbClr val="000000"/>
                </a:solidFill>
                <a:effectLst/>
                <a:latin typeface="Menlo" panose="020B0609030804020204" pitchFamily="49" charset="0"/>
              </a:rPr>
              <a:t>autolearn</a:t>
            </a:r>
            <a:r>
              <a:rPr lang="en-US" sz="900" dirty="0">
                <a:solidFill>
                  <a:srgbClr val="000000"/>
                </a:solidFill>
                <a:effectLst/>
                <a:latin typeface="Menlo" panose="020B0609030804020204" pitchFamily="49" charset="0"/>
              </a:rPr>
              <a:t>/robot/</a:t>
            </a:r>
            <a:r>
              <a:rPr lang="en-US" sz="900" dirty="0" err="1">
                <a:solidFill>
                  <a:srgbClr val="000000"/>
                </a:solidFill>
                <a:effectLst/>
                <a:latin typeface="Menlo" panose="020B0609030804020204" pitchFamily="49" charset="0"/>
              </a:rPr>
              <a:t>log.html</a:t>
            </a:r>
            <a:endParaRPr lang="en-US" sz="900" dirty="0">
              <a:solidFill>
                <a:srgbClr val="000000"/>
              </a:solidFill>
              <a:effectLst/>
              <a:latin typeface="Menlo" panose="020B0609030804020204" pitchFamily="49" charset="0"/>
            </a:endParaRPr>
          </a:p>
          <a:p>
            <a:r>
              <a:rPr lang="en-US" sz="900" dirty="0">
                <a:solidFill>
                  <a:srgbClr val="000000"/>
                </a:solidFill>
                <a:effectLst/>
                <a:latin typeface="Menlo" panose="020B0609030804020204" pitchFamily="49" charset="0"/>
              </a:rPr>
              <a:t>Report:  /Users/</a:t>
            </a:r>
            <a:r>
              <a:rPr lang="en-US" sz="900" dirty="0" err="1">
                <a:solidFill>
                  <a:srgbClr val="000000"/>
                </a:solidFill>
                <a:effectLst/>
                <a:latin typeface="Menlo" panose="020B0609030804020204" pitchFamily="49" charset="0"/>
              </a:rPr>
              <a:t>chandranath</a:t>
            </a:r>
            <a:r>
              <a:rPr lang="en-US" sz="900" dirty="0">
                <a:solidFill>
                  <a:srgbClr val="000000"/>
                </a:solidFill>
                <a:effectLst/>
                <a:latin typeface="Menlo" panose="020B0609030804020204" pitchFamily="49" charset="0"/>
              </a:rPr>
              <a:t>/</a:t>
            </a:r>
            <a:r>
              <a:rPr lang="en-US" sz="900" dirty="0" err="1">
                <a:solidFill>
                  <a:srgbClr val="000000"/>
                </a:solidFill>
                <a:effectLst/>
                <a:latin typeface="Menlo" panose="020B0609030804020204" pitchFamily="49" charset="0"/>
              </a:rPr>
              <a:t>myfolder</a:t>
            </a:r>
            <a:r>
              <a:rPr lang="en-US" sz="900" dirty="0">
                <a:solidFill>
                  <a:srgbClr val="000000"/>
                </a:solidFill>
                <a:effectLst/>
                <a:latin typeface="Menlo" panose="020B0609030804020204" pitchFamily="49" charset="0"/>
              </a:rPr>
              <a:t>/</a:t>
            </a:r>
            <a:r>
              <a:rPr lang="en-US" sz="900" dirty="0" err="1">
                <a:solidFill>
                  <a:srgbClr val="000000"/>
                </a:solidFill>
                <a:effectLst/>
                <a:latin typeface="Menlo" panose="020B0609030804020204" pitchFamily="49" charset="0"/>
              </a:rPr>
              <a:t>autolearn</a:t>
            </a:r>
            <a:r>
              <a:rPr lang="en-US" sz="900" dirty="0">
                <a:solidFill>
                  <a:srgbClr val="000000"/>
                </a:solidFill>
                <a:effectLst/>
                <a:latin typeface="Menlo" panose="020B0609030804020204" pitchFamily="49" charset="0"/>
              </a:rPr>
              <a:t>/robot/</a:t>
            </a:r>
            <a:r>
              <a:rPr lang="en-US" sz="900" dirty="0" err="1">
                <a:solidFill>
                  <a:srgbClr val="000000"/>
                </a:solidFill>
                <a:effectLst/>
                <a:latin typeface="Menlo" panose="020B0609030804020204" pitchFamily="49" charset="0"/>
              </a:rPr>
              <a:t>report.html</a:t>
            </a:r>
            <a:endParaRPr lang="en-US" sz="900" dirty="0">
              <a:solidFill>
                <a:srgbClr val="000000"/>
              </a:solidFill>
              <a:effectLst/>
              <a:latin typeface="Menlo" panose="020B0609030804020204" pitchFamily="49" charset="0"/>
            </a:endParaRPr>
          </a:p>
        </p:txBody>
      </p:sp>
      <p:sp>
        <p:nvSpPr>
          <p:cNvPr id="6" name="TextBox 5">
            <a:extLst>
              <a:ext uri="{FF2B5EF4-FFF2-40B4-BE49-F238E27FC236}">
                <a16:creationId xmlns:a16="http://schemas.microsoft.com/office/drawing/2014/main" id="{34FB4951-5C7C-9C34-2D57-D348CED3EFE9}"/>
              </a:ext>
            </a:extLst>
          </p:cNvPr>
          <p:cNvSpPr txBox="1"/>
          <p:nvPr/>
        </p:nvSpPr>
        <p:spPr>
          <a:xfrm>
            <a:off x="3530278" y="6358737"/>
            <a:ext cx="9190299" cy="369332"/>
          </a:xfrm>
          <a:prstGeom prst="rect">
            <a:avLst/>
          </a:prstGeom>
          <a:noFill/>
        </p:spPr>
        <p:txBody>
          <a:bodyPr wrap="square">
            <a:spAutoFit/>
          </a:bodyPr>
          <a:lstStyle/>
          <a:p>
            <a:r>
              <a:rPr lang="en-US" sz="1800" dirty="0">
                <a:solidFill>
                  <a:srgbClr val="CA3323"/>
                </a:solidFill>
                <a:effectLst/>
                <a:latin typeface="Menlo" panose="020B0609030804020204" pitchFamily="49" charset="0"/>
              </a:rPr>
              <a:t>**FAIL </a:t>
            </a:r>
            <a:r>
              <a:rPr lang="en-US" sz="1800" dirty="0">
                <a:effectLst/>
                <a:latin typeface="Menlo" panose="020B0609030804020204" pitchFamily="49" charset="0"/>
              </a:rPr>
              <a:t>means there is a difference between the configurations. </a:t>
            </a:r>
            <a:endParaRPr lang="en-US" dirty="0"/>
          </a:p>
        </p:txBody>
      </p:sp>
      <p:sp>
        <p:nvSpPr>
          <p:cNvPr id="10" name="TextBox 9">
            <a:extLst>
              <a:ext uri="{FF2B5EF4-FFF2-40B4-BE49-F238E27FC236}">
                <a16:creationId xmlns:a16="http://schemas.microsoft.com/office/drawing/2014/main" id="{3A8256FA-7506-C77F-4702-2B1371D664CF}"/>
              </a:ext>
            </a:extLst>
          </p:cNvPr>
          <p:cNvSpPr txBox="1"/>
          <p:nvPr/>
        </p:nvSpPr>
        <p:spPr>
          <a:xfrm>
            <a:off x="256878" y="726426"/>
            <a:ext cx="6360288" cy="5632311"/>
          </a:xfrm>
          <a:prstGeom prst="rect">
            <a:avLst/>
          </a:prstGeom>
          <a:noFill/>
        </p:spPr>
        <p:txBody>
          <a:bodyPr wrap="square">
            <a:spAutoFit/>
          </a:bodyPr>
          <a:lstStyle/>
          <a:p>
            <a:r>
              <a:rPr lang="en-US" sz="900" dirty="0">
                <a:latin typeface="Courier New" panose="02070309020205020404" pitchFamily="49" charset="0"/>
                <a:cs typeface="Courier New" panose="02070309020205020404" pitchFamily="49" charset="0"/>
              </a:rPr>
              <a:t># Compare Config Models</a:t>
            </a:r>
          </a:p>
          <a:p>
            <a:r>
              <a:rPr lang="en-US" sz="900" dirty="0">
                <a:latin typeface="Courier New" panose="02070309020205020404" pitchFamily="49" charset="0"/>
                <a:cs typeface="Courier New" panose="02070309020205020404" pitchFamily="49" charset="0"/>
              </a:rPr>
              <a:t>** Settings ***</a:t>
            </a:r>
          </a:p>
          <a:p>
            <a:r>
              <a:rPr lang="en-US" sz="900" dirty="0">
                <a:latin typeface="Courier New" panose="02070309020205020404" pitchFamily="49" charset="0"/>
                <a:cs typeface="Courier New" panose="02070309020205020404" pitchFamily="49" charset="0"/>
              </a:rPr>
              <a:t>Library        </a:t>
            </a:r>
            <a:r>
              <a:rPr lang="en-US" sz="900" dirty="0" err="1">
                <a:latin typeface="Courier New" panose="02070309020205020404" pitchFamily="49" charset="0"/>
                <a:cs typeface="Courier New" panose="02070309020205020404" pitchFamily="49" charset="0"/>
              </a:rPr>
              <a:t>OperatingSystem</a:t>
            </a:r>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Library        </a:t>
            </a:r>
            <a:r>
              <a:rPr lang="en-US" sz="900" dirty="0" err="1">
                <a:latin typeface="Courier New" panose="02070309020205020404" pitchFamily="49" charset="0"/>
                <a:cs typeface="Courier New" panose="02070309020205020404" pitchFamily="49" charset="0"/>
              </a:rPr>
              <a:t>ats.robot.pyATSRobot</a:t>
            </a:r>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Library        </a:t>
            </a:r>
            <a:r>
              <a:rPr lang="en-US" sz="900" dirty="0" err="1">
                <a:latin typeface="Courier New" panose="02070309020205020404" pitchFamily="49" charset="0"/>
                <a:cs typeface="Courier New" panose="02070309020205020404" pitchFamily="49" charset="0"/>
              </a:rPr>
              <a:t>genie.libs.robot.GenieRobot</a:t>
            </a:r>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Library        </a:t>
            </a:r>
            <a:r>
              <a:rPr lang="en-US" sz="900" dirty="0" err="1">
                <a:latin typeface="Courier New" panose="02070309020205020404" pitchFamily="49" charset="0"/>
                <a:cs typeface="Courier New" panose="02070309020205020404" pitchFamily="49" charset="0"/>
              </a:rPr>
              <a:t>genie.libs.robot.GenieRobotApis</a:t>
            </a:r>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Library        </a:t>
            </a:r>
            <a:r>
              <a:rPr lang="en-US" sz="900" dirty="0" err="1">
                <a:latin typeface="Courier New" panose="02070309020205020404" pitchFamily="49" charset="0"/>
                <a:cs typeface="Courier New" panose="02070309020205020404" pitchFamily="49" charset="0"/>
              </a:rPr>
              <a:t>unicon.robot.UniconRobot</a:t>
            </a:r>
            <a:endParaRPr lang="en-US" sz="900" dirty="0">
              <a:latin typeface="Courier New" panose="02070309020205020404" pitchFamily="49" charset="0"/>
              <a:cs typeface="Courier New" panose="02070309020205020404" pitchFamily="49" charset="0"/>
            </a:endParaRPr>
          </a:p>
          <a:p>
            <a:endParaRPr lang="en-US" sz="900" dirty="0">
              <a:latin typeface="Courier New" panose="02070309020205020404" pitchFamily="49" charset="0"/>
              <a:cs typeface="Courier New" panose="02070309020205020404" pitchFamily="49" charset="0"/>
            </a:endParaRPr>
          </a:p>
          <a:p>
            <a:endParaRPr lang="en-US" sz="900" dirty="0">
              <a:latin typeface="Courier New" panose="02070309020205020404" pitchFamily="49" charset="0"/>
              <a:cs typeface="Courier New" panose="02070309020205020404" pitchFamily="49" charset="0"/>
            </a:endParaRP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Variables ***</a:t>
            </a:r>
          </a:p>
          <a:p>
            <a:r>
              <a:rPr lang="en-US" sz="900" dirty="0">
                <a:latin typeface="Courier New" panose="02070309020205020404" pitchFamily="49" charset="0"/>
                <a:cs typeface="Courier New" panose="02070309020205020404" pitchFamily="49" charset="0"/>
              </a:rPr>
              <a:t># Defining variables that can be used elsewhere in the test data.</a:t>
            </a:r>
          </a:p>
          <a:p>
            <a:r>
              <a:rPr lang="en-US" sz="900" dirty="0">
                <a:latin typeface="Courier New" panose="02070309020205020404" pitchFamily="49" charset="0"/>
                <a:cs typeface="Courier New" panose="02070309020205020404" pitchFamily="49" charset="0"/>
              </a:rPr>
              <a:t># Can also be driven as dash argument at runtime</a:t>
            </a: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${testbed}    tb-jump.yaml</a:t>
            </a:r>
          </a:p>
          <a:p>
            <a:r>
              <a:rPr lang="en-US" sz="900" dirty="0">
                <a:latin typeface="Courier New" panose="02070309020205020404" pitchFamily="49" charset="0"/>
                <a:cs typeface="Courier New" panose="02070309020205020404" pitchFamily="49" charset="0"/>
              </a:rPr>
              <a:t># ${PTS}         /path/file</a:t>
            </a: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Test Cases ***</a:t>
            </a:r>
          </a:p>
          <a:p>
            <a:r>
              <a:rPr lang="en-US" sz="900" dirty="0">
                <a:latin typeface="Courier New" panose="02070309020205020404" pitchFamily="49" charset="0"/>
                <a:cs typeface="Courier New" panose="02070309020205020404" pitchFamily="49" charset="0"/>
              </a:rPr>
              <a:t># Creating test cases from available keywords.</a:t>
            </a:r>
          </a:p>
          <a:p>
            <a:endParaRPr lang="en-US" sz="900" dirty="0">
              <a:latin typeface="Courier New" panose="02070309020205020404" pitchFamily="49" charset="0"/>
              <a:cs typeface="Courier New" panose="02070309020205020404" pitchFamily="49" charset="0"/>
            </a:endParaRP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Connect</a:t>
            </a:r>
          </a:p>
          <a:p>
            <a:r>
              <a:rPr lang="en-US" sz="900" dirty="0">
                <a:latin typeface="Courier New" panose="02070309020205020404" pitchFamily="49" charset="0"/>
                <a:cs typeface="Courier New" panose="02070309020205020404" pitchFamily="49" charset="0"/>
              </a:rPr>
              <a:t>    use testbed "${testbed}"</a:t>
            </a:r>
          </a:p>
          <a:p>
            <a:r>
              <a:rPr lang="en-US" sz="900" dirty="0">
                <a:latin typeface="Courier New" panose="02070309020205020404" pitchFamily="49" charset="0"/>
                <a:cs typeface="Courier New" panose="02070309020205020404" pitchFamily="49" charset="0"/>
              </a:rPr>
              <a:t>    connect to devices "DAL"</a:t>
            </a:r>
          </a:p>
          <a:p>
            <a:r>
              <a:rPr lang="en-US" sz="900" dirty="0">
                <a:latin typeface="Courier New" panose="02070309020205020404" pitchFamily="49" charset="0"/>
                <a:cs typeface="Courier New" panose="02070309020205020404" pitchFamily="49" charset="0"/>
              </a:rPr>
              <a:t>    connect to devices "NY"</a:t>
            </a: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Dallas Compare Configuration</a:t>
            </a:r>
          </a:p>
          <a:p>
            <a:r>
              <a:rPr lang="en-US" sz="900" dirty="0">
                <a:latin typeface="Courier New" panose="02070309020205020404" pitchFamily="49" charset="0"/>
                <a:cs typeface="Courier New" panose="02070309020205020404" pitchFamily="49" charset="0"/>
              </a:rPr>
              <a:t>DAL Current Running Configuration</a:t>
            </a:r>
          </a:p>
          <a:p>
            <a:r>
              <a:rPr lang="en-US" sz="900" dirty="0">
                <a:latin typeface="Courier New" panose="02070309020205020404" pitchFamily="49" charset="0"/>
                <a:cs typeface="Courier New" panose="02070309020205020404" pitchFamily="49" charset="0"/>
              </a:rPr>
              <a:t>    Profile the system for "config" on devices "DAL" as "./</a:t>
            </a:r>
            <a:r>
              <a:rPr lang="en-US" sz="900" dirty="0" err="1">
                <a:latin typeface="Courier New" panose="02070309020205020404" pitchFamily="49" charset="0"/>
                <a:cs typeface="Courier New" panose="02070309020205020404" pitchFamily="49" charset="0"/>
              </a:rPr>
              <a:t>DAL_current_config</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DAL Change Configuration</a:t>
            </a:r>
          </a:p>
          <a:p>
            <a:r>
              <a:rPr lang="en-US" sz="900" dirty="0">
                <a:latin typeface="Courier New" panose="02070309020205020404" pitchFamily="49" charset="0"/>
                <a:cs typeface="Courier New" panose="02070309020205020404" pitchFamily="49" charset="0"/>
              </a:rPr>
              <a:t>    configure "</a:t>
            </a:r>
            <a:r>
              <a:rPr lang="en-US" sz="900" dirty="0" err="1">
                <a:latin typeface="Courier New" panose="02070309020205020404" pitchFamily="49" charset="0"/>
                <a:cs typeface="Courier New" panose="02070309020205020404" pitchFamily="49" charset="0"/>
              </a:rPr>
              <a:t>ip</a:t>
            </a:r>
            <a:r>
              <a:rPr lang="en-US" sz="900" dirty="0">
                <a:latin typeface="Courier New" panose="02070309020205020404" pitchFamily="49" charset="0"/>
                <a:cs typeface="Courier New" panose="02070309020205020404" pitchFamily="49" charset="0"/>
              </a:rPr>
              <a:t> route </a:t>
            </a:r>
            <a:r>
              <a:rPr lang="en-US" sz="900" dirty="0" err="1">
                <a:latin typeface="Courier New" panose="02070309020205020404" pitchFamily="49" charset="0"/>
                <a:cs typeface="Courier New" panose="02070309020205020404" pitchFamily="49" charset="0"/>
              </a:rPr>
              <a:t>vrf</a:t>
            </a:r>
            <a:r>
              <a:rPr lang="en-US" sz="900" dirty="0">
                <a:latin typeface="Courier New" panose="02070309020205020404" pitchFamily="49" charset="0"/>
                <a:cs typeface="Courier New" panose="02070309020205020404" pitchFamily="49" charset="0"/>
              </a:rPr>
              <a:t> cust10_pepsi 90.1.1.0 255.255.255.255 100.100.100.1" on device "DAL"</a:t>
            </a:r>
          </a:p>
          <a:p>
            <a:r>
              <a:rPr lang="en-US" sz="900" dirty="0">
                <a:latin typeface="Courier New" panose="02070309020205020404" pitchFamily="49" charset="0"/>
                <a:cs typeface="Courier New" panose="02070309020205020404" pitchFamily="49" charset="0"/>
              </a:rPr>
              <a:t>DAL New Running Configuration</a:t>
            </a:r>
          </a:p>
          <a:p>
            <a:r>
              <a:rPr lang="en-US" sz="900" dirty="0">
                <a:latin typeface="Courier New" panose="02070309020205020404" pitchFamily="49" charset="0"/>
                <a:cs typeface="Courier New" panose="02070309020205020404" pitchFamily="49" charset="0"/>
              </a:rPr>
              <a:t>    Profile the system for "config" on devices "DAL" as "./</a:t>
            </a:r>
            <a:r>
              <a:rPr lang="en-US" sz="900" dirty="0" err="1">
                <a:latin typeface="Courier New" panose="02070309020205020404" pitchFamily="49" charset="0"/>
                <a:cs typeface="Courier New" panose="02070309020205020404" pitchFamily="49" charset="0"/>
              </a:rPr>
              <a:t>DAL_new_config</a:t>
            </a:r>
            <a:r>
              <a:rPr lang="en-US" sz="900" dirty="0">
                <a:latin typeface="Courier New" panose="02070309020205020404" pitchFamily="49" charset="0"/>
                <a:cs typeface="Courier New" panose="02070309020205020404" pitchFamily="49" charset="0"/>
              </a:rPr>
              <a:t>"  </a:t>
            </a:r>
          </a:p>
          <a:p>
            <a:r>
              <a:rPr lang="en-US" sz="900" dirty="0">
                <a:latin typeface="Courier New" panose="02070309020205020404" pitchFamily="49" charset="0"/>
                <a:cs typeface="Courier New" panose="02070309020205020404" pitchFamily="49" charset="0"/>
              </a:rPr>
              <a:t>Compare Current and New Snapshots Dallas</a:t>
            </a:r>
          </a:p>
          <a:p>
            <a:r>
              <a:rPr lang="en-US" sz="900" dirty="0">
                <a:latin typeface="Courier New" panose="02070309020205020404" pitchFamily="49" charset="0"/>
                <a:cs typeface="Courier New" panose="02070309020205020404" pitchFamily="49" charset="0"/>
              </a:rPr>
              <a:t>    Compare profile "./</a:t>
            </a:r>
            <a:r>
              <a:rPr lang="en-US" sz="900" dirty="0" err="1">
                <a:latin typeface="Courier New" panose="02070309020205020404" pitchFamily="49" charset="0"/>
                <a:cs typeface="Courier New" panose="02070309020205020404" pitchFamily="49" charset="0"/>
              </a:rPr>
              <a:t>DAL_current_config</a:t>
            </a:r>
            <a:r>
              <a:rPr lang="en-US" sz="900" dirty="0">
                <a:latin typeface="Courier New" panose="02070309020205020404" pitchFamily="49" charset="0"/>
                <a:cs typeface="Courier New" panose="02070309020205020404" pitchFamily="49" charset="0"/>
              </a:rPr>
              <a:t>" with "./</a:t>
            </a:r>
            <a:r>
              <a:rPr lang="en-US" sz="900" dirty="0" err="1">
                <a:latin typeface="Courier New" panose="02070309020205020404" pitchFamily="49" charset="0"/>
                <a:cs typeface="Courier New" panose="02070309020205020404" pitchFamily="49" charset="0"/>
              </a:rPr>
              <a:t>DAL_new_config</a:t>
            </a:r>
            <a:r>
              <a:rPr lang="en-US" sz="900" dirty="0">
                <a:latin typeface="Courier New" panose="02070309020205020404" pitchFamily="49" charset="0"/>
                <a:cs typeface="Courier New" panose="02070309020205020404" pitchFamily="49" charset="0"/>
              </a:rPr>
              <a:t>" on devices "DAL"</a:t>
            </a: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Disconnect from all the devices</a:t>
            </a:r>
          </a:p>
          <a:p>
            <a:r>
              <a:rPr lang="en-US" sz="900" dirty="0">
                <a:latin typeface="Courier New" panose="02070309020205020404" pitchFamily="49" charset="0"/>
                <a:cs typeface="Courier New" panose="02070309020205020404" pitchFamily="49" charset="0"/>
              </a:rPr>
              <a:t>Disconnect</a:t>
            </a:r>
          </a:p>
          <a:p>
            <a:r>
              <a:rPr lang="en-US" sz="900" dirty="0">
                <a:latin typeface="Courier New" panose="02070309020205020404" pitchFamily="49" charset="0"/>
                <a:cs typeface="Courier New" panose="02070309020205020404" pitchFamily="49" charset="0"/>
              </a:rPr>
              <a:t>  disconnect from all devices</a:t>
            </a:r>
          </a:p>
        </p:txBody>
      </p:sp>
    </p:spTree>
    <p:extLst>
      <p:ext uri="{BB962C8B-B14F-4D97-AF65-F5344CB8AC3E}">
        <p14:creationId xmlns:p14="http://schemas.microsoft.com/office/powerpoint/2010/main" val="12950563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222ACA-A060-D651-9E2E-B40B13F636C6}"/>
              </a:ext>
            </a:extLst>
          </p:cNvPr>
          <p:cNvSpPr txBox="1"/>
          <p:nvPr/>
        </p:nvSpPr>
        <p:spPr>
          <a:xfrm>
            <a:off x="256878" y="129931"/>
            <a:ext cx="9593178" cy="461665"/>
          </a:xfrm>
          <a:prstGeom prst="rect">
            <a:avLst/>
          </a:prstGeom>
          <a:noFill/>
        </p:spPr>
        <p:txBody>
          <a:bodyPr wrap="square">
            <a:spAutoFit/>
          </a:bodyPr>
          <a:lstStyle/>
          <a:p>
            <a:r>
              <a:rPr lang="en-US" sz="2400" b="1" dirty="0">
                <a:ln w="22225">
                  <a:solidFill>
                    <a:srgbClr val="0070C0"/>
                  </a:solidFill>
                  <a:prstDash val="solid"/>
                </a:ln>
                <a:solidFill>
                  <a:srgbClr val="0070C0"/>
                </a:solidFill>
                <a:effectLst>
                  <a:reflection blurRad="6350" stA="55000" endA="300" endPos="45500" dir="5400000" sy="-100000" algn="bl" rotWithShape="0"/>
                </a:effectLst>
              </a:rPr>
              <a:t>Report – Compare Configuration Model</a:t>
            </a:r>
          </a:p>
        </p:txBody>
      </p:sp>
      <p:pic>
        <p:nvPicPr>
          <p:cNvPr id="2" name="Picture 1">
            <a:extLst>
              <a:ext uri="{FF2B5EF4-FFF2-40B4-BE49-F238E27FC236}">
                <a16:creationId xmlns:a16="http://schemas.microsoft.com/office/drawing/2014/main" id="{847426C0-FD05-5859-623E-E7B2F24A2C94}"/>
              </a:ext>
            </a:extLst>
          </p:cNvPr>
          <p:cNvPicPr>
            <a:picLocks noChangeAspect="1"/>
          </p:cNvPicPr>
          <p:nvPr/>
        </p:nvPicPr>
        <p:blipFill>
          <a:blip r:embed="rId3"/>
          <a:stretch>
            <a:fillRect/>
          </a:stretch>
        </p:blipFill>
        <p:spPr>
          <a:xfrm>
            <a:off x="996869" y="890193"/>
            <a:ext cx="10198261" cy="5077614"/>
          </a:xfrm>
          <a:prstGeom prst="rect">
            <a:avLst/>
          </a:prstGeom>
        </p:spPr>
      </p:pic>
      <p:sp>
        <p:nvSpPr>
          <p:cNvPr id="7" name="TextBox 6">
            <a:extLst>
              <a:ext uri="{FF2B5EF4-FFF2-40B4-BE49-F238E27FC236}">
                <a16:creationId xmlns:a16="http://schemas.microsoft.com/office/drawing/2014/main" id="{2EEFA95E-18CD-F038-0349-A679969511F0}"/>
              </a:ext>
            </a:extLst>
          </p:cNvPr>
          <p:cNvSpPr txBox="1"/>
          <p:nvPr/>
        </p:nvSpPr>
        <p:spPr>
          <a:xfrm>
            <a:off x="996869" y="6112515"/>
            <a:ext cx="10010655" cy="307777"/>
          </a:xfrm>
          <a:prstGeom prst="rect">
            <a:avLst/>
          </a:prstGeom>
          <a:noFill/>
        </p:spPr>
        <p:txBody>
          <a:bodyPr wrap="square">
            <a:spAutoFit/>
          </a:bodyPr>
          <a:lstStyle/>
          <a:p>
            <a:r>
              <a:rPr lang="en-US" sz="1400" dirty="0">
                <a:solidFill>
                  <a:srgbClr val="0432FF"/>
                </a:solidFill>
                <a:hlinkClick r:id="rId4"/>
              </a:rPr>
              <a:t>https://</a:t>
            </a:r>
            <a:r>
              <a:rPr lang="en-US" sz="1400" dirty="0" err="1">
                <a:solidFill>
                  <a:srgbClr val="0432FF"/>
                </a:solidFill>
                <a:hlinkClick r:id="rId4"/>
              </a:rPr>
              <a:t>github.com</a:t>
            </a:r>
            <a:r>
              <a:rPr lang="en-US" sz="1400" dirty="0">
                <a:solidFill>
                  <a:srgbClr val="0432FF"/>
                </a:solidFill>
                <a:hlinkClick r:id="rId4"/>
              </a:rPr>
              <a:t>/</a:t>
            </a:r>
            <a:r>
              <a:rPr lang="en-US" sz="1400" dirty="0" err="1">
                <a:solidFill>
                  <a:srgbClr val="0432FF"/>
                </a:solidFill>
                <a:hlinkClick r:id="rId4"/>
              </a:rPr>
              <a:t>achaanetatuo</a:t>
            </a:r>
            <a:r>
              <a:rPr lang="en-US" sz="1400" dirty="0">
                <a:solidFill>
                  <a:srgbClr val="0432FF"/>
                </a:solidFill>
                <a:hlinkClick r:id="rId4"/>
              </a:rPr>
              <a:t>/</a:t>
            </a:r>
            <a:r>
              <a:rPr lang="en-US" sz="1400" dirty="0" err="1">
                <a:solidFill>
                  <a:srgbClr val="0432FF"/>
                </a:solidFill>
                <a:hlinkClick r:id="rId4"/>
              </a:rPr>
              <a:t>pyats</a:t>
            </a:r>
            <a:r>
              <a:rPr lang="en-US" sz="1400" dirty="0">
                <a:solidFill>
                  <a:srgbClr val="0432FF"/>
                </a:solidFill>
                <a:hlinkClick r:id="rId4"/>
              </a:rPr>
              <a:t>/blob/main/</a:t>
            </a:r>
            <a:r>
              <a:rPr lang="en-US" sz="1400" dirty="0" err="1">
                <a:solidFill>
                  <a:srgbClr val="0432FF"/>
                </a:solidFill>
                <a:hlinkClick r:id="rId4"/>
              </a:rPr>
              <a:t>report_log</a:t>
            </a:r>
            <a:r>
              <a:rPr lang="en-US" sz="1400" dirty="0">
                <a:solidFill>
                  <a:srgbClr val="0432FF"/>
                </a:solidFill>
                <a:hlinkClick r:id="rId4"/>
              </a:rPr>
              <a:t>/15_model_compare_config.html</a:t>
            </a:r>
            <a:endParaRPr lang="en-US" sz="1400" dirty="0">
              <a:solidFill>
                <a:srgbClr val="0432FF"/>
              </a:solidFill>
            </a:endParaRPr>
          </a:p>
        </p:txBody>
      </p:sp>
    </p:spTree>
    <p:extLst>
      <p:ext uri="{BB962C8B-B14F-4D97-AF65-F5344CB8AC3E}">
        <p14:creationId xmlns:p14="http://schemas.microsoft.com/office/powerpoint/2010/main" val="41000115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222ACA-A060-D651-9E2E-B40B13F636C6}"/>
              </a:ext>
            </a:extLst>
          </p:cNvPr>
          <p:cNvSpPr txBox="1"/>
          <p:nvPr/>
        </p:nvSpPr>
        <p:spPr>
          <a:xfrm>
            <a:off x="256878" y="129931"/>
            <a:ext cx="9593178" cy="461665"/>
          </a:xfrm>
          <a:prstGeom prst="rect">
            <a:avLst/>
          </a:prstGeom>
          <a:noFill/>
        </p:spPr>
        <p:txBody>
          <a:bodyPr wrap="square">
            <a:spAutoFit/>
          </a:bodyPr>
          <a:lstStyle/>
          <a:p>
            <a:r>
              <a:rPr lang="en-US" sz="2400" b="1" dirty="0" err="1">
                <a:ln w="22225">
                  <a:solidFill>
                    <a:srgbClr val="0070C0"/>
                  </a:solidFill>
                  <a:prstDash val="solid"/>
                </a:ln>
                <a:solidFill>
                  <a:srgbClr val="0070C0"/>
                </a:solidFill>
                <a:effectLst>
                  <a:reflection blurRad="6350" stA="55000" endA="300" endPos="45500" dir="5400000" sy="-100000" algn="bl" rotWithShape="0"/>
                </a:effectLst>
              </a:rPr>
              <a:t>Pyats</a:t>
            </a:r>
            <a:r>
              <a:rPr lang="en-US" sz="2400" b="1" dirty="0">
                <a:ln w="22225">
                  <a:solidFill>
                    <a:srgbClr val="0070C0"/>
                  </a:solidFill>
                  <a:prstDash val="solid"/>
                </a:ln>
                <a:solidFill>
                  <a:srgbClr val="0070C0"/>
                </a:solidFill>
                <a:effectLst>
                  <a:reflection blurRad="6350" stA="55000" endA="300" endPos="45500" dir="5400000" sy="-100000" algn="bl" rotWithShape="0"/>
                </a:effectLst>
              </a:rPr>
              <a:t> Robot Framework – Compare Interface Model</a:t>
            </a:r>
          </a:p>
        </p:txBody>
      </p:sp>
      <p:sp>
        <p:nvSpPr>
          <p:cNvPr id="6" name="TextBox 5">
            <a:extLst>
              <a:ext uri="{FF2B5EF4-FFF2-40B4-BE49-F238E27FC236}">
                <a16:creationId xmlns:a16="http://schemas.microsoft.com/office/drawing/2014/main" id="{FD970151-6506-AB09-7B6F-A972F48C5885}"/>
              </a:ext>
            </a:extLst>
          </p:cNvPr>
          <p:cNvSpPr txBox="1"/>
          <p:nvPr/>
        </p:nvSpPr>
        <p:spPr>
          <a:xfrm>
            <a:off x="343536" y="591596"/>
            <a:ext cx="6094070" cy="6247864"/>
          </a:xfrm>
          <a:prstGeom prst="rect">
            <a:avLst/>
          </a:prstGeom>
          <a:noFill/>
        </p:spPr>
        <p:txBody>
          <a:bodyPr wrap="square">
            <a:spAutoFit/>
          </a:bodyPr>
          <a:lstStyle/>
          <a:p>
            <a:r>
              <a:rPr lang="en-US" sz="1000" dirty="0">
                <a:latin typeface="Courier New" panose="02070309020205020404" pitchFamily="49" charset="0"/>
                <a:cs typeface="Courier New" panose="02070309020205020404" pitchFamily="49" charset="0"/>
              </a:rPr>
              <a:t># Compare Interface Models</a:t>
            </a:r>
          </a:p>
          <a:p>
            <a:r>
              <a:rPr lang="en-US" sz="1000" dirty="0">
                <a:latin typeface="Courier New" panose="02070309020205020404" pitchFamily="49" charset="0"/>
                <a:cs typeface="Courier New" panose="02070309020205020404" pitchFamily="49" charset="0"/>
              </a:rPr>
              <a:t>** Settings ***</a:t>
            </a:r>
          </a:p>
          <a:p>
            <a:r>
              <a:rPr lang="en-US" sz="1000" dirty="0">
                <a:latin typeface="Courier New" panose="02070309020205020404" pitchFamily="49" charset="0"/>
                <a:cs typeface="Courier New" panose="02070309020205020404" pitchFamily="49" charset="0"/>
              </a:rPr>
              <a:t>Library        </a:t>
            </a:r>
            <a:r>
              <a:rPr lang="en-US" sz="1000" dirty="0" err="1">
                <a:latin typeface="Courier New" panose="02070309020205020404" pitchFamily="49" charset="0"/>
                <a:cs typeface="Courier New" panose="02070309020205020404" pitchFamily="49" charset="0"/>
              </a:rPr>
              <a:t>OperatingSystem</a:t>
            </a:r>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Library        </a:t>
            </a:r>
            <a:r>
              <a:rPr lang="en-US" sz="1000" dirty="0" err="1">
                <a:latin typeface="Courier New" panose="02070309020205020404" pitchFamily="49" charset="0"/>
                <a:cs typeface="Courier New" panose="02070309020205020404" pitchFamily="49" charset="0"/>
              </a:rPr>
              <a:t>ats.robot.pyATSRobot</a:t>
            </a:r>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Library        </a:t>
            </a:r>
            <a:r>
              <a:rPr lang="en-US" sz="1000" dirty="0" err="1">
                <a:latin typeface="Courier New" panose="02070309020205020404" pitchFamily="49" charset="0"/>
                <a:cs typeface="Courier New" panose="02070309020205020404" pitchFamily="49" charset="0"/>
              </a:rPr>
              <a:t>genie.libs.robot.GenieRobot</a:t>
            </a:r>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Library        </a:t>
            </a:r>
            <a:r>
              <a:rPr lang="en-US" sz="1000" dirty="0" err="1">
                <a:latin typeface="Courier New" panose="02070309020205020404" pitchFamily="49" charset="0"/>
                <a:cs typeface="Courier New" panose="02070309020205020404" pitchFamily="49" charset="0"/>
              </a:rPr>
              <a:t>genie.libs.robot.GenieRobotApis</a:t>
            </a:r>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Library        </a:t>
            </a:r>
            <a:r>
              <a:rPr lang="en-US" sz="1000" dirty="0" err="1">
                <a:latin typeface="Courier New" panose="02070309020205020404" pitchFamily="49" charset="0"/>
                <a:cs typeface="Courier New" panose="02070309020205020404" pitchFamily="49" charset="0"/>
              </a:rPr>
              <a:t>unicon.robot.UniconRobot</a:t>
            </a:r>
            <a:endParaRPr lang="en-US" sz="1000" dirty="0">
              <a:latin typeface="Courier New" panose="02070309020205020404" pitchFamily="49" charset="0"/>
              <a:cs typeface="Courier New" panose="02070309020205020404" pitchFamily="49" charset="0"/>
            </a:endParaRP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 Variables ***</a:t>
            </a:r>
          </a:p>
          <a:p>
            <a:r>
              <a:rPr lang="en-US" sz="1000" dirty="0">
                <a:latin typeface="Courier New" panose="02070309020205020404" pitchFamily="49" charset="0"/>
                <a:cs typeface="Courier New" panose="02070309020205020404" pitchFamily="49" charset="0"/>
              </a:rPr>
              <a:t># Defining variables that can be used elsewhere in the test data.</a:t>
            </a:r>
          </a:p>
          <a:p>
            <a:r>
              <a:rPr lang="en-US" sz="1000" dirty="0">
                <a:latin typeface="Courier New" panose="02070309020205020404" pitchFamily="49" charset="0"/>
                <a:cs typeface="Courier New" panose="02070309020205020404" pitchFamily="49" charset="0"/>
              </a:rPr>
              <a:t>${testbed}    tb-jump.yaml</a:t>
            </a:r>
          </a:p>
          <a:p>
            <a:r>
              <a:rPr lang="en-US" sz="1000" dirty="0">
                <a:latin typeface="Courier New" panose="02070309020205020404" pitchFamily="49" charset="0"/>
                <a:cs typeface="Courier New" panose="02070309020205020404" pitchFamily="49" charset="0"/>
              </a:rPr>
              <a:t>${CONFIG}     /Users/</a:t>
            </a:r>
            <a:r>
              <a:rPr lang="en-US" sz="1000" dirty="0" err="1">
                <a:latin typeface="Courier New" panose="02070309020205020404" pitchFamily="49" charset="0"/>
                <a:cs typeface="Courier New" panose="02070309020205020404" pitchFamily="49" charset="0"/>
              </a:rPr>
              <a:t>chandranath</a:t>
            </a:r>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myfolder</a:t>
            </a:r>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autolearn</a:t>
            </a:r>
            <a:r>
              <a:rPr lang="en-US" sz="1000" dirty="0">
                <a:latin typeface="Courier New" panose="02070309020205020404" pitchFamily="49" charset="0"/>
                <a:cs typeface="Courier New" panose="02070309020205020404" pitchFamily="49" charset="0"/>
              </a:rPr>
              <a:t>/robot/loopback7777.cfg</a:t>
            </a:r>
          </a:p>
          <a:p>
            <a:r>
              <a:rPr lang="en-US" sz="1000" dirty="0">
                <a:latin typeface="Courier New" panose="02070309020205020404" pitchFamily="49" charset="0"/>
                <a:cs typeface="Courier New" panose="02070309020205020404" pitchFamily="49" charset="0"/>
              </a:rPr>
              <a:t># ${PTS}         /path/file</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 Test Cases ***</a:t>
            </a:r>
          </a:p>
          <a:p>
            <a:r>
              <a:rPr lang="en-US" sz="1000" dirty="0">
                <a:latin typeface="Courier New" panose="02070309020205020404" pitchFamily="49" charset="0"/>
                <a:cs typeface="Courier New" panose="02070309020205020404" pitchFamily="49" charset="0"/>
              </a:rPr>
              <a:t># Creating test cases from available keywords.</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Connect</a:t>
            </a:r>
          </a:p>
          <a:p>
            <a:r>
              <a:rPr lang="en-US" sz="1000" dirty="0">
                <a:latin typeface="Courier New" panose="02070309020205020404" pitchFamily="49" charset="0"/>
                <a:cs typeface="Courier New" panose="02070309020205020404" pitchFamily="49" charset="0"/>
              </a:rPr>
              <a:t>    use testbed "${testbed}"</a:t>
            </a:r>
          </a:p>
          <a:p>
            <a:r>
              <a:rPr lang="en-US" sz="1000" dirty="0">
                <a:latin typeface="Courier New" panose="02070309020205020404" pitchFamily="49" charset="0"/>
                <a:cs typeface="Courier New" panose="02070309020205020404" pitchFamily="49" charset="0"/>
              </a:rPr>
              <a:t>    connect to devices "DAL"</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 Dallas Compare Configuration</a:t>
            </a:r>
          </a:p>
          <a:p>
            <a:r>
              <a:rPr lang="en-US" sz="1000" dirty="0">
                <a:latin typeface="Courier New" panose="02070309020205020404" pitchFamily="49" charset="0"/>
                <a:cs typeface="Courier New" panose="02070309020205020404" pitchFamily="49" charset="0"/>
              </a:rPr>
              <a:t>DAL Current Running Configuration</a:t>
            </a:r>
          </a:p>
          <a:p>
            <a:r>
              <a:rPr lang="en-US" sz="1000" dirty="0">
                <a:latin typeface="Courier New" panose="02070309020205020404" pitchFamily="49" charset="0"/>
                <a:cs typeface="Courier New" panose="02070309020205020404" pitchFamily="49" charset="0"/>
              </a:rPr>
              <a:t>    Profile the system for "interface" on devices "DAL" as "./</a:t>
            </a:r>
            <a:r>
              <a:rPr lang="en-US" sz="1000" dirty="0" err="1">
                <a:latin typeface="Courier New" panose="02070309020205020404" pitchFamily="49" charset="0"/>
                <a:cs typeface="Courier New" panose="02070309020205020404" pitchFamily="49" charset="0"/>
              </a:rPr>
              <a:t>DAL_current_interface</a:t>
            </a:r>
            <a:r>
              <a:rPr lang="en-US" sz="1000" dirty="0">
                <a:latin typeface="Courier New" panose="02070309020205020404" pitchFamily="49" charset="0"/>
                <a:cs typeface="Courier New" panose="02070309020205020404" pitchFamily="49" charset="0"/>
              </a:rPr>
              <a:t>"</a:t>
            </a:r>
          </a:p>
          <a:p>
            <a:r>
              <a:rPr lang="en-US" sz="1000" dirty="0">
                <a:latin typeface="Courier New" panose="02070309020205020404" pitchFamily="49" charset="0"/>
                <a:cs typeface="Courier New" panose="02070309020205020404" pitchFamily="49" charset="0"/>
              </a:rPr>
              <a:t>DAL Change Configuration</a:t>
            </a:r>
          </a:p>
          <a:p>
            <a:r>
              <a:rPr lang="en-US" sz="1000" dirty="0">
                <a:latin typeface="Courier New" panose="02070309020205020404" pitchFamily="49" charset="0"/>
                <a:cs typeface="Courier New" panose="02070309020205020404" pitchFamily="49" charset="0"/>
              </a:rPr>
              <a:t>    ${configuration}=  get file  ${CONFIG}</a:t>
            </a:r>
          </a:p>
          <a:p>
            <a:r>
              <a:rPr lang="en-US" sz="1000" dirty="0">
                <a:latin typeface="Courier New" panose="02070309020205020404" pitchFamily="49" charset="0"/>
                <a:cs typeface="Courier New" panose="02070309020205020404" pitchFamily="49" charset="0"/>
              </a:rPr>
              <a:t>    configure "${configuration}" on device "DAL"</a:t>
            </a:r>
          </a:p>
          <a:p>
            <a:r>
              <a:rPr lang="en-US" sz="1000" dirty="0">
                <a:latin typeface="Courier New" panose="02070309020205020404" pitchFamily="49" charset="0"/>
                <a:cs typeface="Courier New" panose="02070309020205020404" pitchFamily="49" charset="0"/>
              </a:rPr>
              <a:t>    ${output}=  execute "write" on device "DAL"</a:t>
            </a:r>
          </a:p>
          <a:p>
            <a:r>
              <a:rPr lang="en-US" sz="1000" dirty="0">
                <a:latin typeface="Courier New" panose="02070309020205020404" pitchFamily="49" charset="0"/>
                <a:cs typeface="Courier New" panose="02070309020205020404" pitchFamily="49" charset="0"/>
              </a:rPr>
              <a:t>    execute "show run interface loopback7777 " on device "DAL"</a:t>
            </a:r>
          </a:p>
          <a:p>
            <a:r>
              <a:rPr lang="en-US" sz="1000" dirty="0">
                <a:latin typeface="Courier New" panose="02070309020205020404" pitchFamily="49" charset="0"/>
                <a:cs typeface="Courier New" panose="02070309020205020404" pitchFamily="49" charset="0"/>
              </a:rPr>
              <a:t>DAL New Running Configuration</a:t>
            </a:r>
          </a:p>
          <a:p>
            <a:r>
              <a:rPr lang="en-US" sz="1000" dirty="0">
                <a:latin typeface="Courier New" panose="02070309020205020404" pitchFamily="49" charset="0"/>
                <a:cs typeface="Courier New" panose="02070309020205020404" pitchFamily="49" charset="0"/>
              </a:rPr>
              <a:t>    Profile the system for "interface" on devices "DAL" as "./</a:t>
            </a:r>
            <a:r>
              <a:rPr lang="en-US" sz="1000" dirty="0" err="1">
                <a:latin typeface="Courier New" panose="02070309020205020404" pitchFamily="49" charset="0"/>
                <a:cs typeface="Courier New" panose="02070309020205020404" pitchFamily="49" charset="0"/>
              </a:rPr>
              <a:t>DAL_new_interface</a:t>
            </a:r>
            <a:r>
              <a:rPr lang="en-US" sz="1000" dirty="0">
                <a:latin typeface="Courier New" panose="02070309020205020404" pitchFamily="49" charset="0"/>
                <a:cs typeface="Courier New" panose="02070309020205020404" pitchFamily="49" charset="0"/>
              </a:rPr>
              <a:t>"  </a:t>
            </a:r>
          </a:p>
          <a:p>
            <a:r>
              <a:rPr lang="en-US" sz="1000" dirty="0">
                <a:latin typeface="Courier New" panose="02070309020205020404" pitchFamily="49" charset="0"/>
                <a:cs typeface="Courier New" panose="02070309020205020404" pitchFamily="49" charset="0"/>
              </a:rPr>
              <a:t>Compare Current and New Snapshots Dallas</a:t>
            </a:r>
          </a:p>
          <a:p>
            <a:r>
              <a:rPr lang="en-US" sz="1000" dirty="0">
                <a:latin typeface="Courier New" panose="02070309020205020404" pitchFamily="49" charset="0"/>
                <a:cs typeface="Courier New" panose="02070309020205020404" pitchFamily="49" charset="0"/>
              </a:rPr>
              <a:t>    Compare profile "./</a:t>
            </a:r>
            <a:r>
              <a:rPr lang="en-US" sz="1000" dirty="0" err="1">
                <a:latin typeface="Courier New" panose="02070309020205020404" pitchFamily="49" charset="0"/>
                <a:cs typeface="Courier New" panose="02070309020205020404" pitchFamily="49" charset="0"/>
              </a:rPr>
              <a:t>DAL_current_interface</a:t>
            </a:r>
            <a:r>
              <a:rPr lang="en-US" sz="1000" dirty="0">
                <a:latin typeface="Courier New" panose="02070309020205020404" pitchFamily="49" charset="0"/>
                <a:cs typeface="Courier New" panose="02070309020205020404" pitchFamily="49" charset="0"/>
              </a:rPr>
              <a:t>" with "./</a:t>
            </a:r>
            <a:r>
              <a:rPr lang="en-US" sz="1000" dirty="0" err="1">
                <a:latin typeface="Courier New" panose="02070309020205020404" pitchFamily="49" charset="0"/>
                <a:cs typeface="Courier New" panose="02070309020205020404" pitchFamily="49" charset="0"/>
              </a:rPr>
              <a:t>DAL_new_interface</a:t>
            </a:r>
            <a:r>
              <a:rPr lang="en-US" sz="1000" dirty="0">
                <a:latin typeface="Courier New" panose="02070309020205020404" pitchFamily="49" charset="0"/>
                <a:cs typeface="Courier New" panose="02070309020205020404" pitchFamily="49" charset="0"/>
              </a:rPr>
              <a:t>" on devices "DAL"</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 Disconnect from all the devices</a:t>
            </a:r>
          </a:p>
          <a:p>
            <a:r>
              <a:rPr lang="en-US" sz="1000" dirty="0">
                <a:latin typeface="Courier New" panose="02070309020205020404" pitchFamily="49" charset="0"/>
                <a:cs typeface="Courier New" panose="02070309020205020404" pitchFamily="49" charset="0"/>
              </a:rPr>
              <a:t>Disconnect</a:t>
            </a:r>
          </a:p>
          <a:p>
            <a:r>
              <a:rPr lang="en-US" sz="1000" dirty="0">
                <a:latin typeface="Courier New" panose="02070309020205020404" pitchFamily="49" charset="0"/>
                <a:cs typeface="Courier New" panose="02070309020205020404" pitchFamily="49" charset="0"/>
              </a:rPr>
              <a:t>  disconnect from all devices</a:t>
            </a:r>
          </a:p>
        </p:txBody>
      </p:sp>
    </p:spTree>
    <p:extLst>
      <p:ext uri="{BB962C8B-B14F-4D97-AF65-F5344CB8AC3E}">
        <p14:creationId xmlns:p14="http://schemas.microsoft.com/office/powerpoint/2010/main" val="2689343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949CC4-D3C5-3C75-9CAD-7D328A6BBF74}"/>
              </a:ext>
            </a:extLst>
          </p:cNvPr>
          <p:cNvSpPr txBox="1"/>
          <p:nvPr/>
        </p:nvSpPr>
        <p:spPr>
          <a:xfrm>
            <a:off x="344036" y="1134018"/>
            <a:ext cx="11056844" cy="2862322"/>
          </a:xfrm>
          <a:prstGeom prst="rect">
            <a:avLst/>
          </a:prstGeom>
          <a:noFill/>
        </p:spPr>
        <p:txBody>
          <a:bodyPr wrap="square">
            <a:spAutoFit/>
          </a:bodyPr>
          <a:lstStyle/>
          <a:p>
            <a:endParaRPr lang="en-US" sz="2400" b="1" dirty="0"/>
          </a:p>
          <a:p>
            <a:pPr marL="342900" indent="-342900">
              <a:buFont typeface="Wingdings" pitchFamily="2" charset="2"/>
              <a:buChar char="ü"/>
            </a:pPr>
            <a:r>
              <a:rPr lang="en-US" sz="2400" b="1" dirty="0" err="1"/>
              <a:t>pyATS</a:t>
            </a:r>
            <a:r>
              <a:rPr lang="en-US" sz="2400" b="1" dirty="0"/>
              <a:t> Installation</a:t>
            </a:r>
          </a:p>
          <a:p>
            <a:pPr marL="342900" indent="-342900">
              <a:buFont typeface="Wingdings" pitchFamily="2" charset="2"/>
              <a:buChar char="ü"/>
            </a:pPr>
            <a:endParaRPr lang="en-US" sz="2400" b="1" dirty="0"/>
          </a:p>
          <a:p>
            <a:pPr marL="342900" indent="-342900">
              <a:buFont typeface="Wingdings" pitchFamily="2" charset="2"/>
              <a:buChar char="ü"/>
            </a:pPr>
            <a:r>
              <a:rPr lang="en-US" sz="2400" b="1" dirty="0"/>
              <a:t>Creating Testbed file</a:t>
            </a:r>
          </a:p>
          <a:p>
            <a:pPr marL="342900" indent="-342900">
              <a:buFont typeface="Wingdings" pitchFamily="2" charset="2"/>
              <a:buChar char="ü"/>
            </a:pPr>
            <a:endParaRPr lang="en-US" sz="2400" b="1" dirty="0"/>
          </a:p>
          <a:p>
            <a:pPr marL="342900" indent="-342900">
              <a:buFont typeface="Wingdings" pitchFamily="2" charset="2"/>
              <a:buChar char="ü"/>
            </a:pPr>
            <a:r>
              <a:rPr lang="en-US" sz="2400" b="1" dirty="0"/>
              <a:t>Running </a:t>
            </a:r>
            <a:r>
              <a:rPr lang="en-US" sz="2400" b="1" dirty="0" err="1"/>
              <a:t>pyATS</a:t>
            </a:r>
            <a:r>
              <a:rPr lang="en-US" sz="2400" b="1" dirty="0"/>
              <a:t> CLI Commands</a:t>
            </a:r>
          </a:p>
          <a:p>
            <a:endParaRPr lang="en-US" b="1" dirty="0"/>
          </a:p>
          <a:p>
            <a:endParaRPr lang="en-US" b="1" dirty="0">
              <a:solidFill>
                <a:srgbClr val="000000"/>
              </a:solidFill>
              <a:latin typeface="Times" pitchFamily="2" charset="0"/>
            </a:endParaRPr>
          </a:p>
        </p:txBody>
      </p:sp>
      <p:sp>
        <p:nvSpPr>
          <p:cNvPr id="10" name="Rectangle 9">
            <a:extLst>
              <a:ext uri="{FF2B5EF4-FFF2-40B4-BE49-F238E27FC236}">
                <a16:creationId xmlns:a16="http://schemas.microsoft.com/office/drawing/2014/main" id="{ACE9FC76-1051-6E9D-6D93-3836C1F3463A}"/>
              </a:ext>
            </a:extLst>
          </p:cNvPr>
          <p:cNvSpPr/>
          <p:nvPr/>
        </p:nvSpPr>
        <p:spPr>
          <a:xfrm>
            <a:off x="171201" y="345158"/>
            <a:ext cx="3456780" cy="584775"/>
          </a:xfrm>
          <a:prstGeom prst="rect">
            <a:avLst/>
          </a:prstGeom>
          <a:noFill/>
        </p:spPr>
        <p:txBody>
          <a:bodyPr wrap="none" lIns="91440" tIns="45720" rIns="91440" bIns="45720">
            <a:spAutoFit/>
          </a:bodyPr>
          <a:lstStyle/>
          <a:p>
            <a:r>
              <a:rPr lang="en-US" sz="3200" b="1" dirty="0" err="1">
                <a:ln w="22225">
                  <a:solidFill>
                    <a:srgbClr val="0070C0"/>
                  </a:solidFill>
                  <a:prstDash val="solid"/>
                </a:ln>
                <a:solidFill>
                  <a:srgbClr val="0070C0"/>
                </a:solidFill>
                <a:effectLst>
                  <a:reflection blurRad="6350" stA="55000" endA="300" endPos="45500" dir="5400000" sy="-100000" algn="bl" rotWithShape="0"/>
                </a:effectLst>
              </a:rPr>
              <a:t>pyATS</a:t>
            </a:r>
            <a:r>
              <a:rPr lang="en-US" sz="3200" b="1" dirty="0">
                <a:ln w="22225">
                  <a:solidFill>
                    <a:srgbClr val="0070C0"/>
                  </a:solidFill>
                  <a:prstDash val="solid"/>
                </a:ln>
                <a:solidFill>
                  <a:srgbClr val="0070C0"/>
                </a:solidFill>
                <a:effectLst>
                  <a:reflection blurRad="6350" stA="55000" endA="300" endPos="45500" dir="5400000" sy="-100000" algn="bl" rotWithShape="0"/>
                </a:effectLst>
              </a:rPr>
              <a:t> Hands-on</a:t>
            </a:r>
          </a:p>
        </p:txBody>
      </p:sp>
      <p:sp>
        <p:nvSpPr>
          <p:cNvPr id="3" name="TextBox 2">
            <a:extLst>
              <a:ext uri="{FF2B5EF4-FFF2-40B4-BE49-F238E27FC236}">
                <a16:creationId xmlns:a16="http://schemas.microsoft.com/office/drawing/2014/main" id="{EB8CE8F4-0E5F-17D5-C308-C5CE592139D3}"/>
              </a:ext>
            </a:extLst>
          </p:cNvPr>
          <p:cNvSpPr txBox="1"/>
          <p:nvPr/>
        </p:nvSpPr>
        <p:spPr>
          <a:xfrm>
            <a:off x="593203" y="5400816"/>
            <a:ext cx="11317146" cy="646331"/>
          </a:xfrm>
          <a:prstGeom prst="rect">
            <a:avLst/>
          </a:prstGeom>
          <a:noFill/>
        </p:spPr>
        <p:txBody>
          <a:bodyPr wrap="square">
            <a:spAutoFit/>
          </a:bodyPr>
          <a:lstStyle/>
          <a:p>
            <a:r>
              <a:rPr lang="en-US" dirty="0"/>
              <a:t>**Latest copy of presentations, configurations, outputs and reports are maintained in </a:t>
            </a:r>
            <a:r>
              <a:rPr lang="en-US" dirty="0" err="1"/>
              <a:t>github</a:t>
            </a:r>
            <a:r>
              <a:rPr lang="en-US" dirty="0"/>
              <a:t> repository. </a:t>
            </a:r>
            <a:r>
              <a:rPr lang="en-US" dirty="0">
                <a:solidFill>
                  <a:srgbClr val="0432FF"/>
                </a:solidFill>
                <a:hlinkClick r:id="rId3">
                  <a:extLst>
                    <a:ext uri="{A12FA001-AC4F-418D-AE19-62706E023703}">
                      <ahyp:hlinkClr xmlns:ahyp="http://schemas.microsoft.com/office/drawing/2018/hyperlinkcolor" val="tx"/>
                    </a:ext>
                  </a:extLst>
                </a:hlinkClick>
              </a:rPr>
              <a:t>https://</a:t>
            </a:r>
            <a:r>
              <a:rPr lang="en-US" dirty="0" err="1">
                <a:solidFill>
                  <a:srgbClr val="0432FF"/>
                </a:solidFill>
                <a:hlinkClick r:id="rId3">
                  <a:extLst>
                    <a:ext uri="{A12FA001-AC4F-418D-AE19-62706E023703}">
                      <ahyp:hlinkClr xmlns:ahyp="http://schemas.microsoft.com/office/drawing/2018/hyperlinkcolor" val="tx"/>
                    </a:ext>
                  </a:extLst>
                </a:hlinkClick>
              </a:rPr>
              <a:t>github.com</a:t>
            </a:r>
            <a:r>
              <a:rPr lang="en-US" dirty="0">
                <a:solidFill>
                  <a:srgbClr val="0432FF"/>
                </a:solidFill>
                <a:hlinkClick r:id="rId3">
                  <a:extLst>
                    <a:ext uri="{A12FA001-AC4F-418D-AE19-62706E023703}">
                      <ahyp:hlinkClr xmlns:ahyp="http://schemas.microsoft.com/office/drawing/2018/hyperlinkcolor" val="tx"/>
                    </a:ext>
                  </a:extLst>
                </a:hlinkClick>
              </a:rPr>
              <a:t>/</a:t>
            </a:r>
            <a:r>
              <a:rPr lang="en-US" dirty="0" err="1">
                <a:solidFill>
                  <a:srgbClr val="0432FF"/>
                </a:solidFill>
                <a:hlinkClick r:id="rId3">
                  <a:extLst>
                    <a:ext uri="{A12FA001-AC4F-418D-AE19-62706E023703}">
                      <ahyp:hlinkClr xmlns:ahyp="http://schemas.microsoft.com/office/drawing/2018/hyperlinkcolor" val="tx"/>
                    </a:ext>
                  </a:extLst>
                </a:hlinkClick>
              </a:rPr>
              <a:t>achaanetatuo</a:t>
            </a:r>
            <a:r>
              <a:rPr lang="en-US" dirty="0">
                <a:solidFill>
                  <a:srgbClr val="0432FF"/>
                </a:solidFill>
                <a:hlinkClick r:id="rId3">
                  <a:extLst>
                    <a:ext uri="{A12FA001-AC4F-418D-AE19-62706E023703}">
                      <ahyp:hlinkClr xmlns:ahyp="http://schemas.microsoft.com/office/drawing/2018/hyperlinkcolor" val="tx"/>
                    </a:ext>
                  </a:extLst>
                </a:hlinkClick>
              </a:rPr>
              <a:t>/</a:t>
            </a:r>
            <a:r>
              <a:rPr lang="en-US" dirty="0" err="1">
                <a:solidFill>
                  <a:srgbClr val="0432FF"/>
                </a:solidFill>
                <a:hlinkClick r:id="rId3">
                  <a:extLst>
                    <a:ext uri="{A12FA001-AC4F-418D-AE19-62706E023703}">
                      <ahyp:hlinkClr xmlns:ahyp="http://schemas.microsoft.com/office/drawing/2018/hyperlinkcolor" val="tx"/>
                    </a:ext>
                  </a:extLst>
                </a:hlinkClick>
              </a:rPr>
              <a:t>pyats</a:t>
            </a:r>
            <a:endParaRPr lang="en-US" dirty="0">
              <a:solidFill>
                <a:srgbClr val="0432FF"/>
              </a:solidFill>
            </a:endParaRPr>
          </a:p>
        </p:txBody>
      </p:sp>
    </p:spTree>
    <p:extLst>
      <p:ext uri="{BB962C8B-B14F-4D97-AF65-F5344CB8AC3E}">
        <p14:creationId xmlns:p14="http://schemas.microsoft.com/office/powerpoint/2010/main" val="5835048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222ACA-A060-D651-9E2E-B40B13F636C6}"/>
              </a:ext>
            </a:extLst>
          </p:cNvPr>
          <p:cNvSpPr txBox="1"/>
          <p:nvPr/>
        </p:nvSpPr>
        <p:spPr>
          <a:xfrm>
            <a:off x="256878" y="129931"/>
            <a:ext cx="9928844" cy="461665"/>
          </a:xfrm>
          <a:prstGeom prst="rect">
            <a:avLst/>
          </a:prstGeom>
          <a:noFill/>
        </p:spPr>
        <p:txBody>
          <a:bodyPr wrap="square">
            <a:spAutoFit/>
          </a:bodyPr>
          <a:lstStyle/>
          <a:p>
            <a:r>
              <a:rPr lang="en-US" sz="2400" b="1" dirty="0" err="1">
                <a:ln w="22225">
                  <a:solidFill>
                    <a:srgbClr val="0070C0"/>
                  </a:solidFill>
                  <a:prstDash val="solid"/>
                </a:ln>
                <a:solidFill>
                  <a:srgbClr val="0070C0"/>
                </a:solidFill>
                <a:effectLst>
                  <a:reflection blurRad="6350" stA="55000" endA="300" endPos="45500" dir="5400000" sy="-100000" algn="bl" rotWithShape="0"/>
                </a:effectLst>
              </a:rPr>
              <a:t>Pyats</a:t>
            </a:r>
            <a:r>
              <a:rPr lang="en-US" sz="2400" b="1" dirty="0">
                <a:ln w="22225">
                  <a:solidFill>
                    <a:srgbClr val="0070C0"/>
                  </a:solidFill>
                  <a:prstDash val="solid"/>
                </a:ln>
                <a:solidFill>
                  <a:srgbClr val="0070C0"/>
                </a:solidFill>
                <a:effectLst>
                  <a:reflection blurRad="6350" stA="55000" endA="300" endPos="45500" dir="5400000" sy="-100000" algn="bl" rotWithShape="0"/>
                </a:effectLst>
              </a:rPr>
              <a:t> Robot Framework – Compare Interface Model - CLI Output</a:t>
            </a:r>
          </a:p>
        </p:txBody>
      </p:sp>
      <p:sp>
        <p:nvSpPr>
          <p:cNvPr id="3" name="TextBox 2">
            <a:extLst>
              <a:ext uri="{FF2B5EF4-FFF2-40B4-BE49-F238E27FC236}">
                <a16:creationId xmlns:a16="http://schemas.microsoft.com/office/drawing/2014/main" id="{18252042-1337-3F6B-D8B4-95EC02125A73}"/>
              </a:ext>
            </a:extLst>
          </p:cNvPr>
          <p:cNvSpPr txBox="1"/>
          <p:nvPr/>
        </p:nvSpPr>
        <p:spPr>
          <a:xfrm>
            <a:off x="368766" y="695768"/>
            <a:ext cx="5839122" cy="1569660"/>
          </a:xfrm>
          <a:prstGeom prst="rect">
            <a:avLst/>
          </a:prstGeom>
          <a:noFill/>
        </p:spPr>
        <p:txBody>
          <a:bodyPr wrap="square">
            <a:spAutoFit/>
          </a:bodyPr>
          <a:lstStyle/>
          <a:p>
            <a:r>
              <a:rPr lang="en-US" sz="800" dirty="0">
                <a:solidFill>
                  <a:srgbClr val="000000"/>
                </a:solidFill>
                <a:effectLst/>
                <a:latin typeface="Menlo" panose="020B0609030804020204" pitchFamily="49" charset="0"/>
              </a:rPr>
              <a:t>chandranath@Chandranaths-Mac-Pro-641 robot % robot </a:t>
            </a:r>
            <a:r>
              <a:rPr lang="en-US" sz="800" dirty="0" err="1">
                <a:solidFill>
                  <a:srgbClr val="000000"/>
                </a:solidFill>
                <a:effectLst/>
                <a:latin typeface="Menlo" panose="020B0609030804020204" pitchFamily="49" charset="0"/>
              </a:rPr>
              <a:t>model_compare_interface.robot</a:t>
            </a:r>
            <a:endParaRPr lang="en-US" sz="800" dirty="0">
              <a:solidFill>
                <a:srgbClr val="000000"/>
              </a:solidFill>
              <a:effectLst/>
              <a:latin typeface="Menlo" panose="020B0609030804020204" pitchFamily="49" charset="0"/>
            </a:endParaRPr>
          </a:p>
          <a:p>
            <a:r>
              <a:rPr lang="en-US" sz="800" dirty="0">
                <a:solidFill>
                  <a:srgbClr val="000000"/>
                </a:solidFill>
                <a:effectLst/>
                <a:latin typeface="Menlo" panose="020B0609030804020204" pitchFamily="49" charset="0"/>
              </a:rPr>
              <a:t>==============================================================================</a:t>
            </a:r>
          </a:p>
          <a:p>
            <a:r>
              <a:rPr lang="en-US" sz="800" dirty="0">
                <a:solidFill>
                  <a:srgbClr val="000000"/>
                </a:solidFill>
                <a:effectLst/>
                <a:latin typeface="Menlo" panose="020B0609030804020204" pitchFamily="49" charset="0"/>
              </a:rPr>
              <a:t>Model Compare Interface                                                       </a:t>
            </a:r>
          </a:p>
          <a:p>
            <a:r>
              <a:rPr lang="en-US" sz="800" dirty="0">
                <a:solidFill>
                  <a:srgbClr val="000000"/>
                </a:solidFill>
                <a:effectLst/>
                <a:latin typeface="Menlo" panose="020B0609030804020204" pitchFamily="49" charset="0"/>
              </a:rPr>
              <a:t>==============================================================================</a:t>
            </a:r>
          </a:p>
          <a:p>
            <a:r>
              <a:rPr lang="en-US" sz="800" dirty="0">
                <a:solidFill>
                  <a:srgbClr val="000000"/>
                </a:solidFill>
                <a:effectLst/>
                <a:latin typeface="Menlo" panose="020B0609030804020204" pitchFamily="49" charset="0"/>
              </a:rPr>
              <a:t>Connect                                                               | </a:t>
            </a:r>
            <a:r>
              <a:rPr lang="en-US" sz="800" dirty="0">
                <a:solidFill>
                  <a:srgbClr val="39C026"/>
                </a:solidFill>
                <a:effectLst/>
                <a:latin typeface="Menlo" panose="020B0609030804020204" pitchFamily="49" charset="0"/>
              </a:rPr>
              <a:t>PASS</a:t>
            </a:r>
            <a:r>
              <a:rPr lang="en-US" sz="800" dirty="0">
                <a:solidFill>
                  <a:srgbClr val="000000"/>
                </a:solidFill>
                <a:effectLst/>
                <a:latin typeface="Menlo" panose="020B0609030804020204" pitchFamily="49" charset="0"/>
              </a:rPr>
              <a:t> |</a:t>
            </a:r>
          </a:p>
          <a:p>
            <a:r>
              <a:rPr lang="en-US" sz="800" dirty="0">
                <a:solidFill>
                  <a:srgbClr val="000000"/>
                </a:solidFill>
                <a:effectLst/>
                <a:latin typeface="Menlo" panose="020B0609030804020204" pitchFamily="49" charset="0"/>
              </a:rPr>
              <a:t>------------------------------------------------------------------------------</a:t>
            </a:r>
          </a:p>
          <a:p>
            <a:r>
              <a:rPr lang="en-US" sz="800" dirty="0">
                <a:solidFill>
                  <a:srgbClr val="000000"/>
                </a:solidFill>
                <a:effectLst/>
                <a:latin typeface="Menlo" panose="020B0609030804020204" pitchFamily="49" charset="0"/>
              </a:rPr>
              <a:t>DAL Current Running Configuration                                     | </a:t>
            </a:r>
            <a:r>
              <a:rPr lang="en-US" sz="800" dirty="0">
                <a:solidFill>
                  <a:srgbClr val="39C026"/>
                </a:solidFill>
                <a:effectLst/>
                <a:latin typeface="Menlo" panose="020B0609030804020204" pitchFamily="49" charset="0"/>
              </a:rPr>
              <a:t>PASS</a:t>
            </a:r>
            <a:r>
              <a:rPr lang="en-US" sz="800" dirty="0">
                <a:solidFill>
                  <a:srgbClr val="000000"/>
                </a:solidFill>
                <a:effectLst/>
                <a:latin typeface="Menlo" panose="020B0609030804020204" pitchFamily="49" charset="0"/>
              </a:rPr>
              <a:t> |</a:t>
            </a:r>
          </a:p>
          <a:p>
            <a:r>
              <a:rPr lang="en-US" sz="800" dirty="0">
                <a:solidFill>
                  <a:srgbClr val="000000"/>
                </a:solidFill>
                <a:effectLst/>
                <a:latin typeface="Menlo" panose="020B0609030804020204" pitchFamily="49" charset="0"/>
              </a:rPr>
              <a:t>------------------------------------------------------------------------------</a:t>
            </a:r>
          </a:p>
          <a:p>
            <a:r>
              <a:rPr lang="en-US" sz="800" dirty="0">
                <a:solidFill>
                  <a:srgbClr val="000000"/>
                </a:solidFill>
                <a:effectLst/>
                <a:latin typeface="Menlo" panose="020B0609030804020204" pitchFamily="49" charset="0"/>
              </a:rPr>
              <a:t>DAL Change Configuration                                              | </a:t>
            </a:r>
            <a:r>
              <a:rPr lang="en-US" sz="800" dirty="0">
                <a:solidFill>
                  <a:srgbClr val="39C026"/>
                </a:solidFill>
                <a:effectLst/>
                <a:latin typeface="Menlo" panose="020B0609030804020204" pitchFamily="49" charset="0"/>
              </a:rPr>
              <a:t>PASS</a:t>
            </a:r>
            <a:r>
              <a:rPr lang="en-US" sz="800" dirty="0">
                <a:solidFill>
                  <a:srgbClr val="000000"/>
                </a:solidFill>
                <a:effectLst/>
                <a:latin typeface="Menlo" panose="020B0609030804020204" pitchFamily="49" charset="0"/>
              </a:rPr>
              <a:t> |</a:t>
            </a:r>
          </a:p>
          <a:p>
            <a:r>
              <a:rPr lang="en-US" sz="800" dirty="0">
                <a:solidFill>
                  <a:srgbClr val="000000"/>
                </a:solidFill>
                <a:effectLst/>
                <a:latin typeface="Menlo" panose="020B0609030804020204" pitchFamily="49" charset="0"/>
              </a:rPr>
              <a:t>------------------------------------------------------------------------------</a:t>
            </a:r>
          </a:p>
          <a:p>
            <a:r>
              <a:rPr lang="en-US" sz="800" dirty="0">
                <a:solidFill>
                  <a:srgbClr val="000000"/>
                </a:solidFill>
                <a:effectLst/>
                <a:latin typeface="Menlo" panose="020B0609030804020204" pitchFamily="49" charset="0"/>
              </a:rPr>
              <a:t>DAL New Running Configuration                                         | </a:t>
            </a:r>
            <a:r>
              <a:rPr lang="en-US" sz="800" dirty="0">
                <a:solidFill>
                  <a:srgbClr val="39C026"/>
                </a:solidFill>
                <a:effectLst/>
                <a:latin typeface="Menlo" panose="020B0609030804020204" pitchFamily="49" charset="0"/>
              </a:rPr>
              <a:t>PASS</a:t>
            </a:r>
            <a:r>
              <a:rPr lang="en-US" sz="800" dirty="0">
                <a:solidFill>
                  <a:srgbClr val="000000"/>
                </a:solidFill>
                <a:effectLst/>
                <a:latin typeface="Menlo" panose="020B0609030804020204" pitchFamily="49" charset="0"/>
              </a:rPr>
              <a:t> |</a:t>
            </a:r>
          </a:p>
          <a:p>
            <a:r>
              <a:rPr lang="en-US" sz="800" dirty="0">
                <a:solidFill>
                  <a:srgbClr val="000000"/>
                </a:solidFill>
                <a:effectLst/>
                <a:latin typeface="Menlo" panose="020B0609030804020204" pitchFamily="49" charset="0"/>
              </a:rPr>
              <a:t>------------------------------------------------------------------------------</a:t>
            </a:r>
          </a:p>
        </p:txBody>
      </p:sp>
      <p:sp>
        <p:nvSpPr>
          <p:cNvPr id="2" name="TextBox 1">
            <a:extLst>
              <a:ext uri="{FF2B5EF4-FFF2-40B4-BE49-F238E27FC236}">
                <a16:creationId xmlns:a16="http://schemas.microsoft.com/office/drawing/2014/main" id="{CDFA0C36-66FC-08EF-DC34-D211229BAFC8}"/>
              </a:ext>
            </a:extLst>
          </p:cNvPr>
          <p:cNvSpPr txBox="1"/>
          <p:nvPr/>
        </p:nvSpPr>
        <p:spPr>
          <a:xfrm>
            <a:off x="6207888" y="591596"/>
            <a:ext cx="5839122" cy="6370975"/>
          </a:xfrm>
          <a:prstGeom prst="rect">
            <a:avLst/>
          </a:prstGeom>
          <a:noFill/>
        </p:spPr>
        <p:txBody>
          <a:bodyPr wrap="square">
            <a:spAutoFit/>
          </a:bodyPr>
          <a:lstStyle/>
          <a:p>
            <a:r>
              <a:rPr lang="en-US" sz="800" dirty="0">
                <a:solidFill>
                  <a:srgbClr val="000000"/>
                </a:solidFill>
                <a:effectLst>
                  <a:glow rad="127000">
                    <a:srgbClr val="0432FF">
                      <a:alpha val="18000"/>
                    </a:srgbClr>
                  </a:glow>
                </a:effectLst>
                <a:latin typeface="Menlo" panose="020B0609030804020204" pitchFamily="49" charset="0"/>
              </a:rPr>
              <a:t>Compare Current and New Snapshots Dallas                              </a:t>
            </a:r>
            <a:r>
              <a:rPr lang="en-US" sz="800" dirty="0">
                <a:solidFill>
                  <a:srgbClr val="000000"/>
                </a:solidFill>
                <a:effectLst/>
                <a:latin typeface="Menlo" panose="020B0609030804020204" pitchFamily="49" charset="0"/>
              </a:rPr>
              <a:t>| </a:t>
            </a:r>
            <a:r>
              <a:rPr lang="en-US" sz="800" dirty="0">
                <a:solidFill>
                  <a:srgbClr val="CA3323"/>
                </a:solidFill>
                <a:effectLst/>
                <a:latin typeface="Menlo" panose="020B0609030804020204" pitchFamily="49" charset="0"/>
              </a:rPr>
              <a:t>FAIL</a:t>
            </a:r>
            <a:r>
              <a:rPr lang="en-US" sz="800" dirty="0">
                <a:solidFill>
                  <a:srgbClr val="000000"/>
                </a:solidFill>
                <a:effectLst/>
                <a:latin typeface="Menlo" panose="020B0609030804020204" pitchFamily="49" charset="0"/>
              </a:rPr>
              <a:t> |</a:t>
            </a:r>
          </a:p>
          <a:p>
            <a:r>
              <a:rPr lang="en-US" sz="800" dirty="0">
                <a:solidFill>
                  <a:srgbClr val="000000"/>
                </a:solidFill>
                <a:effectLst/>
                <a:latin typeface="Menlo" panose="020B0609030804020204" pitchFamily="49" charset="0"/>
              </a:rPr>
              <a:t>**********</a:t>
            </a:r>
          </a:p>
          <a:p>
            <a:r>
              <a:rPr lang="en-US" sz="800" dirty="0">
                <a:solidFill>
                  <a:srgbClr val="000000"/>
                </a:solidFill>
                <a:effectLst/>
                <a:latin typeface="Menlo" panose="020B0609030804020204" pitchFamily="49" charset="0"/>
              </a:rPr>
              <a:t>Comparison between ./</a:t>
            </a:r>
            <a:r>
              <a:rPr lang="en-US" sz="800" dirty="0" err="1">
                <a:solidFill>
                  <a:srgbClr val="000000"/>
                </a:solidFill>
                <a:effectLst/>
                <a:latin typeface="Menlo" panose="020B0609030804020204" pitchFamily="49" charset="0"/>
              </a:rPr>
              <a:t>DAL_current_interface</a:t>
            </a:r>
            <a:r>
              <a:rPr lang="en-US" sz="800" dirty="0">
                <a:solidFill>
                  <a:srgbClr val="000000"/>
                </a:solidFill>
                <a:effectLst/>
                <a:latin typeface="Menlo" panose="020B0609030804020204" pitchFamily="49" charset="0"/>
              </a:rPr>
              <a:t> and ./</a:t>
            </a:r>
            <a:r>
              <a:rPr lang="en-US" sz="800" dirty="0" err="1">
                <a:solidFill>
                  <a:srgbClr val="000000"/>
                </a:solidFill>
                <a:effectLst/>
                <a:latin typeface="Menlo" panose="020B0609030804020204" pitchFamily="49" charset="0"/>
              </a:rPr>
              <a:t>DAL_new_interface</a:t>
            </a:r>
            <a:r>
              <a:rPr lang="en-US" sz="800" dirty="0">
                <a:solidFill>
                  <a:srgbClr val="000000"/>
                </a:solidFill>
                <a:effectLst/>
                <a:latin typeface="Menlo" panose="020B0609030804020204" pitchFamily="49" charset="0"/>
              </a:rPr>
              <a:t> is different for feature 'interface' for device:</a:t>
            </a:r>
          </a:p>
          <a:p>
            <a:br>
              <a:rPr lang="en-US" sz="800" dirty="0">
                <a:solidFill>
                  <a:srgbClr val="000000"/>
                </a:solidFill>
                <a:effectLst/>
                <a:latin typeface="Menlo" panose="020B0609030804020204" pitchFamily="49" charset="0"/>
              </a:rPr>
            </a:br>
            <a:endParaRPr lang="en-US" sz="800" dirty="0">
              <a:solidFill>
                <a:srgbClr val="000000"/>
              </a:solidFill>
              <a:effectLst/>
              <a:latin typeface="Menlo" panose="020B0609030804020204" pitchFamily="49" charset="0"/>
            </a:endParaRPr>
          </a:p>
          <a:p>
            <a:r>
              <a:rPr lang="en-US" sz="800" dirty="0">
                <a:solidFill>
                  <a:srgbClr val="000000"/>
                </a:solidFill>
                <a:effectLst>
                  <a:glow rad="101600">
                    <a:schemeClr val="accent1">
                      <a:alpha val="20000"/>
                    </a:schemeClr>
                  </a:glow>
                </a:effectLst>
                <a:latin typeface="Menlo" panose="020B0609030804020204" pitchFamily="49" charset="0"/>
              </a:rPr>
              <a:t>'DAL'</a:t>
            </a:r>
          </a:p>
          <a:p>
            <a:r>
              <a:rPr lang="en-US" sz="800" dirty="0">
                <a:solidFill>
                  <a:srgbClr val="000000"/>
                </a:solidFill>
                <a:effectLst>
                  <a:glow rad="101600">
                    <a:schemeClr val="accent1">
                      <a:alpha val="20000"/>
                    </a:schemeClr>
                  </a:glow>
                </a:effectLst>
                <a:latin typeface="Menlo" panose="020B0609030804020204" pitchFamily="49" charset="0"/>
              </a:rPr>
              <a:t> info:</a:t>
            </a:r>
          </a:p>
          <a:p>
            <a:r>
              <a:rPr lang="en-US" sz="800" dirty="0">
                <a:solidFill>
                  <a:srgbClr val="000000"/>
                </a:solidFill>
                <a:effectLst>
                  <a:glow rad="101600">
                    <a:schemeClr val="accent1">
                      <a:alpha val="20000"/>
                    </a:schemeClr>
                  </a:glow>
                </a:effectLst>
                <a:latin typeface="Menlo" panose="020B0609030804020204" pitchFamily="49" charset="0"/>
              </a:rPr>
              <a:t>+ Loopback7777:</a:t>
            </a:r>
          </a:p>
          <a:p>
            <a:r>
              <a:rPr lang="en-US" sz="800" dirty="0">
                <a:solidFill>
                  <a:srgbClr val="000000"/>
                </a:solidFill>
                <a:effectLst>
                  <a:glow rad="101600">
                    <a:schemeClr val="accent1">
                      <a:alpha val="20000"/>
                    </a:schemeClr>
                  </a:glow>
                </a:effectLst>
                <a:latin typeface="Menlo" panose="020B0609030804020204" pitchFamily="49" charset="0"/>
              </a:rPr>
              <a:t>+  bandwidth: 8000000</a:t>
            </a:r>
          </a:p>
          <a:p>
            <a:r>
              <a:rPr lang="en-US" sz="800" dirty="0">
                <a:solidFill>
                  <a:srgbClr val="000000"/>
                </a:solidFill>
                <a:effectLst>
                  <a:glow rad="101600">
                    <a:schemeClr val="accent1">
                      <a:alpha val="20000"/>
                    </a:schemeClr>
                  </a:glow>
                </a:effectLst>
                <a:latin typeface="Menlo" panose="020B0609030804020204" pitchFamily="49" charset="0"/>
              </a:rPr>
              <a:t>+  counters:</a:t>
            </a:r>
          </a:p>
          <a:p>
            <a:r>
              <a:rPr lang="en-US" sz="800" dirty="0">
                <a:solidFill>
                  <a:srgbClr val="000000"/>
                </a:solidFill>
                <a:effectLst>
                  <a:glow rad="101600">
                    <a:schemeClr val="accent1">
                      <a:alpha val="20000"/>
                    </a:schemeClr>
                  </a:glow>
                </a:effectLst>
                <a:latin typeface="Menlo" panose="020B0609030804020204" pitchFamily="49" charset="0"/>
              </a:rPr>
              <a:t>+   </a:t>
            </a:r>
            <a:r>
              <a:rPr lang="en-US" sz="800" dirty="0" err="1">
                <a:solidFill>
                  <a:srgbClr val="000000"/>
                </a:solidFill>
                <a:effectLst>
                  <a:glow rad="101600">
                    <a:schemeClr val="accent1">
                      <a:alpha val="20000"/>
                    </a:schemeClr>
                  </a:glow>
                </a:effectLst>
                <a:latin typeface="Menlo" panose="020B0609030804020204" pitchFamily="49" charset="0"/>
              </a:rPr>
              <a:t>in_broadcast_pkts</a:t>
            </a:r>
            <a:r>
              <a:rPr lang="en-US" sz="800" dirty="0">
                <a:solidFill>
                  <a:srgbClr val="000000"/>
                </a:solidFill>
                <a:effectLst>
                  <a:glow rad="101600">
                    <a:schemeClr val="accent1">
                      <a:alpha val="20000"/>
                    </a:schemeClr>
                  </a:glow>
                </a:effectLst>
                <a:latin typeface="Menlo" panose="020B0609030804020204" pitchFamily="49" charset="0"/>
              </a:rPr>
              <a:t>: 0</a:t>
            </a:r>
          </a:p>
          <a:p>
            <a:r>
              <a:rPr lang="en-US" sz="800" dirty="0">
                <a:solidFill>
                  <a:srgbClr val="000000"/>
                </a:solidFill>
                <a:effectLst>
                  <a:glow rad="101600">
                    <a:schemeClr val="accent1">
                      <a:alpha val="20000"/>
                    </a:schemeClr>
                  </a:glow>
                </a:effectLst>
                <a:latin typeface="Menlo" panose="020B0609030804020204" pitchFamily="49" charset="0"/>
              </a:rPr>
              <a:t>+   </a:t>
            </a:r>
            <a:r>
              <a:rPr lang="en-US" sz="800" dirty="0" err="1">
                <a:solidFill>
                  <a:srgbClr val="000000"/>
                </a:solidFill>
                <a:effectLst>
                  <a:glow rad="101600">
                    <a:schemeClr val="accent1">
                      <a:alpha val="20000"/>
                    </a:schemeClr>
                  </a:glow>
                </a:effectLst>
                <a:latin typeface="Menlo" panose="020B0609030804020204" pitchFamily="49" charset="0"/>
              </a:rPr>
              <a:t>in_crc_errors</a:t>
            </a:r>
            <a:r>
              <a:rPr lang="en-US" sz="800" dirty="0">
                <a:solidFill>
                  <a:srgbClr val="000000"/>
                </a:solidFill>
                <a:effectLst>
                  <a:glow rad="101600">
                    <a:schemeClr val="accent1">
                      <a:alpha val="20000"/>
                    </a:schemeClr>
                  </a:glow>
                </a:effectLst>
                <a:latin typeface="Menlo" panose="020B0609030804020204" pitchFamily="49" charset="0"/>
              </a:rPr>
              <a:t>: 0</a:t>
            </a:r>
          </a:p>
          <a:p>
            <a:r>
              <a:rPr lang="en-US" sz="800" dirty="0">
                <a:solidFill>
                  <a:srgbClr val="000000"/>
                </a:solidFill>
                <a:effectLst>
                  <a:glow rad="101600">
                    <a:schemeClr val="accent1">
                      <a:alpha val="20000"/>
                    </a:schemeClr>
                  </a:glow>
                </a:effectLst>
                <a:latin typeface="Menlo" panose="020B0609030804020204" pitchFamily="49" charset="0"/>
              </a:rPr>
              <a:t>+   </a:t>
            </a:r>
            <a:r>
              <a:rPr lang="en-US" sz="800" dirty="0" err="1">
                <a:solidFill>
                  <a:srgbClr val="000000"/>
                </a:solidFill>
                <a:effectLst>
                  <a:glow rad="101600">
                    <a:schemeClr val="accent1">
                      <a:alpha val="20000"/>
                    </a:schemeClr>
                  </a:glow>
                </a:effectLst>
                <a:latin typeface="Menlo" panose="020B0609030804020204" pitchFamily="49" charset="0"/>
              </a:rPr>
              <a:t>in_errors</a:t>
            </a:r>
            <a:r>
              <a:rPr lang="en-US" sz="800" dirty="0">
                <a:solidFill>
                  <a:srgbClr val="000000"/>
                </a:solidFill>
                <a:effectLst>
                  <a:glow rad="101600">
                    <a:schemeClr val="accent1">
                      <a:alpha val="20000"/>
                    </a:schemeClr>
                  </a:glow>
                </a:effectLst>
                <a:latin typeface="Menlo" panose="020B0609030804020204" pitchFamily="49" charset="0"/>
              </a:rPr>
              <a:t>: 0</a:t>
            </a:r>
          </a:p>
          <a:p>
            <a:r>
              <a:rPr lang="en-US" sz="800" dirty="0">
                <a:solidFill>
                  <a:srgbClr val="000000"/>
                </a:solidFill>
                <a:effectLst>
                  <a:glow rad="101600">
                    <a:schemeClr val="accent1">
                      <a:alpha val="20000"/>
                    </a:schemeClr>
                  </a:glow>
                </a:effectLst>
                <a:latin typeface="Menlo" panose="020B0609030804020204" pitchFamily="49" charset="0"/>
              </a:rPr>
              <a:t>+   </a:t>
            </a:r>
            <a:r>
              <a:rPr lang="en-US" sz="800" dirty="0" err="1">
                <a:solidFill>
                  <a:srgbClr val="000000"/>
                </a:solidFill>
                <a:effectLst>
                  <a:glow rad="101600">
                    <a:schemeClr val="accent1">
                      <a:alpha val="20000"/>
                    </a:schemeClr>
                  </a:glow>
                </a:effectLst>
                <a:latin typeface="Menlo" panose="020B0609030804020204" pitchFamily="49" charset="0"/>
              </a:rPr>
              <a:t>in_multicast_pkts</a:t>
            </a:r>
            <a:r>
              <a:rPr lang="en-US" sz="800" dirty="0">
                <a:solidFill>
                  <a:srgbClr val="000000"/>
                </a:solidFill>
                <a:effectLst>
                  <a:glow rad="101600">
                    <a:schemeClr val="accent1">
                      <a:alpha val="20000"/>
                    </a:schemeClr>
                  </a:glow>
                </a:effectLst>
                <a:latin typeface="Menlo" panose="020B0609030804020204" pitchFamily="49" charset="0"/>
              </a:rPr>
              <a:t>: 0</a:t>
            </a:r>
          </a:p>
          <a:p>
            <a:r>
              <a:rPr lang="en-US" sz="800" dirty="0">
                <a:solidFill>
                  <a:srgbClr val="000000"/>
                </a:solidFill>
                <a:effectLst>
                  <a:glow rad="101600">
                    <a:schemeClr val="accent1">
                      <a:alpha val="20000"/>
                    </a:schemeClr>
                  </a:glow>
                </a:effectLst>
                <a:latin typeface="Menlo" panose="020B0609030804020204" pitchFamily="49" charset="0"/>
              </a:rPr>
              <a:t>+   </a:t>
            </a:r>
            <a:r>
              <a:rPr lang="en-US" sz="800" dirty="0" err="1">
                <a:solidFill>
                  <a:srgbClr val="000000"/>
                </a:solidFill>
                <a:effectLst>
                  <a:glow rad="101600">
                    <a:schemeClr val="accent1">
                      <a:alpha val="20000"/>
                    </a:schemeClr>
                  </a:glow>
                </a:effectLst>
                <a:latin typeface="Menlo" panose="020B0609030804020204" pitchFamily="49" charset="0"/>
              </a:rPr>
              <a:t>in_octets</a:t>
            </a:r>
            <a:r>
              <a:rPr lang="en-US" sz="800" dirty="0">
                <a:solidFill>
                  <a:srgbClr val="000000"/>
                </a:solidFill>
                <a:effectLst>
                  <a:glow rad="101600">
                    <a:schemeClr val="accent1">
                      <a:alpha val="20000"/>
                    </a:schemeClr>
                  </a:glow>
                </a:effectLst>
                <a:latin typeface="Menlo" panose="020B0609030804020204" pitchFamily="49" charset="0"/>
              </a:rPr>
              <a:t>: 0</a:t>
            </a:r>
          </a:p>
          <a:p>
            <a:r>
              <a:rPr lang="en-US" sz="800" dirty="0">
                <a:solidFill>
                  <a:srgbClr val="000000"/>
                </a:solidFill>
                <a:effectLst>
                  <a:glow rad="101600">
                    <a:schemeClr val="accent1">
                      <a:alpha val="20000"/>
                    </a:schemeClr>
                  </a:glow>
                </a:effectLst>
                <a:latin typeface="Menlo" panose="020B0609030804020204" pitchFamily="49" charset="0"/>
              </a:rPr>
              <a:t>+   </a:t>
            </a:r>
            <a:r>
              <a:rPr lang="en-US" sz="800" dirty="0" err="1">
                <a:solidFill>
                  <a:srgbClr val="000000"/>
                </a:solidFill>
                <a:effectLst>
                  <a:glow rad="101600">
                    <a:schemeClr val="accent1">
                      <a:alpha val="20000"/>
                    </a:schemeClr>
                  </a:glow>
                </a:effectLst>
                <a:latin typeface="Menlo" panose="020B0609030804020204" pitchFamily="49" charset="0"/>
              </a:rPr>
              <a:t>in_pkts</a:t>
            </a:r>
            <a:r>
              <a:rPr lang="en-US" sz="800" dirty="0">
                <a:solidFill>
                  <a:srgbClr val="000000"/>
                </a:solidFill>
                <a:effectLst>
                  <a:glow rad="101600">
                    <a:schemeClr val="accent1">
                      <a:alpha val="20000"/>
                    </a:schemeClr>
                  </a:glow>
                </a:effectLst>
                <a:latin typeface="Menlo" panose="020B0609030804020204" pitchFamily="49" charset="0"/>
              </a:rPr>
              <a:t>: 0</a:t>
            </a:r>
          </a:p>
          <a:p>
            <a:r>
              <a:rPr lang="en-US" sz="800" dirty="0">
                <a:solidFill>
                  <a:srgbClr val="000000"/>
                </a:solidFill>
                <a:effectLst>
                  <a:glow rad="101600">
                    <a:schemeClr val="accent1">
                      <a:alpha val="20000"/>
                    </a:schemeClr>
                  </a:glow>
                </a:effectLst>
                <a:latin typeface="Menlo" panose="020B0609030804020204" pitchFamily="49" charset="0"/>
              </a:rPr>
              <a:t>+   </a:t>
            </a:r>
            <a:r>
              <a:rPr lang="en-US" sz="800" dirty="0" err="1">
                <a:solidFill>
                  <a:srgbClr val="000000"/>
                </a:solidFill>
                <a:effectLst>
                  <a:glow rad="101600">
                    <a:schemeClr val="accent1">
                      <a:alpha val="20000"/>
                    </a:schemeClr>
                  </a:glow>
                </a:effectLst>
                <a:latin typeface="Menlo" panose="020B0609030804020204" pitchFamily="49" charset="0"/>
              </a:rPr>
              <a:t>last_clear</a:t>
            </a:r>
            <a:r>
              <a:rPr lang="en-US" sz="800" dirty="0">
                <a:solidFill>
                  <a:srgbClr val="000000"/>
                </a:solidFill>
                <a:effectLst>
                  <a:glow rad="101600">
                    <a:schemeClr val="accent1">
                      <a:alpha val="20000"/>
                    </a:schemeClr>
                  </a:glow>
                </a:effectLst>
                <a:latin typeface="Menlo" panose="020B0609030804020204" pitchFamily="49" charset="0"/>
              </a:rPr>
              <a:t>: never</a:t>
            </a:r>
          </a:p>
          <a:p>
            <a:r>
              <a:rPr lang="en-US" sz="800" dirty="0">
                <a:solidFill>
                  <a:srgbClr val="000000"/>
                </a:solidFill>
                <a:effectLst>
                  <a:glow rad="101600">
                    <a:schemeClr val="accent1">
                      <a:alpha val="20000"/>
                    </a:schemeClr>
                  </a:glow>
                </a:effectLst>
                <a:latin typeface="Menlo" panose="020B0609030804020204" pitchFamily="49" charset="0"/>
              </a:rPr>
              <a:t>+   </a:t>
            </a:r>
            <a:r>
              <a:rPr lang="en-US" sz="800" dirty="0" err="1">
                <a:solidFill>
                  <a:srgbClr val="000000"/>
                </a:solidFill>
                <a:effectLst>
                  <a:glow rad="101600">
                    <a:schemeClr val="accent1">
                      <a:alpha val="20000"/>
                    </a:schemeClr>
                  </a:glow>
                </a:effectLst>
                <a:latin typeface="Menlo" panose="020B0609030804020204" pitchFamily="49" charset="0"/>
              </a:rPr>
              <a:t>out_broadcast_pkts</a:t>
            </a:r>
            <a:r>
              <a:rPr lang="en-US" sz="800" dirty="0">
                <a:solidFill>
                  <a:srgbClr val="000000"/>
                </a:solidFill>
                <a:effectLst>
                  <a:glow rad="101600">
                    <a:schemeClr val="accent1">
                      <a:alpha val="20000"/>
                    </a:schemeClr>
                  </a:glow>
                </a:effectLst>
                <a:latin typeface="Menlo" panose="020B0609030804020204" pitchFamily="49" charset="0"/>
              </a:rPr>
              <a:t>: 0</a:t>
            </a:r>
          </a:p>
          <a:p>
            <a:r>
              <a:rPr lang="en-US" sz="800" dirty="0">
                <a:solidFill>
                  <a:srgbClr val="000000"/>
                </a:solidFill>
                <a:effectLst>
                  <a:glow rad="101600">
                    <a:schemeClr val="accent1">
                      <a:alpha val="20000"/>
                    </a:schemeClr>
                  </a:glow>
                </a:effectLst>
                <a:latin typeface="Menlo" panose="020B0609030804020204" pitchFamily="49" charset="0"/>
              </a:rPr>
              <a:t>+   </a:t>
            </a:r>
            <a:r>
              <a:rPr lang="en-US" sz="800" dirty="0" err="1">
                <a:solidFill>
                  <a:srgbClr val="000000"/>
                </a:solidFill>
                <a:effectLst>
                  <a:glow rad="101600">
                    <a:schemeClr val="accent1">
                      <a:alpha val="20000"/>
                    </a:schemeClr>
                  </a:glow>
                </a:effectLst>
                <a:latin typeface="Menlo" panose="020B0609030804020204" pitchFamily="49" charset="0"/>
              </a:rPr>
              <a:t>out_errors</a:t>
            </a:r>
            <a:r>
              <a:rPr lang="en-US" sz="800" dirty="0">
                <a:solidFill>
                  <a:srgbClr val="000000"/>
                </a:solidFill>
                <a:effectLst>
                  <a:glow rad="101600">
                    <a:schemeClr val="accent1">
                      <a:alpha val="20000"/>
                    </a:schemeClr>
                  </a:glow>
                </a:effectLst>
                <a:latin typeface="Menlo" panose="020B0609030804020204" pitchFamily="49" charset="0"/>
              </a:rPr>
              <a:t>: 0</a:t>
            </a:r>
          </a:p>
          <a:p>
            <a:r>
              <a:rPr lang="en-US" sz="800" dirty="0">
                <a:solidFill>
                  <a:srgbClr val="000000"/>
                </a:solidFill>
                <a:effectLst>
                  <a:glow rad="101600">
                    <a:schemeClr val="accent1">
                      <a:alpha val="20000"/>
                    </a:schemeClr>
                  </a:glow>
                </a:effectLst>
                <a:latin typeface="Menlo" panose="020B0609030804020204" pitchFamily="49" charset="0"/>
              </a:rPr>
              <a:t>+   </a:t>
            </a:r>
            <a:r>
              <a:rPr lang="en-US" sz="800" dirty="0" err="1">
                <a:solidFill>
                  <a:srgbClr val="000000"/>
                </a:solidFill>
                <a:effectLst>
                  <a:glow rad="101600">
                    <a:schemeClr val="accent1">
                      <a:alpha val="20000"/>
                    </a:schemeClr>
                  </a:glow>
                </a:effectLst>
                <a:latin typeface="Menlo" panose="020B0609030804020204" pitchFamily="49" charset="0"/>
              </a:rPr>
              <a:t>out_multicast_pkts</a:t>
            </a:r>
            <a:r>
              <a:rPr lang="en-US" sz="800" dirty="0">
                <a:solidFill>
                  <a:srgbClr val="000000"/>
                </a:solidFill>
                <a:effectLst>
                  <a:glow rad="101600">
                    <a:schemeClr val="accent1">
                      <a:alpha val="20000"/>
                    </a:schemeClr>
                  </a:glow>
                </a:effectLst>
                <a:latin typeface="Menlo" panose="020B0609030804020204" pitchFamily="49" charset="0"/>
              </a:rPr>
              <a:t>: 0</a:t>
            </a:r>
          </a:p>
          <a:p>
            <a:r>
              <a:rPr lang="en-US" sz="800" dirty="0">
                <a:solidFill>
                  <a:srgbClr val="000000"/>
                </a:solidFill>
                <a:effectLst>
                  <a:glow rad="101600">
                    <a:schemeClr val="accent1">
                      <a:alpha val="20000"/>
                    </a:schemeClr>
                  </a:glow>
                </a:effectLst>
                <a:latin typeface="Menlo" panose="020B0609030804020204" pitchFamily="49" charset="0"/>
              </a:rPr>
              <a:t>    [ Message content over the limit has been removed. ]</a:t>
            </a:r>
          </a:p>
          <a:p>
            <a:r>
              <a:rPr lang="en-US" sz="800" dirty="0">
                <a:solidFill>
                  <a:srgbClr val="000000"/>
                </a:solidFill>
                <a:effectLst>
                  <a:glow rad="101600">
                    <a:schemeClr val="accent1">
                      <a:alpha val="20000"/>
                    </a:schemeClr>
                  </a:glow>
                </a:effectLst>
                <a:latin typeface="Menlo" panose="020B0609030804020204" pitchFamily="49" charset="0"/>
              </a:rPr>
              <a:t>+    </a:t>
            </a:r>
            <a:r>
              <a:rPr lang="en-US" sz="800" dirty="0" err="1">
                <a:solidFill>
                  <a:srgbClr val="000000"/>
                </a:solidFill>
                <a:effectLst>
                  <a:glow rad="101600">
                    <a:schemeClr val="accent1">
                      <a:alpha val="20000"/>
                    </a:schemeClr>
                  </a:glow>
                </a:effectLst>
                <a:latin typeface="Menlo" panose="020B0609030804020204" pitchFamily="49" charset="0"/>
              </a:rPr>
              <a:t>in_rate_pkts</a:t>
            </a:r>
            <a:r>
              <a:rPr lang="en-US" sz="800" dirty="0">
                <a:solidFill>
                  <a:srgbClr val="000000"/>
                </a:solidFill>
                <a:effectLst>
                  <a:glow rad="101600">
                    <a:schemeClr val="accent1">
                      <a:alpha val="20000"/>
                    </a:schemeClr>
                  </a:glow>
                </a:effectLst>
                <a:latin typeface="Menlo" panose="020B0609030804020204" pitchFamily="49" charset="0"/>
              </a:rPr>
              <a:t>: 0</a:t>
            </a:r>
          </a:p>
          <a:p>
            <a:r>
              <a:rPr lang="en-US" sz="800" dirty="0">
                <a:solidFill>
                  <a:srgbClr val="000000"/>
                </a:solidFill>
                <a:effectLst>
                  <a:glow rad="101600">
                    <a:schemeClr val="accent1">
                      <a:alpha val="20000"/>
                    </a:schemeClr>
                  </a:glow>
                </a:effectLst>
                <a:latin typeface="Menlo" panose="020B0609030804020204" pitchFamily="49" charset="0"/>
              </a:rPr>
              <a:t>+    </a:t>
            </a:r>
            <a:r>
              <a:rPr lang="en-US" sz="800" dirty="0" err="1">
                <a:solidFill>
                  <a:srgbClr val="000000"/>
                </a:solidFill>
                <a:effectLst>
                  <a:glow rad="101600">
                    <a:schemeClr val="accent1">
                      <a:alpha val="20000"/>
                    </a:schemeClr>
                  </a:glow>
                </a:effectLst>
                <a:latin typeface="Menlo" panose="020B0609030804020204" pitchFamily="49" charset="0"/>
              </a:rPr>
              <a:t>load_interval</a:t>
            </a:r>
            <a:r>
              <a:rPr lang="en-US" sz="800" dirty="0">
                <a:solidFill>
                  <a:srgbClr val="000000"/>
                </a:solidFill>
                <a:effectLst>
                  <a:glow rad="101600">
                    <a:schemeClr val="accent1">
                      <a:alpha val="20000"/>
                    </a:schemeClr>
                  </a:glow>
                </a:effectLst>
                <a:latin typeface="Menlo" panose="020B0609030804020204" pitchFamily="49" charset="0"/>
              </a:rPr>
              <a:t>: 300</a:t>
            </a:r>
          </a:p>
          <a:p>
            <a:r>
              <a:rPr lang="en-US" sz="800" dirty="0">
                <a:solidFill>
                  <a:srgbClr val="000000"/>
                </a:solidFill>
                <a:effectLst>
                  <a:glow rad="101600">
                    <a:schemeClr val="accent1">
                      <a:alpha val="20000"/>
                    </a:schemeClr>
                  </a:glow>
                </a:effectLst>
                <a:latin typeface="Menlo" panose="020B0609030804020204" pitchFamily="49" charset="0"/>
              </a:rPr>
              <a:t>+    </a:t>
            </a:r>
            <a:r>
              <a:rPr lang="en-US" sz="800" dirty="0" err="1">
                <a:solidFill>
                  <a:srgbClr val="000000"/>
                </a:solidFill>
                <a:effectLst>
                  <a:glow rad="101600">
                    <a:schemeClr val="accent1">
                      <a:alpha val="20000"/>
                    </a:schemeClr>
                  </a:glow>
                </a:effectLst>
                <a:latin typeface="Menlo" panose="020B0609030804020204" pitchFamily="49" charset="0"/>
              </a:rPr>
              <a:t>out_rate</a:t>
            </a:r>
            <a:r>
              <a:rPr lang="en-US" sz="800" dirty="0">
                <a:solidFill>
                  <a:srgbClr val="000000"/>
                </a:solidFill>
                <a:effectLst>
                  <a:glow rad="101600">
                    <a:schemeClr val="accent1">
                      <a:alpha val="20000"/>
                    </a:schemeClr>
                  </a:glow>
                </a:effectLst>
                <a:latin typeface="Menlo" panose="020B0609030804020204" pitchFamily="49" charset="0"/>
              </a:rPr>
              <a:t>: 0</a:t>
            </a:r>
          </a:p>
          <a:p>
            <a:r>
              <a:rPr lang="en-US" sz="800" dirty="0">
                <a:solidFill>
                  <a:srgbClr val="000000"/>
                </a:solidFill>
                <a:effectLst>
                  <a:glow rad="101600">
                    <a:schemeClr val="accent1">
                      <a:alpha val="20000"/>
                    </a:schemeClr>
                  </a:glow>
                </a:effectLst>
                <a:latin typeface="Menlo" panose="020B0609030804020204" pitchFamily="49" charset="0"/>
              </a:rPr>
              <a:t>+    </a:t>
            </a:r>
            <a:r>
              <a:rPr lang="en-US" sz="800" dirty="0" err="1">
                <a:solidFill>
                  <a:srgbClr val="000000"/>
                </a:solidFill>
                <a:effectLst>
                  <a:glow rad="101600">
                    <a:schemeClr val="accent1">
                      <a:alpha val="20000"/>
                    </a:schemeClr>
                  </a:glow>
                </a:effectLst>
                <a:latin typeface="Menlo" panose="020B0609030804020204" pitchFamily="49" charset="0"/>
              </a:rPr>
              <a:t>out_rate_pkts</a:t>
            </a:r>
            <a:r>
              <a:rPr lang="en-US" sz="800" dirty="0">
                <a:solidFill>
                  <a:srgbClr val="000000"/>
                </a:solidFill>
                <a:effectLst>
                  <a:glow rad="101600">
                    <a:schemeClr val="accent1">
                      <a:alpha val="20000"/>
                    </a:schemeClr>
                  </a:glow>
                </a:effectLst>
                <a:latin typeface="Menlo" panose="020B0609030804020204" pitchFamily="49" charset="0"/>
              </a:rPr>
              <a:t>: 0</a:t>
            </a:r>
          </a:p>
          <a:p>
            <a:r>
              <a:rPr lang="en-US" sz="800" dirty="0">
                <a:solidFill>
                  <a:srgbClr val="000000"/>
                </a:solidFill>
                <a:effectLst>
                  <a:glow rad="101600">
                    <a:schemeClr val="accent1">
                      <a:alpha val="20000"/>
                    </a:schemeClr>
                  </a:glow>
                </a:effectLst>
                <a:latin typeface="Menlo" panose="020B0609030804020204" pitchFamily="49" charset="0"/>
              </a:rPr>
              <a:t>+  delay: 5000</a:t>
            </a:r>
          </a:p>
          <a:p>
            <a:r>
              <a:rPr lang="en-US" sz="800" dirty="0">
                <a:solidFill>
                  <a:srgbClr val="000000"/>
                </a:solidFill>
                <a:effectLst>
                  <a:glow rad="101600">
                    <a:schemeClr val="accent1">
                      <a:alpha val="20000"/>
                    </a:schemeClr>
                  </a:glow>
                </a:effectLst>
                <a:latin typeface="Menlo" panose="020B0609030804020204" pitchFamily="49" charset="0"/>
              </a:rPr>
              <a:t>+  description: customer-7777</a:t>
            </a:r>
          </a:p>
          <a:p>
            <a:r>
              <a:rPr lang="en-US" sz="800" dirty="0">
                <a:solidFill>
                  <a:srgbClr val="000000"/>
                </a:solidFill>
                <a:effectLst>
                  <a:glow rad="101600">
                    <a:schemeClr val="accent1">
                      <a:alpha val="20000"/>
                    </a:schemeClr>
                  </a:glow>
                </a:effectLst>
                <a:latin typeface="Menlo" panose="020B0609030804020204" pitchFamily="49" charset="0"/>
              </a:rPr>
              <a:t>+  enabled: True</a:t>
            </a:r>
          </a:p>
          <a:p>
            <a:r>
              <a:rPr lang="en-US" sz="800" dirty="0">
                <a:solidFill>
                  <a:srgbClr val="000000"/>
                </a:solidFill>
                <a:effectLst>
                  <a:glow rad="101600">
                    <a:schemeClr val="accent1">
                      <a:alpha val="20000"/>
                    </a:schemeClr>
                  </a:glow>
                </a:effectLst>
                <a:latin typeface="Menlo" panose="020B0609030804020204" pitchFamily="49" charset="0"/>
              </a:rPr>
              <a:t>+  encapsulation:</a:t>
            </a:r>
          </a:p>
          <a:p>
            <a:r>
              <a:rPr lang="en-US" sz="800" dirty="0">
                <a:solidFill>
                  <a:srgbClr val="000000"/>
                </a:solidFill>
                <a:effectLst>
                  <a:glow rad="101600">
                    <a:schemeClr val="accent1">
                      <a:alpha val="20000"/>
                    </a:schemeClr>
                  </a:glow>
                </a:effectLst>
                <a:latin typeface="Menlo" panose="020B0609030804020204" pitchFamily="49" charset="0"/>
              </a:rPr>
              <a:t>+   encapsulation: loopback</a:t>
            </a:r>
          </a:p>
          <a:p>
            <a:r>
              <a:rPr lang="en-US" sz="800" dirty="0">
                <a:solidFill>
                  <a:srgbClr val="000000"/>
                </a:solidFill>
                <a:effectLst>
                  <a:glow rad="101600">
                    <a:schemeClr val="accent1">
                      <a:alpha val="20000"/>
                    </a:schemeClr>
                  </a:glow>
                </a:effectLst>
                <a:latin typeface="Menlo" panose="020B0609030804020204" pitchFamily="49" charset="0"/>
              </a:rPr>
              <a:t>+  ipv4:</a:t>
            </a:r>
          </a:p>
          <a:p>
            <a:r>
              <a:rPr lang="en-US" sz="800" dirty="0">
                <a:solidFill>
                  <a:srgbClr val="000000"/>
                </a:solidFill>
                <a:effectLst>
                  <a:glow rad="101600">
                    <a:schemeClr val="accent1">
                      <a:alpha val="20000"/>
                    </a:schemeClr>
                  </a:glow>
                </a:effectLst>
                <a:latin typeface="Menlo" panose="020B0609030804020204" pitchFamily="49" charset="0"/>
              </a:rPr>
              <a:t>+   10.77.77.77/32:</a:t>
            </a:r>
          </a:p>
          <a:p>
            <a:r>
              <a:rPr lang="en-US" sz="800" dirty="0">
                <a:solidFill>
                  <a:srgbClr val="000000"/>
                </a:solidFill>
                <a:effectLst>
                  <a:glow rad="101600">
                    <a:schemeClr val="accent1">
                      <a:alpha val="20000"/>
                    </a:schemeClr>
                  </a:glow>
                </a:effectLst>
                <a:latin typeface="Menlo" panose="020B0609030804020204" pitchFamily="49" charset="0"/>
              </a:rPr>
              <a:t>+    </a:t>
            </a:r>
            <a:r>
              <a:rPr lang="en-US" sz="800" dirty="0" err="1">
                <a:solidFill>
                  <a:srgbClr val="000000"/>
                </a:solidFill>
                <a:effectLst>
                  <a:glow rad="101600">
                    <a:schemeClr val="accent1">
                      <a:alpha val="20000"/>
                    </a:schemeClr>
                  </a:glow>
                </a:effectLst>
                <a:latin typeface="Menlo" panose="020B0609030804020204" pitchFamily="49" charset="0"/>
              </a:rPr>
              <a:t>ip</a:t>
            </a:r>
            <a:r>
              <a:rPr lang="en-US" sz="800" dirty="0">
                <a:solidFill>
                  <a:srgbClr val="000000"/>
                </a:solidFill>
                <a:effectLst>
                  <a:glow rad="101600">
                    <a:schemeClr val="accent1">
                      <a:alpha val="20000"/>
                    </a:schemeClr>
                  </a:glow>
                </a:effectLst>
                <a:latin typeface="Menlo" panose="020B0609030804020204" pitchFamily="49" charset="0"/>
              </a:rPr>
              <a:t>: 10.77.77.77</a:t>
            </a:r>
          </a:p>
          <a:p>
            <a:r>
              <a:rPr lang="en-US" sz="800" dirty="0">
                <a:solidFill>
                  <a:srgbClr val="000000"/>
                </a:solidFill>
                <a:effectLst>
                  <a:glow rad="101600">
                    <a:schemeClr val="accent1">
                      <a:alpha val="20000"/>
                    </a:schemeClr>
                  </a:glow>
                </a:effectLst>
                <a:latin typeface="Menlo" panose="020B0609030804020204" pitchFamily="49" charset="0"/>
              </a:rPr>
              <a:t>+    </a:t>
            </a:r>
            <a:r>
              <a:rPr lang="en-US" sz="800" dirty="0" err="1">
                <a:solidFill>
                  <a:srgbClr val="000000"/>
                </a:solidFill>
                <a:effectLst>
                  <a:glow rad="101600">
                    <a:schemeClr val="accent1">
                      <a:alpha val="20000"/>
                    </a:schemeClr>
                  </a:glow>
                </a:effectLst>
                <a:latin typeface="Menlo" panose="020B0609030804020204" pitchFamily="49" charset="0"/>
              </a:rPr>
              <a:t>prefix_length</a:t>
            </a:r>
            <a:r>
              <a:rPr lang="en-US" sz="800" dirty="0">
                <a:solidFill>
                  <a:srgbClr val="000000"/>
                </a:solidFill>
                <a:effectLst>
                  <a:glow rad="101600">
                    <a:schemeClr val="accent1">
                      <a:alpha val="20000"/>
                    </a:schemeClr>
                  </a:glow>
                </a:effectLst>
                <a:latin typeface="Menlo" panose="020B0609030804020204" pitchFamily="49" charset="0"/>
              </a:rPr>
              <a:t>: 32</a:t>
            </a:r>
          </a:p>
          <a:p>
            <a:r>
              <a:rPr lang="en-US" sz="800" dirty="0">
                <a:solidFill>
                  <a:srgbClr val="000000"/>
                </a:solidFill>
                <a:effectLst>
                  <a:glow rad="101600">
                    <a:schemeClr val="accent1">
                      <a:alpha val="20000"/>
                    </a:schemeClr>
                  </a:glow>
                </a:effectLst>
                <a:latin typeface="Menlo" panose="020B0609030804020204" pitchFamily="49" charset="0"/>
              </a:rPr>
              <a:t>+    secondary: False</a:t>
            </a:r>
          </a:p>
          <a:p>
            <a:r>
              <a:rPr lang="en-US" sz="800" dirty="0">
                <a:solidFill>
                  <a:srgbClr val="000000"/>
                </a:solidFill>
                <a:effectLst>
                  <a:glow rad="101600">
                    <a:schemeClr val="accent1">
                      <a:alpha val="20000"/>
                    </a:schemeClr>
                  </a:glow>
                </a:effectLst>
                <a:latin typeface="Menlo" panose="020B0609030804020204" pitchFamily="49" charset="0"/>
              </a:rPr>
              <a:t>+  </a:t>
            </a:r>
            <a:r>
              <a:rPr lang="en-US" sz="800" dirty="0" err="1">
                <a:solidFill>
                  <a:srgbClr val="000000"/>
                </a:solidFill>
                <a:effectLst>
                  <a:glow rad="101600">
                    <a:schemeClr val="accent1">
                      <a:alpha val="20000"/>
                    </a:schemeClr>
                  </a:glow>
                </a:effectLst>
                <a:latin typeface="Menlo" panose="020B0609030804020204" pitchFamily="49" charset="0"/>
              </a:rPr>
              <a:t>mtu</a:t>
            </a:r>
            <a:r>
              <a:rPr lang="en-US" sz="800" dirty="0">
                <a:solidFill>
                  <a:srgbClr val="000000"/>
                </a:solidFill>
                <a:effectLst>
                  <a:glow rad="101600">
                    <a:schemeClr val="accent1">
                      <a:alpha val="20000"/>
                    </a:schemeClr>
                  </a:glow>
                </a:effectLst>
                <a:latin typeface="Menlo" panose="020B0609030804020204" pitchFamily="49" charset="0"/>
              </a:rPr>
              <a:t>: 1514</a:t>
            </a:r>
          </a:p>
          <a:p>
            <a:r>
              <a:rPr lang="en-US" sz="800" dirty="0">
                <a:solidFill>
                  <a:srgbClr val="000000"/>
                </a:solidFill>
                <a:effectLst>
                  <a:glow rad="101600">
                    <a:schemeClr val="accent1">
                      <a:alpha val="20000"/>
                    </a:schemeClr>
                  </a:glow>
                </a:effectLst>
                <a:latin typeface="Menlo" panose="020B0609030804020204" pitchFamily="49" charset="0"/>
              </a:rPr>
              <a:t>+  </a:t>
            </a:r>
            <a:r>
              <a:rPr lang="en-US" sz="800" dirty="0" err="1">
                <a:solidFill>
                  <a:srgbClr val="000000"/>
                </a:solidFill>
                <a:effectLst>
                  <a:glow rad="101600">
                    <a:schemeClr val="accent1">
                      <a:alpha val="20000"/>
                    </a:schemeClr>
                  </a:glow>
                </a:effectLst>
                <a:latin typeface="Menlo" panose="020B0609030804020204" pitchFamily="49" charset="0"/>
              </a:rPr>
              <a:t>oper_status</a:t>
            </a:r>
            <a:r>
              <a:rPr lang="en-US" sz="800" dirty="0">
                <a:solidFill>
                  <a:srgbClr val="000000"/>
                </a:solidFill>
                <a:effectLst>
                  <a:glow rad="101600">
                    <a:schemeClr val="accent1">
                      <a:alpha val="20000"/>
                    </a:schemeClr>
                  </a:glow>
                </a:effectLst>
                <a:latin typeface="Menlo" panose="020B0609030804020204" pitchFamily="49" charset="0"/>
              </a:rPr>
              <a:t>: up</a:t>
            </a:r>
          </a:p>
          <a:p>
            <a:r>
              <a:rPr lang="en-US" sz="800" dirty="0">
                <a:solidFill>
                  <a:srgbClr val="000000"/>
                </a:solidFill>
                <a:effectLst>
                  <a:glow rad="101600">
                    <a:schemeClr val="accent1">
                      <a:alpha val="20000"/>
                    </a:schemeClr>
                  </a:glow>
                </a:effectLst>
                <a:latin typeface="Menlo" panose="020B0609030804020204" pitchFamily="49" charset="0"/>
              </a:rPr>
              <a:t>+  </a:t>
            </a:r>
            <a:r>
              <a:rPr lang="en-US" sz="800" dirty="0" err="1">
                <a:solidFill>
                  <a:srgbClr val="000000"/>
                </a:solidFill>
                <a:effectLst>
                  <a:glow rad="101600">
                    <a:schemeClr val="accent1">
                      <a:alpha val="20000"/>
                    </a:schemeClr>
                  </a:glow>
                </a:effectLst>
                <a:latin typeface="Menlo" panose="020B0609030804020204" pitchFamily="49" charset="0"/>
              </a:rPr>
              <a:t>port_channel</a:t>
            </a:r>
            <a:r>
              <a:rPr lang="en-US" sz="800" dirty="0">
                <a:solidFill>
                  <a:srgbClr val="000000"/>
                </a:solidFill>
                <a:effectLst>
                  <a:glow rad="101600">
                    <a:schemeClr val="accent1">
                      <a:alpha val="20000"/>
                    </a:schemeClr>
                  </a:glow>
                </a:effectLst>
                <a:latin typeface="Menlo" panose="020B0609030804020204" pitchFamily="49" charset="0"/>
              </a:rPr>
              <a:t>:</a:t>
            </a:r>
          </a:p>
          <a:p>
            <a:r>
              <a:rPr lang="en-US" sz="800" dirty="0">
                <a:solidFill>
                  <a:srgbClr val="000000"/>
                </a:solidFill>
                <a:effectLst>
                  <a:glow rad="101600">
                    <a:schemeClr val="accent1">
                      <a:alpha val="20000"/>
                    </a:schemeClr>
                  </a:glow>
                </a:effectLst>
                <a:latin typeface="Menlo" panose="020B0609030804020204" pitchFamily="49" charset="0"/>
              </a:rPr>
              <a:t>+   </a:t>
            </a:r>
            <a:r>
              <a:rPr lang="en-US" sz="800" dirty="0" err="1">
                <a:solidFill>
                  <a:srgbClr val="000000"/>
                </a:solidFill>
                <a:effectLst>
                  <a:glow rad="101600">
                    <a:schemeClr val="accent1">
                      <a:alpha val="20000"/>
                    </a:schemeClr>
                  </a:glow>
                </a:effectLst>
                <a:latin typeface="Menlo" panose="020B0609030804020204" pitchFamily="49" charset="0"/>
              </a:rPr>
              <a:t>port_channel_member</a:t>
            </a:r>
            <a:r>
              <a:rPr lang="en-US" sz="800" dirty="0">
                <a:solidFill>
                  <a:srgbClr val="000000"/>
                </a:solidFill>
                <a:effectLst>
                  <a:glow rad="101600">
                    <a:schemeClr val="accent1">
                      <a:alpha val="20000"/>
                    </a:schemeClr>
                  </a:glow>
                </a:effectLst>
                <a:latin typeface="Menlo" panose="020B0609030804020204" pitchFamily="49" charset="0"/>
              </a:rPr>
              <a:t>: False</a:t>
            </a:r>
          </a:p>
          <a:p>
            <a:r>
              <a:rPr lang="en-US" sz="800" dirty="0">
                <a:solidFill>
                  <a:srgbClr val="000000"/>
                </a:solidFill>
                <a:effectLst>
                  <a:glow rad="101600">
                    <a:schemeClr val="accent1">
                      <a:alpha val="20000"/>
                    </a:schemeClr>
                  </a:glow>
                </a:effectLst>
                <a:latin typeface="Menlo" panose="020B0609030804020204" pitchFamily="49" charset="0"/>
              </a:rPr>
              <a:t>+  </a:t>
            </a:r>
            <a:r>
              <a:rPr lang="en-US" sz="800" dirty="0" err="1">
                <a:solidFill>
                  <a:srgbClr val="000000"/>
                </a:solidFill>
                <a:effectLst>
                  <a:glow rad="101600">
                    <a:schemeClr val="accent1">
                      <a:alpha val="20000"/>
                    </a:schemeClr>
                  </a:glow>
                </a:effectLst>
                <a:latin typeface="Menlo" panose="020B0609030804020204" pitchFamily="49" charset="0"/>
              </a:rPr>
              <a:t>switchport_enable</a:t>
            </a:r>
            <a:r>
              <a:rPr lang="en-US" sz="800" dirty="0">
                <a:solidFill>
                  <a:srgbClr val="000000"/>
                </a:solidFill>
                <a:effectLst>
                  <a:glow rad="101600">
                    <a:schemeClr val="accent1">
                      <a:alpha val="20000"/>
                    </a:schemeClr>
                  </a:glow>
                </a:effectLst>
                <a:latin typeface="Menlo" panose="020B0609030804020204" pitchFamily="49" charset="0"/>
              </a:rPr>
              <a:t>: False</a:t>
            </a:r>
          </a:p>
          <a:p>
            <a:r>
              <a:rPr lang="en-US" sz="800" dirty="0">
                <a:solidFill>
                  <a:srgbClr val="000000"/>
                </a:solidFill>
                <a:effectLst>
                  <a:glow rad="101600">
                    <a:schemeClr val="accent1">
                      <a:alpha val="20000"/>
                    </a:schemeClr>
                  </a:glow>
                </a:effectLst>
                <a:latin typeface="Menlo" panose="020B0609030804020204" pitchFamily="49" charset="0"/>
              </a:rPr>
              <a:t>+  type: Loopback</a:t>
            </a:r>
          </a:p>
          <a:p>
            <a:r>
              <a:rPr lang="en-US" sz="800" dirty="0">
                <a:solidFill>
                  <a:srgbClr val="000000"/>
                </a:solidFill>
                <a:effectLst/>
                <a:latin typeface="Menlo" panose="020B0609030804020204" pitchFamily="49" charset="0"/>
              </a:rPr>
              <a:t>------------------------------------------------------------------------------</a:t>
            </a:r>
          </a:p>
          <a:p>
            <a:r>
              <a:rPr lang="en-US" sz="800" dirty="0">
                <a:solidFill>
                  <a:srgbClr val="000000"/>
                </a:solidFill>
                <a:effectLst/>
                <a:latin typeface="Menlo" panose="020B0609030804020204" pitchFamily="49" charset="0"/>
              </a:rPr>
              <a:t>Disconnect                                                            | </a:t>
            </a:r>
            <a:r>
              <a:rPr lang="en-US" sz="800" dirty="0">
                <a:solidFill>
                  <a:srgbClr val="39C026"/>
                </a:solidFill>
                <a:effectLst/>
                <a:latin typeface="Menlo" panose="020B0609030804020204" pitchFamily="49" charset="0"/>
              </a:rPr>
              <a:t>PASS</a:t>
            </a:r>
            <a:r>
              <a:rPr lang="en-US" sz="800" dirty="0">
                <a:solidFill>
                  <a:srgbClr val="000000"/>
                </a:solidFill>
                <a:effectLst/>
                <a:latin typeface="Menlo" panose="020B0609030804020204" pitchFamily="49" charset="0"/>
              </a:rPr>
              <a:t> |</a:t>
            </a:r>
          </a:p>
          <a:p>
            <a:r>
              <a:rPr lang="en-US" sz="800" dirty="0">
                <a:solidFill>
                  <a:srgbClr val="000000"/>
                </a:solidFill>
                <a:effectLst/>
                <a:latin typeface="Menlo" panose="020B0609030804020204" pitchFamily="49" charset="0"/>
              </a:rPr>
              <a:t>------------------------------------------------------------------------------</a:t>
            </a:r>
          </a:p>
          <a:p>
            <a:r>
              <a:rPr lang="en-US" sz="800" dirty="0">
                <a:solidFill>
                  <a:srgbClr val="000000"/>
                </a:solidFill>
                <a:effectLst/>
                <a:latin typeface="Menlo" panose="020B0609030804020204" pitchFamily="49" charset="0"/>
              </a:rPr>
              <a:t>Model Compare Interface                                               | </a:t>
            </a:r>
            <a:r>
              <a:rPr lang="en-US" sz="800" dirty="0">
                <a:solidFill>
                  <a:srgbClr val="CA3323"/>
                </a:solidFill>
                <a:effectLst/>
                <a:latin typeface="Menlo" panose="020B0609030804020204" pitchFamily="49" charset="0"/>
              </a:rPr>
              <a:t>FAIL</a:t>
            </a:r>
            <a:r>
              <a:rPr lang="en-US" sz="800" dirty="0">
                <a:solidFill>
                  <a:srgbClr val="000000"/>
                </a:solidFill>
                <a:effectLst/>
                <a:latin typeface="Menlo" panose="020B0609030804020204" pitchFamily="49" charset="0"/>
              </a:rPr>
              <a:t> |</a:t>
            </a:r>
          </a:p>
          <a:p>
            <a:r>
              <a:rPr lang="en-US" sz="800" dirty="0">
                <a:solidFill>
                  <a:srgbClr val="000000"/>
                </a:solidFill>
                <a:effectLst/>
                <a:latin typeface="Menlo" panose="020B0609030804020204" pitchFamily="49" charset="0"/>
              </a:rPr>
              <a:t>6 tests, 5 passed, 1 failed</a:t>
            </a:r>
          </a:p>
          <a:p>
            <a:r>
              <a:rPr lang="en-US" sz="800" dirty="0">
                <a:solidFill>
                  <a:srgbClr val="000000"/>
                </a:solidFill>
                <a:effectLst/>
                <a:latin typeface="Menlo" panose="020B0609030804020204" pitchFamily="49" charset="0"/>
              </a:rPr>
              <a:t>==============================================================================</a:t>
            </a:r>
          </a:p>
          <a:p>
            <a:r>
              <a:rPr lang="en-US" sz="800" dirty="0">
                <a:solidFill>
                  <a:srgbClr val="000000"/>
                </a:solidFill>
                <a:effectLst/>
                <a:latin typeface="Menlo" panose="020B0609030804020204" pitchFamily="49" charset="0"/>
              </a:rPr>
              <a:t>Output:  /Users/</a:t>
            </a:r>
            <a:r>
              <a:rPr lang="en-US" sz="800" dirty="0" err="1">
                <a:solidFill>
                  <a:srgbClr val="000000"/>
                </a:solidFill>
                <a:effectLst/>
                <a:latin typeface="Menlo" panose="020B0609030804020204" pitchFamily="49" charset="0"/>
              </a:rPr>
              <a:t>chandranath</a:t>
            </a:r>
            <a:r>
              <a:rPr lang="en-US" sz="800" dirty="0">
                <a:solidFill>
                  <a:srgbClr val="000000"/>
                </a:solidFill>
                <a:effectLst/>
                <a:latin typeface="Menlo" panose="020B0609030804020204" pitchFamily="49" charset="0"/>
              </a:rPr>
              <a:t>/</a:t>
            </a:r>
            <a:r>
              <a:rPr lang="en-US" sz="800" dirty="0" err="1">
                <a:solidFill>
                  <a:srgbClr val="000000"/>
                </a:solidFill>
                <a:effectLst/>
                <a:latin typeface="Menlo" panose="020B0609030804020204" pitchFamily="49" charset="0"/>
              </a:rPr>
              <a:t>myfolder</a:t>
            </a:r>
            <a:r>
              <a:rPr lang="en-US" sz="800" dirty="0">
                <a:solidFill>
                  <a:srgbClr val="000000"/>
                </a:solidFill>
                <a:effectLst/>
                <a:latin typeface="Menlo" panose="020B0609030804020204" pitchFamily="49" charset="0"/>
              </a:rPr>
              <a:t>/</a:t>
            </a:r>
            <a:r>
              <a:rPr lang="en-US" sz="800" dirty="0" err="1">
                <a:solidFill>
                  <a:srgbClr val="000000"/>
                </a:solidFill>
                <a:effectLst/>
                <a:latin typeface="Menlo" panose="020B0609030804020204" pitchFamily="49" charset="0"/>
              </a:rPr>
              <a:t>autolearn</a:t>
            </a:r>
            <a:r>
              <a:rPr lang="en-US" sz="800" dirty="0">
                <a:solidFill>
                  <a:srgbClr val="000000"/>
                </a:solidFill>
                <a:effectLst/>
                <a:latin typeface="Menlo" panose="020B0609030804020204" pitchFamily="49" charset="0"/>
              </a:rPr>
              <a:t>/robot/</a:t>
            </a:r>
            <a:r>
              <a:rPr lang="en-US" sz="800" dirty="0" err="1">
                <a:solidFill>
                  <a:srgbClr val="000000"/>
                </a:solidFill>
                <a:effectLst/>
                <a:latin typeface="Menlo" panose="020B0609030804020204" pitchFamily="49" charset="0"/>
              </a:rPr>
              <a:t>output.xml</a:t>
            </a:r>
            <a:endParaRPr lang="en-US" sz="800" dirty="0">
              <a:solidFill>
                <a:srgbClr val="000000"/>
              </a:solidFill>
              <a:effectLst/>
              <a:latin typeface="Menlo" panose="020B0609030804020204" pitchFamily="49" charset="0"/>
            </a:endParaRPr>
          </a:p>
          <a:p>
            <a:r>
              <a:rPr lang="en-US" sz="800" dirty="0">
                <a:solidFill>
                  <a:srgbClr val="000000"/>
                </a:solidFill>
                <a:effectLst/>
                <a:latin typeface="Menlo" panose="020B0609030804020204" pitchFamily="49" charset="0"/>
              </a:rPr>
              <a:t>Log:     /Users/</a:t>
            </a:r>
            <a:r>
              <a:rPr lang="en-US" sz="800" dirty="0" err="1">
                <a:solidFill>
                  <a:srgbClr val="000000"/>
                </a:solidFill>
                <a:effectLst/>
                <a:latin typeface="Menlo" panose="020B0609030804020204" pitchFamily="49" charset="0"/>
              </a:rPr>
              <a:t>chandranath</a:t>
            </a:r>
            <a:r>
              <a:rPr lang="en-US" sz="800" dirty="0">
                <a:solidFill>
                  <a:srgbClr val="000000"/>
                </a:solidFill>
                <a:effectLst/>
                <a:latin typeface="Menlo" panose="020B0609030804020204" pitchFamily="49" charset="0"/>
              </a:rPr>
              <a:t>/</a:t>
            </a:r>
            <a:r>
              <a:rPr lang="en-US" sz="800" dirty="0" err="1">
                <a:solidFill>
                  <a:srgbClr val="000000"/>
                </a:solidFill>
                <a:effectLst/>
                <a:latin typeface="Menlo" panose="020B0609030804020204" pitchFamily="49" charset="0"/>
              </a:rPr>
              <a:t>myfolder</a:t>
            </a:r>
            <a:r>
              <a:rPr lang="en-US" sz="800" dirty="0">
                <a:solidFill>
                  <a:srgbClr val="000000"/>
                </a:solidFill>
                <a:effectLst/>
                <a:latin typeface="Menlo" panose="020B0609030804020204" pitchFamily="49" charset="0"/>
              </a:rPr>
              <a:t>/</a:t>
            </a:r>
            <a:r>
              <a:rPr lang="en-US" sz="800" dirty="0" err="1">
                <a:solidFill>
                  <a:srgbClr val="000000"/>
                </a:solidFill>
                <a:effectLst/>
                <a:latin typeface="Menlo" panose="020B0609030804020204" pitchFamily="49" charset="0"/>
              </a:rPr>
              <a:t>autolearn</a:t>
            </a:r>
            <a:r>
              <a:rPr lang="en-US" sz="800" dirty="0">
                <a:solidFill>
                  <a:srgbClr val="000000"/>
                </a:solidFill>
                <a:effectLst/>
                <a:latin typeface="Menlo" panose="020B0609030804020204" pitchFamily="49" charset="0"/>
              </a:rPr>
              <a:t>/robot/</a:t>
            </a:r>
            <a:r>
              <a:rPr lang="en-US" sz="800" dirty="0" err="1">
                <a:solidFill>
                  <a:srgbClr val="000000"/>
                </a:solidFill>
                <a:effectLst/>
                <a:latin typeface="Menlo" panose="020B0609030804020204" pitchFamily="49" charset="0"/>
              </a:rPr>
              <a:t>log.html</a:t>
            </a:r>
            <a:endParaRPr lang="en-US" sz="800" dirty="0">
              <a:solidFill>
                <a:srgbClr val="000000"/>
              </a:solidFill>
              <a:effectLst/>
              <a:latin typeface="Menlo" panose="020B0609030804020204" pitchFamily="49" charset="0"/>
            </a:endParaRPr>
          </a:p>
          <a:p>
            <a:r>
              <a:rPr lang="en-US" sz="800" dirty="0">
                <a:solidFill>
                  <a:srgbClr val="000000"/>
                </a:solidFill>
                <a:effectLst/>
                <a:latin typeface="Menlo" panose="020B0609030804020204" pitchFamily="49" charset="0"/>
              </a:rPr>
              <a:t>Report:  /Users/</a:t>
            </a:r>
            <a:r>
              <a:rPr lang="en-US" sz="800" dirty="0" err="1">
                <a:solidFill>
                  <a:srgbClr val="000000"/>
                </a:solidFill>
                <a:effectLst/>
                <a:latin typeface="Menlo" panose="020B0609030804020204" pitchFamily="49" charset="0"/>
              </a:rPr>
              <a:t>chandranath</a:t>
            </a:r>
            <a:r>
              <a:rPr lang="en-US" sz="800" dirty="0">
                <a:solidFill>
                  <a:srgbClr val="000000"/>
                </a:solidFill>
                <a:effectLst/>
                <a:latin typeface="Menlo" panose="020B0609030804020204" pitchFamily="49" charset="0"/>
              </a:rPr>
              <a:t>/</a:t>
            </a:r>
            <a:r>
              <a:rPr lang="en-US" sz="800" dirty="0" err="1">
                <a:solidFill>
                  <a:srgbClr val="000000"/>
                </a:solidFill>
                <a:effectLst/>
                <a:latin typeface="Menlo" panose="020B0609030804020204" pitchFamily="49" charset="0"/>
              </a:rPr>
              <a:t>myfolder</a:t>
            </a:r>
            <a:r>
              <a:rPr lang="en-US" sz="800" dirty="0">
                <a:solidFill>
                  <a:srgbClr val="000000"/>
                </a:solidFill>
                <a:effectLst/>
                <a:latin typeface="Menlo" panose="020B0609030804020204" pitchFamily="49" charset="0"/>
              </a:rPr>
              <a:t>/</a:t>
            </a:r>
            <a:r>
              <a:rPr lang="en-US" sz="800" dirty="0" err="1">
                <a:solidFill>
                  <a:srgbClr val="000000"/>
                </a:solidFill>
                <a:effectLst/>
                <a:latin typeface="Menlo" panose="020B0609030804020204" pitchFamily="49" charset="0"/>
              </a:rPr>
              <a:t>autolearn</a:t>
            </a:r>
            <a:r>
              <a:rPr lang="en-US" sz="800" dirty="0">
                <a:solidFill>
                  <a:srgbClr val="000000"/>
                </a:solidFill>
                <a:effectLst/>
                <a:latin typeface="Menlo" panose="020B0609030804020204" pitchFamily="49" charset="0"/>
              </a:rPr>
              <a:t>/robot/</a:t>
            </a:r>
            <a:r>
              <a:rPr lang="en-US" sz="800" dirty="0" err="1">
                <a:solidFill>
                  <a:srgbClr val="000000"/>
                </a:solidFill>
                <a:effectLst/>
                <a:latin typeface="Menlo" panose="020B0609030804020204" pitchFamily="49" charset="0"/>
              </a:rPr>
              <a:t>report.html</a:t>
            </a:r>
            <a:endParaRPr lang="en-US" sz="80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36466232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222ACA-A060-D651-9E2E-B40B13F636C6}"/>
              </a:ext>
            </a:extLst>
          </p:cNvPr>
          <p:cNvSpPr txBox="1"/>
          <p:nvPr/>
        </p:nvSpPr>
        <p:spPr>
          <a:xfrm>
            <a:off x="256878" y="129931"/>
            <a:ext cx="9928844" cy="461665"/>
          </a:xfrm>
          <a:prstGeom prst="rect">
            <a:avLst/>
          </a:prstGeom>
          <a:noFill/>
        </p:spPr>
        <p:txBody>
          <a:bodyPr wrap="square">
            <a:spAutoFit/>
          </a:bodyPr>
          <a:lstStyle/>
          <a:p>
            <a:r>
              <a:rPr lang="en-US" sz="2400" b="1" dirty="0">
                <a:ln w="22225">
                  <a:solidFill>
                    <a:srgbClr val="0070C0"/>
                  </a:solidFill>
                  <a:prstDash val="solid"/>
                </a:ln>
                <a:solidFill>
                  <a:srgbClr val="0070C0"/>
                </a:solidFill>
                <a:effectLst>
                  <a:reflection blurRad="6350" stA="55000" endA="300" endPos="45500" dir="5400000" sy="-100000" algn="bl" rotWithShape="0"/>
                </a:effectLst>
              </a:rPr>
              <a:t>Report – Compare Interface Model - Report</a:t>
            </a:r>
          </a:p>
        </p:txBody>
      </p:sp>
      <p:pic>
        <p:nvPicPr>
          <p:cNvPr id="6" name="Picture 5">
            <a:extLst>
              <a:ext uri="{FF2B5EF4-FFF2-40B4-BE49-F238E27FC236}">
                <a16:creationId xmlns:a16="http://schemas.microsoft.com/office/drawing/2014/main" id="{1FE2F1ED-7509-9A3A-EF95-5C0553691E9E}"/>
              </a:ext>
            </a:extLst>
          </p:cNvPr>
          <p:cNvPicPr>
            <a:picLocks noChangeAspect="1"/>
          </p:cNvPicPr>
          <p:nvPr/>
        </p:nvPicPr>
        <p:blipFill>
          <a:blip r:embed="rId3"/>
          <a:stretch>
            <a:fillRect/>
          </a:stretch>
        </p:blipFill>
        <p:spPr>
          <a:xfrm>
            <a:off x="1072105" y="729277"/>
            <a:ext cx="10047790" cy="5399446"/>
          </a:xfrm>
          <a:prstGeom prst="rect">
            <a:avLst/>
          </a:prstGeom>
        </p:spPr>
      </p:pic>
      <p:sp>
        <p:nvSpPr>
          <p:cNvPr id="8" name="TextBox 7">
            <a:extLst>
              <a:ext uri="{FF2B5EF4-FFF2-40B4-BE49-F238E27FC236}">
                <a16:creationId xmlns:a16="http://schemas.microsoft.com/office/drawing/2014/main" id="{A00F8A6B-70BA-9A3E-3A06-E4852619DE55}"/>
              </a:ext>
            </a:extLst>
          </p:cNvPr>
          <p:cNvSpPr txBox="1"/>
          <p:nvPr/>
        </p:nvSpPr>
        <p:spPr>
          <a:xfrm>
            <a:off x="1333981" y="6266404"/>
            <a:ext cx="9071659" cy="307777"/>
          </a:xfrm>
          <a:prstGeom prst="rect">
            <a:avLst/>
          </a:prstGeom>
          <a:noFill/>
        </p:spPr>
        <p:txBody>
          <a:bodyPr wrap="square">
            <a:spAutoFit/>
          </a:bodyPr>
          <a:lstStyle/>
          <a:p>
            <a:r>
              <a:rPr lang="en-US" sz="1400" dirty="0">
                <a:solidFill>
                  <a:srgbClr val="0432FF"/>
                </a:solidFill>
                <a:hlinkClick r:id="rId4">
                  <a:extLst>
                    <a:ext uri="{A12FA001-AC4F-418D-AE19-62706E023703}">
                      <ahyp:hlinkClr xmlns:ahyp="http://schemas.microsoft.com/office/drawing/2018/hyperlinkcolor" val="tx"/>
                    </a:ext>
                  </a:extLst>
                </a:hlinkClick>
              </a:rPr>
              <a:t>https://</a:t>
            </a:r>
            <a:r>
              <a:rPr lang="en-US" sz="1400" dirty="0" err="1">
                <a:solidFill>
                  <a:srgbClr val="0432FF"/>
                </a:solidFill>
                <a:hlinkClick r:id="rId4">
                  <a:extLst>
                    <a:ext uri="{A12FA001-AC4F-418D-AE19-62706E023703}">
                      <ahyp:hlinkClr xmlns:ahyp="http://schemas.microsoft.com/office/drawing/2018/hyperlinkcolor" val="tx"/>
                    </a:ext>
                  </a:extLst>
                </a:hlinkClick>
              </a:rPr>
              <a:t>github.com</a:t>
            </a:r>
            <a:r>
              <a:rPr lang="en-US" sz="1400" dirty="0">
                <a:solidFill>
                  <a:srgbClr val="0432FF"/>
                </a:solidFill>
                <a:hlinkClick r:id="rId4">
                  <a:extLst>
                    <a:ext uri="{A12FA001-AC4F-418D-AE19-62706E023703}">
                      <ahyp:hlinkClr xmlns:ahyp="http://schemas.microsoft.com/office/drawing/2018/hyperlinkcolor" val="tx"/>
                    </a:ext>
                  </a:extLst>
                </a:hlinkClick>
              </a:rPr>
              <a:t>/</a:t>
            </a:r>
            <a:r>
              <a:rPr lang="en-US" sz="1400" dirty="0" err="1">
                <a:solidFill>
                  <a:srgbClr val="0432FF"/>
                </a:solidFill>
                <a:hlinkClick r:id="rId4">
                  <a:extLst>
                    <a:ext uri="{A12FA001-AC4F-418D-AE19-62706E023703}">
                      <ahyp:hlinkClr xmlns:ahyp="http://schemas.microsoft.com/office/drawing/2018/hyperlinkcolor" val="tx"/>
                    </a:ext>
                  </a:extLst>
                </a:hlinkClick>
              </a:rPr>
              <a:t>achaanetatuo</a:t>
            </a:r>
            <a:r>
              <a:rPr lang="en-US" sz="1400" dirty="0">
                <a:solidFill>
                  <a:srgbClr val="0432FF"/>
                </a:solidFill>
                <a:hlinkClick r:id="rId4">
                  <a:extLst>
                    <a:ext uri="{A12FA001-AC4F-418D-AE19-62706E023703}">
                      <ahyp:hlinkClr xmlns:ahyp="http://schemas.microsoft.com/office/drawing/2018/hyperlinkcolor" val="tx"/>
                    </a:ext>
                  </a:extLst>
                </a:hlinkClick>
              </a:rPr>
              <a:t>/</a:t>
            </a:r>
            <a:r>
              <a:rPr lang="en-US" sz="1400" dirty="0" err="1">
                <a:solidFill>
                  <a:srgbClr val="0432FF"/>
                </a:solidFill>
                <a:hlinkClick r:id="rId4">
                  <a:extLst>
                    <a:ext uri="{A12FA001-AC4F-418D-AE19-62706E023703}">
                      <ahyp:hlinkClr xmlns:ahyp="http://schemas.microsoft.com/office/drawing/2018/hyperlinkcolor" val="tx"/>
                    </a:ext>
                  </a:extLst>
                </a:hlinkClick>
              </a:rPr>
              <a:t>pyats</a:t>
            </a:r>
            <a:r>
              <a:rPr lang="en-US" sz="1400" dirty="0">
                <a:solidFill>
                  <a:srgbClr val="0432FF"/>
                </a:solidFill>
                <a:hlinkClick r:id="rId4">
                  <a:extLst>
                    <a:ext uri="{A12FA001-AC4F-418D-AE19-62706E023703}">
                      <ahyp:hlinkClr xmlns:ahyp="http://schemas.microsoft.com/office/drawing/2018/hyperlinkcolor" val="tx"/>
                    </a:ext>
                  </a:extLst>
                </a:hlinkClick>
              </a:rPr>
              <a:t>/blob/main/</a:t>
            </a:r>
            <a:r>
              <a:rPr lang="en-US" sz="1400" dirty="0" err="1">
                <a:solidFill>
                  <a:srgbClr val="0432FF"/>
                </a:solidFill>
                <a:hlinkClick r:id="rId4">
                  <a:extLst>
                    <a:ext uri="{A12FA001-AC4F-418D-AE19-62706E023703}">
                      <ahyp:hlinkClr xmlns:ahyp="http://schemas.microsoft.com/office/drawing/2018/hyperlinkcolor" val="tx"/>
                    </a:ext>
                  </a:extLst>
                </a:hlinkClick>
              </a:rPr>
              <a:t>report_log</a:t>
            </a:r>
            <a:r>
              <a:rPr lang="en-US" sz="1400" dirty="0">
                <a:solidFill>
                  <a:srgbClr val="0432FF"/>
                </a:solidFill>
                <a:hlinkClick r:id="rId4">
                  <a:extLst>
                    <a:ext uri="{A12FA001-AC4F-418D-AE19-62706E023703}">
                      <ahyp:hlinkClr xmlns:ahyp="http://schemas.microsoft.com/office/drawing/2018/hyperlinkcolor" val="tx"/>
                    </a:ext>
                  </a:extLst>
                </a:hlinkClick>
              </a:rPr>
              <a:t>/16_model_compare_interface.html</a:t>
            </a:r>
            <a:endParaRPr lang="en-US" sz="1400" dirty="0">
              <a:solidFill>
                <a:srgbClr val="0432FF"/>
              </a:solidFill>
            </a:endParaRPr>
          </a:p>
        </p:txBody>
      </p:sp>
    </p:spTree>
    <p:extLst>
      <p:ext uri="{BB962C8B-B14F-4D97-AF65-F5344CB8AC3E}">
        <p14:creationId xmlns:p14="http://schemas.microsoft.com/office/powerpoint/2010/main" val="10093345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222ACA-A060-D651-9E2E-B40B13F636C6}"/>
              </a:ext>
            </a:extLst>
          </p:cNvPr>
          <p:cNvSpPr txBox="1"/>
          <p:nvPr/>
        </p:nvSpPr>
        <p:spPr>
          <a:xfrm>
            <a:off x="256878" y="129931"/>
            <a:ext cx="9593178" cy="461665"/>
          </a:xfrm>
          <a:prstGeom prst="rect">
            <a:avLst/>
          </a:prstGeom>
          <a:noFill/>
        </p:spPr>
        <p:txBody>
          <a:bodyPr wrap="square">
            <a:spAutoFit/>
          </a:bodyPr>
          <a:lstStyle/>
          <a:p>
            <a:r>
              <a:rPr lang="en-US" sz="2400" b="1" dirty="0" err="1">
                <a:ln w="22225">
                  <a:solidFill>
                    <a:srgbClr val="0070C0"/>
                  </a:solidFill>
                  <a:prstDash val="solid"/>
                </a:ln>
                <a:solidFill>
                  <a:srgbClr val="0070C0"/>
                </a:solidFill>
                <a:effectLst>
                  <a:reflection blurRad="6350" stA="55000" endA="300" endPos="45500" dir="5400000" sy="-100000" algn="bl" rotWithShape="0"/>
                </a:effectLst>
              </a:rPr>
              <a:t>Pyats</a:t>
            </a:r>
            <a:r>
              <a:rPr lang="en-US" sz="2400" b="1" dirty="0">
                <a:ln w="22225">
                  <a:solidFill>
                    <a:srgbClr val="0070C0"/>
                  </a:solidFill>
                  <a:prstDash val="solid"/>
                </a:ln>
                <a:solidFill>
                  <a:srgbClr val="0070C0"/>
                </a:solidFill>
                <a:effectLst>
                  <a:reflection blurRad="6350" stA="55000" endA="300" endPos="45500" dir="5400000" sy="-100000" algn="bl" rotWithShape="0"/>
                </a:effectLst>
              </a:rPr>
              <a:t> Robot Framework – Interface/ARP Model</a:t>
            </a:r>
          </a:p>
        </p:txBody>
      </p:sp>
      <p:sp>
        <p:nvSpPr>
          <p:cNvPr id="4" name="TextBox 3">
            <a:extLst>
              <a:ext uri="{FF2B5EF4-FFF2-40B4-BE49-F238E27FC236}">
                <a16:creationId xmlns:a16="http://schemas.microsoft.com/office/drawing/2014/main" id="{1B68BACE-CBFB-4169-97E3-E6040EEC743E}"/>
              </a:ext>
            </a:extLst>
          </p:cNvPr>
          <p:cNvSpPr txBox="1"/>
          <p:nvPr/>
        </p:nvSpPr>
        <p:spPr>
          <a:xfrm>
            <a:off x="6438419" y="739023"/>
            <a:ext cx="6094070" cy="2585323"/>
          </a:xfrm>
          <a:prstGeom prst="rect">
            <a:avLst/>
          </a:prstGeom>
          <a:noFill/>
        </p:spPr>
        <p:txBody>
          <a:bodyPr wrap="square">
            <a:spAutoFit/>
          </a:bodyPr>
          <a:lstStyle/>
          <a:p>
            <a:r>
              <a:rPr lang="en-US" sz="900" dirty="0">
                <a:solidFill>
                  <a:srgbClr val="000000"/>
                </a:solidFill>
                <a:effectLst/>
                <a:latin typeface="Menlo" panose="020B0609030804020204" pitchFamily="49" charset="0"/>
              </a:rPr>
              <a:t>Mac-Pro-641 robot % robot </a:t>
            </a:r>
            <a:r>
              <a:rPr lang="en-US" sz="900" dirty="0" err="1">
                <a:solidFill>
                  <a:srgbClr val="000000"/>
                </a:solidFill>
                <a:effectLst/>
                <a:latin typeface="Menlo" panose="020B0609030804020204" pitchFamily="49" charset="0"/>
              </a:rPr>
              <a:t>model_interface_arp.robot</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Model Interface Arp                                                           </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Connect                                                               | </a:t>
            </a:r>
            <a:r>
              <a:rPr lang="en-US" sz="900" dirty="0">
                <a:solidFill>
                  <a:srgbClr val="39C026"/>
                </a:solidFill>
                <a:effectLst/>
                <a:latin typeface="Menlo" panose="020B0609030804020204" pitchFamily="49" charset="0"/>
              </a:rPr>
              <a:t>PASS</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DAL Model Interface and ARP                                           | </a:t>
            </a:r>
            <a:r>
              <a:rPr lang="en-US" sz="900" dirty="0">
                <a:solidFill>
                  <a:srgbClr val="39C026"/>
                </a:solidFill>
                <a:effectLst/>
                <a:latin typeface="Menlo" panose="020B0609030804020204" pitchFamily="49" charset="0"/>
              </a:rPr>
              <a:t>PASS</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NY Model Interface and ARP                                            | </a:t>
            </a:r>
            <a:r>
              <a:rPr lang="en-US" sz="900" dirty="0">
                <a:solidFill>
                  <a:srgbClr val="39C026"/>
                </a:solidFill>
                <a:effectLst/>
                <a:latin typeface="Menlo" panose="020B0609030804020204" pitchFamily="49" charset="0"/>
              </a:rPr>
              <a:t>PASS</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Disconnect                                                            | </a:t>
            </a:r>
            <a:r>
              <a:rPr lang="en-US" sz="900" dirty="0">
                <a:solidFill>
                  <a:srgbClr val="39C026"/>
                </a:solidFill>
                <a:effectLst/>
                <a:latin typeface="Menlo" panose="020B0609030804020204" pitchFamily="49" charset="0"/>
              </a:rPr>
              <a:t>PASS</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Model Interface Arp                                                   | </a:t>
            </a:r>
            <a:r>
              <a:rPr lang="en-US" sz="900" dirty="0">
                <a:solidFill>
                  <a:srgbClr val="39C026"/>
                </a:solidFill>
                <a:effectLst/>
                <a:latin typeface="Menlo" panose="020B0609030804020204" pitchFamily="49" charset="0"/>
              </a:rPr>
              <a:t>PASS</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4 tests, 4 passed, 0 failed</a:t>
            </a:r>
          </a:p>
          <a:p>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Output:  /Users/</a:t>
            </a:r>
            <a:r>
              <a:rPr lang="en-US" sz="900" dirty="0" err="1">
                <a:solidFill>
                  <a:srgbClr val="000000"/>
                </a:solidFill>
                <a:effectLst/>
                <a:latin typeface="Menlo" panose="020B0609030804020204" pitchFamily="49" charset="0"/>
              </a:rPr>
              <a:t>chandranath</a:t>
            </a:r>
            <a:r>
              <a:rPr lang="en-US" sz="900" dirty="0">
                <a:solidFill>
                  <a:srgbClr val="000000"/>
                </a:solidFill>
                <a:effectLst/>
                <a:latin typeface="Menlo" panose="020B0609030804020204" pitchFamily="49" charset="0"/>
              </a:rPr>
              <a:t>/</a:t>
            </a:r>
            <a:r>
              <a:rPr lang="en-US" sz="900" dirty="0" err="1">
                <a:solidFill>
                  <a:srgbClr val="000000"/>
                </a:solidFill>
                <a:effectLst/>
                <a:latin typeface="Menlo" panose="020B0609030804020204" pitchFamily="49" charset="0"/>
              </a:rPr>
              <a:t>myfolder</a:t>
            </a:r>
            <a:r>
              <a:rPr lang="en-US" sz="900" dirty="0">
                <a:solidFill>
                  <a:srgbClr val="000000"/>
                </a:solidFill>
                <a:effectLst/>
                <a:latin typeface="Menlo" panose="020B0609030804020204" pitchFamily="49" charset="0"/>
              </a:rPr>
              <a:t>/</a:t>
            </a:r>
            <a:r>
              <a:rPr lang="en-US" sz="900" dirty="0" err="1">
                <a:solidFill>
                  <a:srgbClr val="000000"/>
                </a:solidFill>
                <a:effectLst/>
                <a:latin typeface="Menlo" panose="020B0609030804020204" pitchFamily="49" charset="0"/>
              </a:rPr>
              <a:t>autolearn</a:t>
            </a:r>
            <a:r>
              <a:rPr lang="en-US" sz="900" dirty="0">
                <a:solidFill>
                  <a:srgbClr val="000000"/>
                </a:solidFill>
                <a:effectLst/>
                <a:latin typeface="Menlo" panose="020B0609030804020204" pitchFamily="49" charset="0"/>
              </a:rPr>
              <a:t>/robot/</a:t>
            </a:r>
            <a:r>
              <a:rPr lang="en-US" sz="900" dirty="0" err="1">
                <a:solidFill>
                  <a:srgbClr val="000000"/>
                </a:solidFill>
                <a:effectLst/>
                <a:latin typeface="Menlo" panose="020B0609030804020204" pitchFamily="49" charset="0"/>
              </a:rPr>
              <a:t>output.xml</a:t>
            </a:r>
            <a:endParaRPr lang="en-US" sz="900" dirty="0">
              <a:solidFill>
                <a:srgbClr val="000000"/>
              </a:solidFill>
              <a:effectLst/>
              <a:latin typeface="Menlo" panose="020B0609030804020204" pitchFamily="49" charset="0"/>
            </a:endParaRPr>
          </a:p>
          <a:p>
            <a:r>
              <a:rPr lang="en-US" sz="900" dirty="0">
                <a:solidFill>
                  <a:srgbClr val="000000"/>
                </a:solidFill>
                <a:effectLst/>
                <a:latin typeface="Menlo" panose="020B0609030804020204" pitchFamily="49" charset="0"/>
              </a:rPr>
              <a:t>Log:     /Users/</a:t>
            </a:r>
            <a:r>
              <a:rPr lang="en-US" sz="900" dirty="0" err="1">
                <a:solidFill>
                  <a:srgbClr val="000000"/>
                </a:solidFill>
                <a:effectLst/>
                <a:latin typeface="Menlo" panose="020B0609030804020204" pitchFamily="49" charset="0"/>
              </a:rPr>
              <a:t>chandranath</a:t>
            </a:r>
            <a:r>
              <a:rPr lang="en-US" sz="900" dirty="0">
                <a:solidFill>
                  <a:srgbClr val="000000"/>
                </a:solidFill>
                <a:effectLst/>
                <a:latin typeface="Menlo" panose="020B0609030804020204" pitchFamily="49" charset="0"/>
              </a:rPr>
              <a:t>/</a:t>
            </a:r>
            <a:r>
              <a:rPr lang="en-US" sz="900" dirty="0" err="1">
                <a:solidFill>
                  <a:srgbClr val="000000"/>
                </a:solidFill>
                <a:effectLst/>
                <a:latin typeface="Menlo" panose="020B0609030804020204" pitchFamily="49" charset="0"/>
              </a:rPr>
              <a:t>myfolder</a:t>
            </a:r>
            <a:r>
              <a:rPr lang="en-US" sz="900" dirty="0">
                <a:solidFill>
                  <a:srgbClr val="000000"/>
                </a:solidFill>
                <a:effectLst/>
                <a:latin typeface="Menlo" panose="020B0609030804020204" pitchFamily="49" charset="0"/>
              </a:rPr>
              <a:t>/</a:t>
            </a:r>
            <a:r>
              <a:rPr lang="en-US" sz="900" dirty="0" err="1">
                <a:solidFill>
                  <a:srgbClr val="000000"/>
                </a:solidFill>
                <a:effectLst/>
                <a:latin typeface="Menlo" panose="020B0609030804020204" pitchFamily="49" charset="0"/>
              </a:rPr>
              <a:t>autolearn</a:t>
            </a:r>
            <a:r>
              <a:rPr lang="en-US" sz="900" dirty="0">
                <a:solidFill>
                  <a:srgbClr val="000000"/>
                </a:solidFill>
                <a:effectLst/>
                <a:latin typeface="Menlo" panose="020B0609030804020204" pitchFamily="49" charset="0"/>
              </a:rPr>
              <a:t>/robot/</a:t>
            </a:r>
            <a:r>
              <a:rPr lang="en-US" sz="900" dirty="0" err="1">
                <a:solidFill>
                  <a:srgbClr val="000000"/>
                </a:solidFill>
                <a:effectLst/>
                <a:latin typeface="Menlo" panose="020B0609030804020204" pitchFamily="49" charset="0"/>
              </a:rPr>
              <a:t>log.html</a:t>
            </a:r>
            <a:endParaRPr lang="en-US" sz="900" dirty="0">
              <a:solidFill>
                <a:srgbClr val="000000"/>
              </a:solidFill>
              <a:effectLst/>
              <a:latin typeface="Menlo" panose="020B0609030804020204" pitchFamily="49" charset="0"/>
            </a:endParaRPr>
          </a:p>
          <a:p>
            <a:r>
              <a:rPr lang="en-US" sz="900" dirty="0">
                <a:solidFill>
                  <a:srgbClr val="000000"/>
                </a:solidFill>
                <a:effectLst/>
                <a:latin typeface="Menlo" panose="020B0609030804020204" pitchFamily="49" charset="0"/>
              </a:rPr>
              <a:t>Report:  /Users/</a:t>
            </a:r>
            <a:r>
              <a:rPr lang="en-US" sz="900" dirty="0" err="1">
                <a:solidFill>
                  <a:srgbClr val="000000"/>
                </a:solidFill>
                <a:effectLst/>
                <a:latin typeface="Menlo" panose="020B0609030804020204" pitchFamily="49" charset="0"/>
              </a:rPr>
              <a:t>chandranath</a:t>
            </a:r>
            <a:r>
              <a:rPr lang="en-US" sz="900" dirty="0">
                <a:solidFill>
                  <a:srgbClr val="000000"/>
                </a:solidFill>
                <a:effectLst/>
                <a:latin typeface="Menlo" panose="020B0609030804020204" pitchFamily="49" charset="0"/>
              </a:rPr>
              <a:t>/</a:t>
            </a:r>
            <a:r>
              <a:rPr lang="en-US" sz="900" dirty="0" err="1">
                <a:solidFill>
                  <a:srgbClr val="000000"/>
                </a:solidFill>
                <a:effectLst/>
                <a:latin typeface="Menlo" panose="020B0609030804020204" pitchFamily="49" charset="0"/>
              </a:rPr>
              <a:t>myfolder</a:t>
            </a:r>
            <a:r>
              <a:rPr lang="en-US" sz="900" dirty="0">
                <a:solidFill>
                  <a:srgbClr val="000000"/>
                </a:solidFill>
                <a:effectLst/>
                <a:latin typeface="Menlo" panose="020B0609030804020204" pitchFamily="49" charset="0"/>
              </a:rPr>
              <a:t>/</a:t>
            </a:r>
            <a:r>
              <a:rPr lang="en-US" sz="900" dirty="0" err="1">
                <a:solidFill>
                  <a:srgbClr val="000000"/>
                </a:solidFill>
                <a:effectLst/>
                <a:latin typeface="Menlo" panose="020B0609030804020204" pitchFamily="49" charset="0"/>
              </a:rPr>
              <a:t>autolearn</a:t>
            </a:r>
            <a:r>
              <a:rPr lang="en-US" sz="900" dirty="0">
                <a:solidFill>
                  <a:srgbClr val="000000"/>
                </a:solidFill>
                <a:effectLst/>
                <a:latin typeface="Menlo" panose="020B0609030804020204" pitchFamily="49" charset="0"/>
              </a:rPr>
              <a:t>/robot/</a:t>
            </a:r>
            <a:r>
              <a:rPr lang="en-US" sz="900" dirty="0" err="1">
                <a:solidFill>
                  <a:srgbClr val="000000"/>
                </a:solidFill>
                <a:effectLst/>
                <a:latin typeface="Menlo" panose="020B0609030804020204" pitchFamily="49" charset="0"/>
              </a:rPr>
              <a:t>report.html</a:t>
            </a:r>
            <a:endParaRPr lang="en-US" sz="900" dirty="0">
              <a:solidFill>
                <a:srgbClr val="000000"/>
              </a:solidFill>
              <a:effectLst/>
              <a:latin typeface="Menlo" panose="020B0609030804020204" pitchFamily="49" charset="0"/>
            </a:endParaRPr>
          </a:p>
        </p:txBody>
      </p:sp>
      <p:sp>
        <p:nvSpPr>
          <p:cNvPr id="7" name="TextBox 6">
            <a:extLst>
              <a:ext uri="{FF2B5EF4-FFF2-40B4-BE49-F238E27FC236}">
                <a16:creationId xmlns:a16="http://schemas.microsoft.com/office/drawing/2014/main" id="{6E0BC535-EC79-B7EB-5641-F4C689329500}"/>
              </a:ext>
            </a:extLst>
          </p:cNvPr>
          <p:cNvSpPr txBox="1"/>
          <p:nvPr/>
        </p:nvSpPr>
        <p:spPr>
          <a:xfrm>
            <a:off x="541113" y="739023"/>
            <a:ext cx="5897306" cy="5940088"/>
          </a:xfrm>
          <a:prstGeom prst="rect">
            <a:avLst/>
          </a:prstGeom>
          <a:noFill/>
        </p:spPr>
        <p:txBody>
          <a:bodyPr wrap="square">
            <a:spAutoFit/>
          </a:bodyPr>
          <a:lstStyle/>
          <a:p>
            <a:r>
              <a:rPr lang="en-US" sz="1000" dirty="0">
                <a:latin typeface="Courier New" panose="02070309020205020404" pitchFamily="49" charset="0"/>
                <a:cs typeface="Courier New" panose="02070309020205020404" pitchFamily="49" charset="0"/>
              </a:rPr>
              <a:t># Interface and ARP Model</a:t>
            </a:r>
          </a:p>
          <a:p>
            <a:r>
              <a:rPr lang="en-US" sz="1000" dirty="0">
                <a:latin typeface="Courier New" panose="02070309020205020404" pitchFamily="49" charset="0"/>
                <a:cs typeface="Courier New" panose="02070309020205020404" pitchFamily="49" charset="0"/>
              </a:rPr>
              <a:t>** Settings ***</a:t>
            </a:r>
          </a:p>
          <a:p>
            <a:r>
              <a:rPr lang="en-US" sz="1000" dirty="0">
                <a:latin typeface="Courier New" panose="02070309020205020404" pitchFamily="49" charset="0"/>
                <a:cs typeface="Courier New" panose="02070309020205020404" pitchFamily="49" charset="0"/>
              </a:rPr>
              <a:t>Library        </a:t>
            </a:r>
            <a:r>
              <a:rPr lang="en-US" sz="1000" dirty="0" err="1">
                <a:latin typeface="Courier New" panose="02070309020205020404" pitchFamily="49" charset="0"/>
                <a:cs typeface="Courier New" panose="02070309020205020404" pitchFamily="49" charset="0"/>
              </a:rPr>
              <a:t>OperatingSystem</a:t>
            </a:r>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Library        </a:t>
            </a:r>
            <a:r>
              <a:rPr lang="en-US" sz="1000" dirty="0" err="1">
                <a:latin typeface="Courier New" panose="02070309020205020404" pitchFamily="49" charset="0"/>
                <a:cs typeface="Courier New" panose="02070309020205020404" pitchFamily="49" charset="0"/>
              </a:rPr>
              <a:t>ats.robot.pyATSRobot</a:t>
            </a:r>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Library        </a:t>
            </a:r>
            <a:r>
              <a:rPr lang="en-US" sz="1000" dirty="0" err="1">
                <a:latin typeface="Courier New" panose="02070309020205020404" pitchFamily="49" charset="0"/>
                <a:cs typeface="Courier New" panose="02070309020205020404" pitchFamily="49" charset="0"/>
              </a:rPr>
              <a:t>genie.libs.robot.GenieRobot</a:t>
            </a:r>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Library        </a:t>
            </a:r>
            <a:r>
              <a:rPr lang="en-US" sz="1000" dirty="0" err="1">
                <a:latin typeface="Courier New" panose="02070309020205020404" pitchFamily="49" charset="0"/>
                <a:cs typeface="Courier New" panose="02070309020205020404" pitchFamily="49" charset="0"/>
              </a:rPr>
              <a:t>genie.libs.robot.GenieRobotApis</a:t>
            </a:r>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Library        </a:t>
            </a:r>
            <a:r>
              <a:rPr lang="en-US" sz="1000" dirty="0" err="1">
                <a:latin typeface="Courier New" panose="02070309020205020404" pitchFamily="49" charset="0"/>
                <a:cs typeface="Courier New" panose="02070309020205020404" pitchFamily="49" charset="0"/>
              </a:rPr>
              <a:t>unicon.robot.UniconRobot</a:t>
            </a:r>
            <a:endParaRPr lang="en-US" sz="1000" dirty="0">
              <a:latin typeface="Courier New" panose="02070309020205020404" pitchFamily="49" charset="0"/>
              <a:cs typeface="Courier New" panose="02070309020205020404" pitchFamily="49" charset="0"/>
            </a:endParaRPr>
          </a:p>
          <a:p>
            <a:endParaRPr lang="en-US" sz="1000" dirty="0">
              <a:latin typeface="Courier New" panose="02070309020205020404" pitchFamily="49" charset="0"/>
              <a:cs typeface="Courier New" panose="02070309020205020404" pitchFamily="49" charset="0"/>
            </a:endParaRP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 Variables ***</a:t>
            </a:r>
          </a:p>
          <a:p>
            <a:r>
              <a:rPr lang="en-US" sz="1000" dirty="0">
                <a:latin typeface="Courier New" panose="02070309020205020404" pitchFamily="49" charset="0"/>
                <a:cs typeface="Courier New" panose="02070309020205020404" pitchFamily="49" charset="0"/>
              </a:rPr>
              <a:t># Defining variables that can be used elsewhere in the test data.</a:t>
            </a:r>
          </a:p>
          <a:p>
            <a:r>
              <a:rPr lang="en-US" sz="1000" dirty="0">
                <a:latin typeface="Courier New" panose="02070309020205020404" pitchFamily="49" charset="0"/>
                <a:cs typeface="Courier New" panose="02070309020205020404" pitchFamily="49" charset="0"/>
              </a:rPr>
              <a:t># Can also be driven as dash argument at runtime</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${testbed}    tb-jump.yaml</a:t>
            </a:r>
          </a:p>
          <a:p>
            <a:r>
              <a:rPr lang="en-US" sz="1000" dirty="0">
                <a:latin typeface="Courier New" panose="02070309020205020404" pitchFamily="49" charset="0"/>
                <a:cs typeface="Courier New" panose="02070309020205020404" pitchFamily="49" charset="0"/>
              </a:rPr>
              <a:t># ${PTS}         /path/file</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 Test Cases ***</a:t>
            </a:r>
          </a:p>
          <a:p>
            <a:r>
              <a:rPr lang="en-US" sz="1000" dirty="0">
                <a:latin typeface="Courier New" panose="02070309020205020404" pitchFamily="49" charset="0"/>
                <a:cs typeface="Courier New" panose="02070309020205020404" pitchFamily="49" charset="0"/>
              </a:rPr>
              <a:t># Creating test cases from available keywords.</a:t>
            </a:r>
          </a:p>
          <a:p>
            <a:endParaRPr lang="en-US" sz="1000" dirty="0">
              <a:latin typeface="Courier New" panose="02070309020205020404" pitchFamily="49" charset="0"/>
              <a:cs typeface="Courier New" panose="02070309020205020404" pitchFamily="49" charset="0"/>
            </a:endParaRP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Connect</a:t>
            </a:r>
          </a:p>
          <a:p>
            <a:r>
              <a:rPr lang="en-US" sz="1000" dirty="0">
                <a:latin typeface="Courier New" panose="02070309020205020404" pitchFamily="49" charset="0"/>
                <a:cs typeface="Courier New" panose="02070309020205020404" pitchFamily="49" charset="0"/>
              </a:rPr>
              <a:t>    use testbed "${testbed}"</a:t>
            </a:r>
          </a:p>
          <a:p>
            <a:r>
              <a:rPr lang="en-US" sz="1000" dirty="0">
                <a:latin typeface="Courier New" panose="02070309020205020404" pitchFamily="49" charset="0"/>
                <a:cs typeface="Courier New" panose="02070309020205020404" pitchFamily="49" charset="0"/>
              </a:rPr>
              <a:t>    connect to devices "DAL"</a:t>
            </a:r>
          </a:p>
          <a:p>
            <a:r>
              <a:rPr lang="en-US" sz="1000" dirty="0">
                <a:latin typeface="Courier New" panose="02070309020205020404" pitchFamily="49" charset="0"/>
                <a:cs typeface="Courier New" panose="02070309020205020404" pitchFamily="49" charset="0"/>
              </a:rPr>
              <a:t>    connect to devices "NY"</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 Dallas Model Interface and ARP</a:t>
            </a:r>
          </a:p>
          <a:p>
            <a:r>
              <a:rPr lang="en-US" sz="1000" dirty="0">
                <a:latin typeface="Courier New" panose="02070309020205020404" pitchFamily="49" charset="0"/>
                <a:cs typeface="Courier New" panose="02070309020205020404" pitchFamily="49" charset="0"/>
              </a:rPr>
              <a:t>DAL Model Interface and ARP</a:t>
            </a:r>
          </a:p>
          <a:p>
            <a:r>
              <a:rPr lang="en-US" sz="1000" dirty="0">
                <a:latin typeface="Courier New" panose="02070309020205020404" pitchFamily="49" charset="0"/>
                <a:cs typeface="Courier New" panose="02070309020205020404" pitchFamily="49" charset="0"/>
              </a:rPr>
              <a:t>    Profile the system for "</a:t>
            </a:r>
            <a:r>
              <a:rPr lang="en-US" sz="1000" dirty="0" err="1">
                <a:latin typeface="Courier New" panose="02070309020205020404" pitchFamily="49" charset="0"/>
                <a:cs typeface="Courier New" panose="02070309020205020404" pitchFamily="49" charset="0"/>
              </a:rPr>
              <a:t>interface;arp</a:t>
            </a:r>
            <a:r>
              <a:rPr lang="en-US" sz="1000" dirty="0">
                <a:latin typeface="Courier New" panose="02070309020205020404" pitchFamily="49" charset="0"/>
                <a:cs typeface="Courier New" panose="02070309020205020404" pitchFamily="49" charset="0"/>
              </a:rPr>
              <a:t>" on devices "DAL" as "./</a:t>
            </a:r>
            <a:r>
              <a:rPr lang="en-US" sz="1000" dirty="0" err="1">
                <a:latin typeface="Courier New" panose="02070309020205020404" pitchFamily="49" charset="0"/>
                <a:cs typeface="Courier New" panose="02070309020205020404" pitchFamily="49" charset="0"/>
              </a:rPr>
              <a:t>DAL_base_int_config</a:t>
            </a:r>
            <a:r>
              <a:rPr lang="en-US" sz="1000" dirty="0">
                <a:latin typeface="Courier New" panose="02070309020205020404" pitchFamily="49" charset="0"/>
                <a:cs typeface="Courier New" panose="02070309020205020404" pitchFamily="49" charset="0"/>
              </a:rPr>
              <a:t>"</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Newyork</a:t>
            </a:r>
            <a:r>
              <a:rPr lang="en-US" sz="1000" dirty="0">
                <a:latin typeface="Courier New" panose="02070309020205020404" pitchFamily="49" charset="0"/>
                <a:cs typeface="Courier New" panose="02070309020205020404" pitchFamily="49" charset="0"/>
              </a:rPr>
              <a:t> Model Interface and ARP</a:t>
            </a:r>
          </a:p>
          <a:p>
            <a:r>
              <a:rPr lang="en-US" sz="1000" dirty="0">
                <a:latin typeface="Courier New" panose="02070309020205020404" pitchFamily="49" charset="0"/>
                <a:cs typeface="Courier New" panose="02070309020205020404" pitchFamily="49" charset="0"/>
              </a:rPr>
              <a:t>NY Model Interface and ARP</a:t>
            </a:r>
          </a:p>
          <a:p>
            <a:r>
              <a:rPr lang="en-US" sz="1000" dirty="0">
                <a:latin typeface="Courier New" panose="02070309020205020404" pitchFamily="49" charset="0"/>
                <a:cs typeface="Courier New" panose="02070309020205020404" pitchFamily="49" charset="0"/>
              </a:rPr>
              <a:t>    Profile the system for "</a:t>
            </a:r>
            <a:r>
              <a:rPr lang="en-US" sz="1000" dirty="0" err="1">
                <a:latin typeface="Courier New" panose="02070309020205020404" pitchFamily="49" charset="0"/>
                <a:cs typeface="Courier New" panose="02070309020205020404" pitchFamily="49" charset="0"/>
              </a:rPr>
              <a:t>interface;arp</a:t>
            </a:r>
            <a:r>
              <a:rPr lang="en-US" sz="1000" dirty="0">
                <a:latin typeface="Courier New" panose="02070309020205020404" pitchFamily="49" charset="0"/>
                <a:cs typeface="Courier New" panose="02070309020205020404" pitchFamily="49" charset="0"/>
              </a:rPr>
              <a:t>" on devices "DAL" as "./</a:t>
            </a:r>
            <a:r>
              <a:rPr lang="en-US" sz="1000" dirty="0" err="1">
                <a:latin typeface="Courier New" panose="02070309020205020404" pitchFamily="49" charset="0"/>
                <a:cs typeface="Courier New" panose="02070309020205020404" pitchFamily="49" charset="0"/>
              </a:rPr>
              <a:t>NY_base_int_config</a:t>
            </a:r>
            <a:r>
              <a:rPr lang="en-US" sz="1000" dirty="0">
                <a:latin typeface="Courier New" panose="02070309020205020404" pitchFamily="49" charset="0"/>
                <a:cs typeface="Courier New" panose="02070309020205020404" pitchFamily="49" charset="0"/>
              </a:rPr>
              <a:t>"    </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 Disconnect from all the devices</a:t>
            </a:r>
          </a:p>
          <a:p>
            <a:r>
              <a:rPr lang="en-US" sz="1000" dirty="0">
                <a:latin typeface="Courier New" panose="02070309020205020404" pitchFamily="49" charset="0"/>
                <a:cs typeface="Courier New" panose="02070309020205020404" pitchFamily="49" charset="0"/>
              </a:rPr>
              <a:t>Disconnect</a:t>
            </a:r>
          </a:p>
          <a:p>
            <a:r>
              <a:rPr lang="en-US" sz="1000" dirty="0">
                <a:latin typeface="Courier New" panose="02070309020205020404" pitchFamily="49" charset="0"/>
                <a:cs typeface="Courier New" panose="02070309020205020404" pitchFamily="49" charset="0"/>
              </a:rPr>
              <a:t>  disconnect from all devices</a:t>
            </a:r>
          </a:p>
        </p:txBody>
      </p:sp>
    </p:spTree>
    <p:extLst>
      <p:ext uri="{BB962C8B-B14F-4D97-AF65-F5344CB8AC3E}">
        <p14:creationId xmlns:p14="http://schemas.microsoft.com/office/powerpoint/2010/main" val="42206077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222ACA-A060-D651-9E2E-B40B13F636C6}"/>
              </a:ext>
            </a:extLst>
          </p:cNvPr>
          <p:cNvSpPr txBox="1"/>
          <p:nvPr/>
        </p:nvSpPr>
        <p:spPr>
          <a:xfrm>
            <a:off x="256878" y="129931"/>
            <a:ext cx="9593178" cy="461665"/>
          </a:xfrm>
          <a:prstGeom prst="rect">
            <a:avLst/>
          </a:prstGeom>
          <a:noFill/>
        </p:spPr>
        <p:txBody>
          <a:bodyPr wrap="square">
            <a:spAutoFit/>
          </a:bodyPr>
          <a:lstStyle/>
          <a:p>
            <a:r>
              <a:rPr lang="en-US" sz="2400" b="1" dirty="0">
                <a:ln w="22225">
                  <a:solidFill>
                    <a:srgbClr val="0070C0"/>
                  </a:solidFill>
                  <a:prstDash val="solid"/>
                </a:ln>
                <a:solidFill>
                  <a:srgbClr val="0070C0"/>
                </a:solidFill>
                <a:effectLst>
                  <a:reflection blurRad="6350" stA="55000" endA="300" endPos="45500" dir="5400000" sy="-100000" algn="bl" rotWithShape="0"/>
                </a:effectLst>
              </a:rPr>
              <a:t>Report – Interface/ARP Model</a:t>
            </a:r>
          </a:p>
        </p:txBody>
      </p:sp>
      <p:pic>
        <p:nvPicPr>
          <p:cNvPr id="2" name="Picture 1">
            <a:extLst>
              <a:ext uri="{FF2B5EF4-FFF2-40B4-BE49-F238E27FC236}">
                <a16:creationId xmlns:a16="http://schemas.microsoft.com/office/drawing/2014/main" id="{1A6447F7-E621-95AB-2968-B37AEFE36776}"/>
              </a:ext>
            </a:extLst>
          </p:cNvPr>
          <p:cNvPicPr>
            <a:picLocks noChangeAspect="1"/>
          </p:cNvPicPr>
          <p:nvPr/>
        </p:nvPicPr>
        <p:blipFill>
          <a:blip r:embed="rId3"/>
          <a:stretch>
            <a:fillRect/>
          </a:stretch>
        </p:blipFill>
        <p:spPr>
          <a:xfrm>
            <a:off x="728239" y="758702"/>
            <a:ext cx="9879236" cy="5375880"/>
          </a:xfrm>
          <a:prstGeom prst="rect">
            <a:avLst/>
          </a:prstGeom>
        </p:spPr>
      </p:pic>
      <p:sp>
        <p:nvSpPr>
          <p:cNvPr id="6" name="TextBox 5">
            <a:extLst>
              <a:ext uri="{FF2B5EF4-FFF2-40B4-BE49-F238E27FC236}">
                <a16:creationId xmlns:a16="http://schemas.microsoft.com/office/drawing/2014/main" id="{02115AC7-ABEE-4D2A-463B-A474C7CFA317}"/>
              </a:ext>
            </a:extLst>
          </p:cNvPr>
          <p:cNvSpPr txBox="1"/>
          <p:nvPr/>
        </p:nvSpPr>
        <p:spPr>
          <a:xfrm>
            <a:off x="728239" y="6266404"/>
            <a:ext cx="9989918" cy="307777"/>
          </a:xfrm>
          <a:prstGeom prst="rect">
            <a:avLst/>
          </a:prstGeom>
          <a:noFill/>
        </p:spPr>
        <p:txBody>
          <a:bodyPr wrap="square">
            <a:spAutoFit/>
          </a:bodyPr>
          <a:lstStyle/>
          <a:p>
            <a:r>
              <a:rPr lang="en-US" sz="1400" dirty="0">
                <a:solidFill>
                  <a:srgbClr val="0432FF"/>
                </a:solidFill>
                <a:hlinkClick r:id="rId4">
                  <a:extLst>
                    <a:ext uri="{A12FA001-AC4F-418D-AE19-62706E023703}">
                      <ahyp:hlinkClr xmlns:ahyp="http://schemas.microsoft.com/office/drawing/2018/hyperlinkcolor" val="tx"/>
                    </a:ext>
                  </a:extLst>
                </a:hlinkClick>
              </a:rPr>
              <a:t>https://</a:t>
            </a:r>
            <a:r>
              <a:rPr lang="en-US" sz="1400" dirty="0" err="1">
                <a:solidFill>
                  <a:srgbClr val="0432FF"/>
                </a:solidFill>
                <a:hlinkClick r:id="rId4">
                  <a:extLst>
                    <a:ext uri="{A12FA001-AC4F-418D-AE19-62706E023703}">
                      <ahyp:hlinkClr xmlns:ahyp="http://schemas.microsoft.com/office/drawing/2018/hyperlinkcolor" val="tx"/>
                    </a:ext>
                  </a:extLst>
                </a:hlinkClick>
              </a:rPr>
              <a:t>github.com</a:t>
            </a:r>
            <a:r>
              <a:rPr lang="en-US" sz="1400" dirty="0">
                <a:solidFill>
                  <a:srgbClr val="0432FF"/>
                </a:solidFill>
                <a:hlinkClick r:id="rId4">
                  <a:extLst>
                    <a:ext uri="{A12FA001-AC4F-418D-AE19-62706E023703}">
                      <ahyp:hlinkClr xmlns:ahyp="http://schemas.microsoft.com/office/drawing/2018/hyperlinkcolor" val="tx"/>
                    </a:ext>
                  </a:extLst>
                </a:hlinkClick>
              </a:rPr>
              <a:t>/</a:t>
            </a:r>
            <a:r>
              <a:rPr lang="en-US" sz="1400" dirty="0" err="1">
                <a:solidFill>
                  <a:srgbClr val="0432FF"/>
                </a:solidFill>
                <a:hlinkClick r:id="rId4">
                  <a:extLst>
                    <a:ext uri="{A12FA001-AC4F-418D-AE19-62706E023703}">
                      <ahyp:hlinkClr xmlns:ahyp="http://schemas.microsoft.com/office/drawing/2018/hyperlinkcolor" val="tx"/>
                    </a:ext>
                  </a:extLst>
                </a:hlinkClick>
              </a:rPr>
              <a:t>achaanetatuo</a:t>
            </a:r>
            <a:r>
              <a:rPr lang="en-US" sz="1400" dirty="0">
                <a:solidFill>
                  <a:srgbClr val="0432FF"/>
                </a:solidFill>
                <a:hlinkClick r:id="rId4">
                  <a:extLst>
                    <a:ext uri="{A12FA001-AC4F-418D-AE19-62706E023703}">
                      <ahyp:hlinkClr xmlns:ahyp="http://schemas.microsoft.com/office/drawing/2018/hyperlinkcolor" val="tx"/>
                    </a:ext>
                  </a:extLst>
                </a:hlinkClick>
              </a:rPr>
              <a:t>/</a:t>
            </a:r>
            <a:r>
              <a:rPr lang="en-US" sz="1400" dirty="0" err="1">
                <a:solidFill>
                  <a:srgbClr val="0432FF"/>
                </a:solidFill>
                <a:hlinkClick r:id="rId4">
                  <a:extLst>
                    <a:ext uri="{A12FA001-AC4F-418D-AE19-62706E023703}">
                      <ahyp:hlinkClr xmlns:ahyp="http://schemas.microsoft.com/office/drawing/2018/hyperlinkcolor" val="tx"/>
                    </a:ext>
                  </a:extLst>
                </a:hlinkClick>
              </a:rPr>
              <a:t>pyats</a:t>
            </a:r>
            <a:r>
              <a:rPr lang="en-US" sz="1400" dirty="0">
                <a:solidFill>
                  <a:srgbClr val="0432FF"/>
                </a:solidFill>
                <a:hlinkClick r:id="rId4">
                  <a:extLst>
                    <a:ext uri="{A12FA001-AC4F-418D-AE19-62706E023703}">
                      <ahyp:hlinkClr xmlns:ahyp="http://schemas.microsoft.com/office/drawing/2018/hyperlinkcolor" val="tx"/>
                    </a:ext>
                  </a:extLst>
                </a:hlinkClick>
              </a:rPr>
              <a:t>/blob/main/</a:t>
            </a:r>
            <a:r>
              <a:rPr lang="en-US" sz="1400" dirty="0" err="1">
                <a:solidFill>
                  <a:srgbClr val="0432FF"/>
                </a:solidFill>
                <a:hlinkClick r:id="rId4">
                  <a:extLst>
                    <a:ext uri="{A12FA001-AC4F-418D-AE19-62706E023703}">
                      <ahyp:hlinkClr xmlns:ahyp="http://schemas.microsoft.com/office/drawing/2018/hyperlinkcolor" val="tx"/>
                    </a:ext>
                  </a:extLst>
                </a:hlinkClick>
              </a:rPr>
              <a:t>report_log</a:t>
            </a:r>
            <a:r>
              <a:rPr lang="en-US" sz="1400" dirty="0">
                <a:solidFill>
                  <a:srgbClr val="0432FF"/>
                </a:solidFill>
                <a:hlinkClick r:id="rId4">
                  <a:extLst>
                    <a:ext uri="{A12FA001-AC4F-418D-AE19-62706E023703}">
                      <ahyp:hlinkClr xmlns:ahyp="http://schemas.microsoft.com/office/drawing/2018/hyperlinkcolor" val="tx"/>
                    </a:ext>
                  </a:extLst>
                </a:hlinkClick>
              </a:rPr>
              <a:t>/17_model_interface_arp.html</a:t>
            </a:r>
            <a:endParaRPr lang="en-US" sz="1400" dirty="0">
              <a:solidFill>
                <a:srgbClr val="0432FF"/>
              </a:solidFill>
            </a:endParaRPr>
          </a:p>
        </p:txBody>
      </p:sp>
    </p:spTree>
    <p:extLst>
      <p:ext uri="{BB962C8B-B14F-4D97-AF65-F5344CB8AC3E}">
        <p14:creationId xmlns:p14="http://schemas.microsoft.com/office/powerpoint/2010/main" val="35645181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TextBox 16">
            <a:extLst>
              <a:ext uri="{FF2B5EF4-FFF2-40B4-BE49-F238E27FC236}">
                <a16:creationId xmlns:a16="http://schemas.microsoft.com/office/drawing/2014/main" id="{7E9D5A4A-A0B8-FBFF-BDDD-473326A91CE2}"/>
              </a:ext>
            </a:extLst>
          </p:cNvPr>
          <p:cNvSpPr txBox="1"/>
          <p:nvPr/>
        </p:nvSpPr>
        <p:spPr>
          <a:xfrm>
            <a:off x="574876" y="2190794"/>
            <a:ext cx="11042248" cy="1446550"/>
          </a:xfrm>
          <a:prstGeom prst="rect">
            <a:avLst/>
          </a:prstGeom>
        </p:spPr>
        <p:txBody>
          <a:bodyPr wrap="square">
            <a:spAutoFit/>
            <a:scene3d>
              <a:camera prst="orthographicFront"/>
              <a:lightRig rig="threePt" dir="t"/>
            </a:scene3d>
            <a:sp3d>
              <a:bevelB w="50800" h="38100" prst="riblet"/>
            </a:sp3d>
          </a:bodyPr>
          <a:lstStyle/>
          <a:p>
            <a:pPr algn="ctr"/>
            <a:r>
              <a:rPr lang="en-US" sz="8800" b="1" dirty="0">
                <a:pattFill prst="ltHorz">
                  <a:fgClr>
                    <a:srgbClr val="0432FF"/>
                  </a:fgClr>
                  <a:bgClr>
                    <a:schemeClr val="bg1"/>
                  </a:bgClr>
                </a:pattFill>
                <a:effectLst>
                  <a:glow rad="127000">
                    <a:schemeClr val="accent1"/>
                  </a:glow>
                  <a:reflection stA="45000" endPos="65000" dist="118282" dir="5400000" sy="-100000" algn="bl" rotWithShape="0"/>
                </a:effectLst>
              </a:rPr>
              <a:t>Backup</a:t>
            </a:r>
            <a:r>
              <a:rPr lang="en-US" sz="8800" b="1" dirty="0">
                <a:solidFill>
                  <a:srgbClr val="0070C0"/>
                </a:solidFill>
                <a:effectLst>
                  <a:glow rad="127000">
                    <a:schemeClr val="accent1"/>
                  </a:glow>
                  <a:reflection stA="45000" endPos="65000" dist="118282" dir="5400000" sy="-100000" algn="bl" rotWithShape="0"/>
                </a:effectLst>
              </a:rPr>
              <a:t> </a:t>
            </a:r>
            <a:r>
              <a:rPr lang="en-US" sz="8800" b="1" dirty="0">
                <a:pattFill prst="ltHorz">
                  <a:fgClr>
                    <a:srgbClr val="0432FF"/>
                  </a:fgClr>
                  <a:bgClr>
                    <a:schemeClr val="bg1"/>
                  </a:bgClr>
                </a:pattFill>
                <a:effectLst>
                  <a:glow rad="127000">
                    <a:schemeClr val="accent1"/>
                  </a:glow>
                  <a:reflection stA="45000" endPos="65000" dist="118282" dir="5400000" sy="-100000" algn="bl" rotWithShape="0"/>
                </a:effectLst>
              </a:rPr>
              <a:t>Slides</a:t>
            </a:r>
          </a:p>
        </p:txBody>
      </p:sp>
    </p:spTree>
    <p:extLst>
      <p:ext uri="{BB962C8B-B14F-4D97-AF65-F5344CB8AC3E}">
        <p14:creationId xmlns:p14="http://schemas.microsoft.com/office/powerpoint/2010/main" val="38985113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5222875" y="469900"/>
            <a:ext cx="6456363" cy="3600450"/>
          </a:xfrm>
        </p:spPr>
      </p:pic>
      <p:pic>
        <p:nvPicPr>
          <p:cNvPr id="1026" name="Picture 2" descr="pyATS">
            <a:extLst>
              <a:ext uri="{FF2B5EF4-FFF2-40B4-BE49-F238E27FC236}">
                <a16:creationId xmlns:a16="http://schemas.microsoft.com/office/drawing/2014/main" id="{7FC8573B-3EC1-AFFC-A752-3725A79718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4942" y="4340415"/>
            <a:ext cx="1823910" cy="625161"/>
          </a:xfrm>
          <a:prstGeom prst="rect">
            <a:avLst/>
          </a:prstGeom>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32A3186-CBDF-7B2B-C6E6-BECE53421878}"/>
              </a:ext>
            </a:extLst>
          </p:cNvPr>
          <p:cNvPicPr>
            <a:picLocks noChangeAspect="1"/>
          </p:cNvPicPr>
          <p:nvPr/>
        </p:nvPicPr>
        <p:blipFill>
          <a:blip r:embed="rId5"/>
          <a:stretch>
            <a:fillRect/>
          </a:stretch>
        </p:blipFill>
        <p:spPr>
          <a:xfrm>
            <a:off x="5244038" y="469900"/>
            <a:ext cx="6435200" cy="3731500"/>
          </a:xfrm>
          <a:prstGeom prst="rect">
            <a:avLst/>
          </a:prstGeom>
        </p:spPr>
      </p:pic>
      <p:pic>
        <p:nvPicPr>
          <p:cNvPr id="3" name="Picture 2" descr="Python Icon Png #88166 - Free Icons Library">
            <a:extLst>
              <a:ext uri="{FF2B5EF4-FFF2-40B4-BE49-F238E27FC236}">
                <a16:creationId xmlns:a16="http://schemas.microsoft.com/office/drawing/2014/main" id="{E51061CF-E507-25AC-2735-F5C3541E18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95451" y="4261090"/>
            <a:ext cx="753034" cy="7530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AA0AF72-8B25-9F3F-F64C-AADCA43414C3}"/>
              </a:ext>
            </a:extLst>
          </p:cNvPr>
          <p:cNvSpPr txBox="1"/>
          <p:nvPr/>
        </p:nvSpPr>
        <p:spPr>
          <a:xfrm>
            <a:off x="9648485" y="4452941"/>
            <a:ext cx="1153009" cy="400110"/>
          </a:xfrm>
          <a:prstGeom prst="rect">
            <a:avLst/>
          </a:prstGeom>
          <a:noFill/>
        </p:spPr>
        <p:txBody>
          <a:bodyPr wrap="square" rtlCol="0">
            <a:spAutoFit/>
          </a:bodyPr>
          <a:lstStyle/>
          <a:p>
            <a:r>
              <a:rPr lang="en-US" sz="2000" dirty="0"/>
              <a:t>Python</a:t>
            </a:r>
          </a:p>
        </p:txBody>
      </p:sp>
      <p:pic>
        <p:nvPicPr>
          <p:cNvPr id="1028" name="Picture 4" descr="Image result for Yaml icon png">
            <a:extLst>
              <a:ext uri="{FF2B5EF4-FFF2-40B4-BE49-F238E27FC236}">
                <a16:creationId xmlns:a16="http://schemas.microsoft.com/office/drawing/2014/main" id="{9241328D-8DA1-B62C-AB25-7BBC05E7A5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84195" y="5226910"/>
            <a:ext cx="1007741" cy="100774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07DF005-B4F4-5678-1B06-F29FD1423813}"/>
              </a:ext>
            </a:extLst>
          </p:cNvPr>
          <p:cNvSpPr txBox="1"/>
          <p:nvPr/>
        </p:nvSpPr>
        <p:spPr>
          <a:xfrm>
            <a:off x="512762" y="5269115"/>
            <a:ext cx="3362959" cy="923330"/>
          </a:xfrm>
          <a:prstGeom prst="rect">
            <a:avLst/>
          </a:prstGeom>
          <a:noFill/>
        </p:spPr>
        <p:txBody>
          <a:bodyPr wrap="square" rtlCol="0">
            <a:spAutoFit/>
          </a:bodyPr>
          <a:lstStyle/>
          <a:p>
            <a:pPr algn="l"/>
            <a:r>
              <a:rPr lang="en-US" dirty="0">
                <a:latin typeface="Aharoni" panose="02010803020104030203" pitchFamily="2" charset="-79"/>
                <a:cs typeface="Aharoni" panose="02010803020104030203" pitchFamily="2" charset="-79"/>
              </a:rPr>
              <a:t>Author :</a:t>
            </a:r>
          </a:p>
          <a:p>
            <a:pPr algn="l"/>
            <a:r>
              <a:rPr lang="en-US" b="1" i="0" dirty="0">
                <a:effectLst/>
                <a:latin typeface="Aharoni" panose="02010803020104030203" pitchFamily="2" charset="-79"/>
                <a:cs typeface="Aharoni" panose="02010803020104030203" pitchFamily="2" charset="-79"/>
              </a:rPr>
              <a:t>Ankit Chhawsaria </a:t>
            </a:r>
          </a:p>
          <a:p>
            <a:pPr algn="l"/>
            <a:r>
              <a:rPr lang="en-US" b="1" dirty="0">
                <a:latin typeface="Aharoni" panose="02010803020104030203" pitchFamily="2" charset="-79"/>
                <a:cs typeface="Aharoni" panose="02010803020104030203" pitchFamily="2" charset="-79"/>
              </a:rPr>
              <a:t>Chandranath </a:t>
            </a:r>
            <a:r>
              <a:rPr lang="en-US" dirty="0">
                <a:latin typeface="Aharoni" panose="02010803020104030203" pitchFamily="2" charset="-79"/>
                <a:cs typeface="Aharoni" panose="02010803020104030203" pitchFamily="2" charset="-79"/>
              </a:rPr>
              <a:t>Malli Amarnath</a:t>
            </a:r>
          </a:p>
        </p:txBody>
      </p:sp>
      <p:pic>
        <p:nvPicPr>
          <p:cNvPr id="7" name="Picture 6" descr="Chart, bubble chart&#10;&#10;Description automatically generated">
            <a:extLst>
              <a:ext uri="{FF2B5EF4-FFF2-40B4-BE49-F238E27FC236}">
                <a16:creationId xmlns:a16="http://schemas.microsoft.com/office/drawing/2014/main" id="{221097F2-66CF-0315-1680-83D51BBBE389}"/>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89134" y="469900"/>
            <a:ext cx="2886587" cy="2835774"/>
          </a:xfrm>
          <a:prstGeom prst="rect">
            <a:avLst/>
          </a:prstGeom>
          <a:noFill/>
          <a:ln>
            <a:noFill/>
          </a:ln>
        </p:spPr>
      </p:pic>
      <p:sp>
        <p:nvSpPr>
          <p:cNvPr id="15" name="TextBox 14">
            <a:extLst>
              <a:ext uri="{FF2B5EF4-FFF2-40B4-BE49-F238E27FC236}">
                <a16:creationId xmlns:a16="http://schemas.microsoft.com/office/drawing/2014/main" id="{A45D8AD7-C550-B9FA-FD83-3B741C0D9E40}"/>
              </a:ext>
            </a:extLst>
          </p:cNvPr>
          <p:cNvSpPr txBox="1"/>
          <p:nvPr/>
        </p:nvSpPr>
        <p:spPr>
          <a:xfrm>
            <a:off x="231495" y="3091418"/>
            <a:ext cx="4395510" cy="1077218"/>
          </a:xfrm>
          <a:prstGeom prst="rect">
            <a:avLst/>
          </a:prstGeom>
          <a:noFill/>
        </p:spPr>
        <p:txBody>
          <a:bodyPr wrap="square" rtlCol="0">
            <a:spAutoFit/>
          </a:bodyPr>
          <a:lstStyle/>
          <a:p>
            <a:pPr algn="ctr"/>
            <a:r>
              <a:rPr lang="en-US" sz="3200" b="1" dirty="0">
                <a:solidFill>
                  <a:schemeClr val="accent1">
                    <a:lumMod val="75000"/>
                  </a:schemeClr>
                </a:solidFill>
              </a:rPr>
              <a:t>Network Automation Solutions</a:t>
            </a:r>
          </a:p>
        </p:txBody>
      </p:sp>
      <p:pic>
        <p:nvPicPr>
          <p:cNvPr id="18" name="Picture 17" descr="Chart, bubble chart&#10;&#10;Description automatically generated">
            <a:extLst>
              <a:ext uri="{FF2B5EF4-FFF2-40B4-BE49-F238E27FC236}">
                <a16:creationId xmlns:a16="http://schemas.microsoft.com/office/drawing/2014/main" id="{ED8D2950-AA6F-E2C1-ABE2-4F7F7ACD3D7B}"/>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910979" y="5596310"/>
            <a:ext cx="1298017" cy="1275168"/>
          </a:xfrm>
          <a:prstGeom prst="rect">
            <a:avLst/>
          </a:prstGeom>
          <a:noFill/>
          <a:ln>
            <a:noFill/>
          </a:ln>
        </p:spPr>
      </p:pic>
      <p:pic>
        <p:nvPicPr>
          <p:cNvPr id="2" name="Picture 6" descr="Image result for jinja icon png">
            <a:extLst>
              <a:ext uri="{FF2B5EF4-FFF2-40B4-BE49-F238E27FC236}">
                <a16:creationId xmlns:a16="http://schemas.microsoft.com/office/drawing/2014/main" id="{47FB397A-7B17-5E94-BBCE-D9A7C8B0BC8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47851" y="5161869"/>
            <a:ext cx="1348905" cy="134890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A6D1974-3C39-6D5E-FCC9-CE173DBCD24C}"/>
              </a:ext>
            </a:extLst>
          </p:cNvPr>
          <p:cNvSpPr txBox="1"/>
          <p:nvPr/>
        </p:nvSpPr>
        <p:spPr>
          <a:xfrm>
            <a:off x="1226916" y="4093119"/>
            <a:ext cx="2886587" cy="1077218"/>
          </a:xfrm>
          <a:prstGeom prst="rect">
            <a:avLst/>
          </a:prstGeom>
          <a:noFill/>
        </p:spPr>
        <p:txBody>
          <a:bodyPr wrap="square" rtlCol="0">
            <a:spAutoFit/>
          </a:bodyPr>
          <a:lstStyle/>
          <a:p>
            <a:pPr algn="ctr"/>
            <a:r>
              <a:rPr lang="en-US" sz="3200" dirty="0">
                <a:solidFill>
                  <a:srgbClr val="00B050"/>
                </a:solidFill>
                <a:latin typeface="Impact" panose="020B0806030902050204" pitchFamily="34" charset="0"/>
                <a:cs typeface="Times New Roman" panose="02020603050405020304" pitchFamily="18" charset="0"/>
              </a:rPr>
              <a:t>Volume-2</a:t>
            </a:r>
          </a:p>
          <a:p>
            <a:pPr algn="ctr"/>
            <a:r>
              <a:rPr lang="en-US" sz="3200" dirty="0">
                <a:solidFill>
                  <a:srgbClr val="0432FF"/>
                </a:solidFill>
                <a:latin typeface="Impact" panose="020B0806030902050204" pitchFamily="34" charset="0"/>
                <a:cs typeface="Times New Roman" panose="02020603050405020304" pitchFamily="18" charset="0"/>
              </a:rPr>
              <a:t>Coming Soon …</a:t>
            </a:r>
            <a:endParaRPr lang="en-US" sz="2500" dirty="0">
              <a:solidFill>
                <a:srgbClr val="0432FF"/>
              </a:solidFill>
              <a:latin typeface="Impact" panose="020B0806030902050204" pitchFamily="34" charset="0"/>
              <a:cs typeface="Times New Roman" panose="02020603050405020304" pitchFamily="18" charset="0"/>
            </a:endParaRPr>
          </a:p>
        </p:txBody>
      </p:sp>
    </p:spTree>
    <p:extLst>
      <p:ext uri="{BB962C8B-B14F-4D97-AF65-F5344CB8AC3E}">
        <p14:creationId xmlns:p14="http://schemas.microsoft.com/office/powerpoint/2010/main" val="34716533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Freeform 18">
            <a:extLst>
              <a:ext uri="{FF2B5EF4-FFF2-40B4-BE49-F238E27FC236}">
                <a16:creationId xmlns:a16="http://schemas.microsoft.com/office/drawing/2014/main" id="{E6C08EBB-2C97-4884-9312-EA0A6A62A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9" name="Freeform 20">
            <a:extLst>
              <a:ext uri="{FF2B5EF4-FFF2-40B4-BE49-F238E27FC236}">
                <a16:creationId xmlns:a16="http://schemas.microsoft.com/office/drawing/2014/main" id="{17406E40-244E-4DD6-94A4-E739602419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41" name="Freeform 21">
            <a:extLst>
              <a:ext uri="{FF2B5EF4-FFF2-40B4-BE49-F238E27FC236}">
                <a16:creationId xmlns:a16="http://schemas.microsoft.com/office/drawing/2014/main" id="{9E621646-8902-4518-ADFE-798B8AF7F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1043" name="Freeform 22">
            <a:extLst>
              <a:ext uri="{FF2B5EF4-FFF2-40B4-BE49-F238E27FC236}">
                <a16:creationId xmlns:a16="http://schemas.microsoft.com/office/drawing/2014/main" id="{BC03DD73-798C-403F-B9AC-BFF84A0B1F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5" name="Freeform 23">
            <a:extLst>
              <a:ext uri="{FF2B5EF4-FFF2-40B4-BE49-F238E27FC236}">
                <a16:creationId xmlns:a16="http://schemas.microsoft.com/office/drawing/2014/main" id="{6756FE0C-DC81-49BD-AD76-1E223B6863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7" name="Freeform 25">
            <a:extLst>
              <a:ext uri="{FF2B5EF4-FFF2-40B4-BE49-F238E27FC236}">
                <a16:creationId xmlns:a16="http://schemas.microsoft.com/office/drawing/2014/main" id="{FEEAE74D-A8B8-4601-84C4-7F01DFF41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9" name="Freeform 6">
            <a:extLst>
              <a:ext uri="{FF2B5EF4-FFF2-40B4-BE49-F238E27FC236}">
                <a16:creationId xmlns:a16="http://schemas.microsoft.com/office/drawing/2014/main" id="{CFD751E0-7430-4ACA-A679-ECB74EA589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1" name="Freeform 9">
            <a:extLst>
              <a:ext uri="{FF2B5EF4-FFF2-40B4-BE49-F238E27FC236}">
                <a16:creationId xmlns:a16="http://schemas.microsoft.com/office/drawing/2014/main" id="{4337B0AD-9A1D-4899-8791-EDEB9B5A1D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53" name="Freeform 12">
            <a:extLst>
              <a:ext uri="{FF2B5EF4-FFF2-40B4-BE49-F238E27FC236}">
                <a16:creationId xmlns:a16="http://schemas.microsoft.com/office/drawing/2014/main" id="{20EE4868-1730-433B-AA39-A91305A497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5" name="Freeform 24">
            <a:extLst>
              <a:ext uri="{FF2B5EF4-FFF2-40B4-BE49-F238E27FC236}">
                <a16:creationId xmlns:a16="http://schemas.microsoft.com/office/drawing/2014/main" id="{89921AE2-097C-4DEE-A398-FCB910D60D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7" name="Freeform 7">
            <a:extLst>
              <a:ext uri="{FF2B5EF4-FFF2-40B4-BE49-F238E27FC236}">
                <a16:creationId xmlns:a16="http://schemas.microsoft.com/office/drawing/2014/main" id="{A4098D72-B456-40CC-8C9F-D08B9DD25B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9" name="Freeform 10">
            <a:extLst>
              <a:ext uri="{FF2B5EF4-FFF2-40B4-BE49-F238E27FC236}">
                <a16:creationId xmlns:a16="http://schemas.microsoft.com/office/drawing/2014/main" id="{BCA1A530-E6F6-465D-BCD0-371D816CC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1" name="Freeform 13">
            <a:extLst>
              <a:ext uri="{FF2B5EF4-FFF2-40B4-BE49-F238E27FC236}">
                <a16:creationId xmlns:a16="http://schemas.microsoft.com/office/drawing/2014/main" id="{5AB5DD23-5ECB-4E0C-AC9B-C384785BAE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3" name="Freeform 15">
            <a:extLst>
              <a:ext uri="{FF2B5EF4-FFF2-40B4-BE49-F238E27FC236}">
                <a16:creationId xmlns:a16="http://schemas.microsoft.com/office/drawing/2014/main" id="{7DA4BF21-FA96-43DB-A077-173C5F4333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5" name="Freeform 17">
            <a:extLst>
              <a:ext uri="{FF2B5EF4-FFF2-40B4-BE49-F238E27FC236}">
                <a16:creationId xmlns:a16="http://schemas.microsoft.com/office/drawing/2014/main" id="{BF956BA4-7CC2-4E13-9E1D-0854EF4C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7" name="Freeform 19">
            <a:extLst>
              <a:ext uri="{FF2B5EF4-FFF2-40B4-BE49-F238E27FC236}">
                <a16:creationId xmlns:a16="http://schemas.microsoft.com/office/drawing/2014/main" id="{3262514D-691E-4344-8751-4E80F046A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pic>
        <p:nvPicPr>
          <p:cNvPr id="1034" name="Picture 10">
            <a:extLst>
              <a:ext uri="{FF2B5EF4-FFF2-40B4-BE49-F238E27FC236}">
                <a16:creationId xmlns:a16="http://schemas.microsoft.com/office/drawing/2014/main" id="{08B9C677-04DF-60AD-FAB8-0A093A0367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2225" y="-112184"/>
            <a:ext cx="7096125" cy="711100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AAB68CC-AAB7-1BEA-DD4C-FEB0DFBB2026}"/>
              </a:ext>
            </a:extLst>
          </p:cNvPr>
          <p:cNvSpPr txBox="1"/>
          <p:nvPr/>
        </p:nvSpPr>
        <p:spPr>
          <a:xfrm>
            <a:off x="260503" y="35867"/>
            <a:ext cx="4419294" cy="461665"/>
          </a:xfrm>
          <a:prstGeom prst="rect">
            <a:avLst/>
          </a:prstGeom>
          <a:noFill/>
        </p:spPr>
        <p:txBody>
          <a:bodyPr wrap="square">
            <a:spAutoFit/>
          </a:bodyPr>
          <a:lstStyle/>
          <a:p>
            <a:r>
              <a:rPr lang="en-US" sz="2400" b="1" dirty="0">
                <a:ln w="22225">
                  <a:solidFill>
                    <a:srgbClr val="0070C0"/>
                  </a:solidFill>
                  <a:prstDash val="solid"/>
                </a:ln>
                <a:solidFill>
                  <a:srgbClr val="0070C0"/>
                </a:solidFill>
                <a:effectLst>
                  <a:reflection blurRad="6350" stA="55000" endA="300" endPos="45500" dir="5400000" sy="-100000" algn="bl" rotWithShape="0"/>
                </a:effectLst>
              </a:rPr>
              <a:t>Network Automation Tools</a:t>
            </a:r>
          </a:p>
        </p:txBody>
      </p:sp>
    </p:spTree>
    <p:extLst>
      <p:ext uri="{BB962C8B-B14F-4D97-AF65-F5344CB8AC3E}">
        <p14:creationId xmlns:p14="http://schemas.microsoft.com/office/powerpoint/2010/main" val="3735818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222ACA-A060-D651-9E2E-B40B13F636C6}"/>
              </a:ext>
            </a:extLst>
          </p:cNvPr>
          <p:cNvSpPr txBox="1"/>
          <p:nvPr/>
        </p:nvSpPr>
        <p:spPr>
          <a:xfrm>
            <a:off x="256877" y="129931"/>
            <a:ext cx="9757979" cy="461665"/>
          </a:xfrm>
          <a:prstGeom prst="rect">
            <a:avLst/>
          </a:prstGeom>
          <a:noFill/>
        </p:spPr>
        <p:txBody>
          <a:bodyPr wrap="square">
            <a:spAutoFit/>
          </a:bodyPr>
          <a:lstStyle/>
          <a:p>
            <a:r>
              <a:rPr lang="en-US" sz="2400" b="1" dirty="0">
                <a:ln w="22225">
                  <a:solidFill>
                    <a:srgbClr val="0070C0"/>
                  </a:solidFill>
                  <a:prstDash val="solid"/>
                </a:ln>
                <a:solidFill>
                  <a:srgbClr val="0070C0"/>
                </a:solidFill>
                <a:effectLst>
                  <a:reflection blurRad="6350" stA="55000" endA="300" endPos="45500" dir="5400000" sy="-100000" algn="bl" rotWithShape="0"/>
                </a:effectLst>
              </a:rPr>
              <a:t>Lab Network Diagram</a:t>
            </a:r>
          </a:p>
        </p:txBody>
      </p:sp>
      <p:pic>
        <p:nvPicPr>
          <p:cNvPr id="2050" name="Picture 2">
            <a:extLst>
              <a:ext uri="{FF2B5EF4-FFF2-40B4-BE49-F238E27FC236}">
                <a16:creationId xmlns:a16="http://schemas.microsoft.com/office/drawing/2014/main" id="{5873245E-BC42-387C-7800-F0EFD2A0D7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0589" y="703386"/>
            <a:ext cx="7599601" cy="6024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185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949CC4-D3C5-3C75-9CAD-7D328A6BBF74}"/>
              </a:ext>
            </a:extLst>
          </p:cNvPr>
          <p:cNvSpPr txBox="1"/>
          <p:nvPr/>
        </p:nvSpPr>
        <p:spPr>
          <a:xfrm>
            <a:off x="357483" y="889306"/>
            <a:ext cx="11056844" cy="3077766"/>
          </a:xfrm>
          <a:prstGeom prst="rect">
            <a:avLst/>
          </a:prstGeom>
          <a:noFill/>
        </p:spPr>
        <p:txBody>
          <a:bodyPr wrap="square">
            <a:spAutoFit/>
          </a:bodyPr>
          <a:lstStyle/>
          <a:p>
            <a:r>
              <a:rPr lang="en-US" dirty="0" err="1"/>
              <a:t>pyATS</a:t>
            </a:r>
            <a:r>
              <a:rPr lang="en-US" dirty="0"/>
              <a:t> currently supports Python v3.7.x, v3.8.x, v3.9.x and v3.10.x, and is tested to work on the following platforms:</a:t>
            </a:r>
          </a:p>
          <a:p>
            <a:pPr>
              <a:buFont typeface="Arial" panose="020B0604020202020204" pitchFamily="34" charset="0"/>
              <a:buChar char="•"/>
            </a:pPr>
            <a:r>
              <a:rPr lang="en-US" dirty="0"/>
              <a:t>Linux (tested with CentOS, RHEL, Ubuntu, Alpine)</a:t>
            </a:r>
          </a:p>
          <a:p>
            <a:pPr>
              <a:buFont typeface="Arial" panose="020B0604020202020204" pitchFamily="34" charset="0"/>
              <a:buChar char="•"/>
            </a:pPr>
            <a:r>
              <a:rPr lang="en-US" dirty="0"/>
              <a:t>Mac OSX (10.13+)</a:t>
            </a:r>
          </a:p>
          <a:p>
            <a:endParaRPr lang="en-US" b="1" dirty="0"/>
          </a:p>
          <a:p>
            <a:r>
              <a:rPr lang="en-US" b="1" dirty="0"/>
              <a:t>Step 1: Install </a:t>
            </a:r>
            <a:r>
              <a:rPr lang="en-US" b="1" dirty="0" err="1"/>
              <a:t>pyATS</a:t>
            </a:r>
            <a:r>
              <a:rPr lang="en-US" b="1" dirty="0"/>
              <a:t> (Mac OS)</a:t>
            </a:r>
          </a:p>
          <a:p>
            <a:endParaRPr lang="en-US" b="1" dirty="0"/>
          </a:p>
          <a:p>
            <a:r>
              <a:rPr lang="en-US" sz="1400" dirty="0">
                <a:solidFill>
                  <a:srgbClr val="000000"/>
                </a:solidFill>
                <a:latin typeface="Courier New" panose="02070309020205020404" pitchFamily="49" charset="0"/>
                <a:cs typeface="Courier New" panose="02070309020205020404" pitchFamily="49" charset="0"/>
              </a:rPr>
              <a:t>% pip install --upgrade '</a:t>
            </a:r>
            <a:r>
              <a:rPr lang="en-US" sz="1400" dirty="0" err="1">
                <a:solidFill>
                  <a:srgbClr val="000000"/>
                </a:solidFill>
                <a:latin typeface="Courier New" panose="02070309020205020404" pitchFamily="49" charset="0"/>
                <a:cs typeface="Courier New" panose="02070309020205020404" pitchFamily="49" charset="0"/>
              </a:rPr>
              <a:t>pyats</a:t>
            </a:r>
            <a:r>
              <a:rPr lang="en-US" sz="1400" dirty="0">
                <a:solidFill>
                  <a:srgbClr val="000000"/>
                </a:solidFill>
                <a:latin typeface="Courier New" panose="02070309020205020404" pitchFamily="49" charset="0"/>
                <a:cs typeface="Courier New" panose="02070309020205020404" pitchFamily="49" charset="0"/>
              </a:rPr>
              <a:t>[full]’</a:t>
            </a:r>
            <a:br>
              <a:rPr lang="en-US" dirty="0"/>
            </a:br>
            <a:endParaRPr lang="en-US" dirty="0"/>
          </a:p>
          <a:p>
            <a:endParaRPr lang="en-US" b="1" dirty="0">
              <a:solidFill>
                <a:srgbClr val="000000"/>
              </a:solidFill>
              <a:latin typeface="Times" pitchFamily="2" charset="0"/>
            </a:endParaRPr>
          </a:p>
          <a:p>
            <a:endParaRPr lang="en-US" b="1" dirty="0">
              <a:solidFill>
                <a:srgbClr val="000000"/>
              </a:solidFill>
              <a:latin typeface="Times" pitchFamily="2" charset="0"/>
            </a:endParaRPr>
          </a:p>
        </p:txBody>
      </p:sp>
      <p:sp>
        <p:nvSpPr>
          <p:cNvPr id="5" name="TextBox 4">
            <a:extLst>
              <a:ext uri="{FF2B5EF4-FFF2-40B4-BE49-F238E27FC236}">
                <a16:creationId xmlns:a16="http://schemas.microsoft.com/office/drawing/2014/main" id="{C2D1598F-6FF2-B9EC-04C7-C44BF2AE8135}"/>
              </a:ext>
            </a:extLst>
          </p:cNvPr>
          <p:cNvSpPr txBox="1"/>
          <p:nvPr/>
        </p:nvSpPr>
        <p:spPr>
          <a:xfrm>
            <a:off x="357483" y="3454498"/>
            <a:ext cx="6177788" cy="1508105"/>
          </a:xfrm>
          <a:prstGeom prst="rect">
            <a:avLst/>
          </a:prstGeom>
          <a:noFill/>
        </p:spPr>
        <p:txBody>
          <a:bodyPr wrap="square" rtlCol="0">
            <a:spAutoFit/>
          </a:bodyPr>
          <a:lstStyle/>
          <a:p>
            <a:r>
              <a:rPr lang="en-US" b="1" dirty="0">
                <a:solidFill>
                  <a:srgbClr val="000000"/>
                </a:solidFill>
                <a:latin typeface="Times" pitchFamily="2" charset="0"/>
              </a:rPr>
              <a:t>Step 3: Update</a:t>
            </a:r>
            <a:r>
              <a:rPr lang="en-US" b="1" i="0" dirty="0">
                <a:solidFill>
                  <a:srgbClr val="000000"/>
                </a:solidFill>
                <a:effectLst/>
                <a:latin typeface="Times" pitchFamily="2" charset="0"/>
              </a:rPr>
              <a:t> </a:t>
            </a:r>
            <a:r>
              <a:rPr lang="en-US" b="1" i="0" dirty="0" err="1">
                <a:solidFill>
                  <a:srgbClr val="000000"/>
                </a:solidFill>
                <a:effectLst/>
                <a:latin typeface="Times" pitchFamily="2" charset="0"/>
              </a:rPr>
              <a:t>pyATS</a:t>
            </a:r>
            <a:r>
              <a:rPr lang="en-US" b="1" i="0" dirty="0">
                <a:solidFill>
                  <a:srgbClr val="000000"/>
                </a:solidFill>
                <a:effectLst/>
                <a:latin typeface="Times" pitchFamily="2" charset="0"/>
              </a:rPr>
              <a:t> version</a:t>
            </a:r>
          </a:p>
          <a:p>
            <a:endParaRPr lang="en-US" b="1" dirty="0">
              <a:solidFill>
                <a:srgbClr val="000000"/>
              </a:solidFill>
              <a:latin typeface="Times" pitchFamily="2" charset="0"/>
            </a:endParaRPr>
          </a:p>
          <a:p>
            <a:r>
              <a:rPr lang="en-US" sz="1400" dirty="0">
                <a:solidFill>
                  <a:srgbClr val="000000"/>
                </a:solidFill>
                <a:latin typeface="Courier New" panose="02070309020205020404" pitchFamily="49" charset="0"/>
                <a:cs typeface="Courier New" panose="02070309020205020404" pitchFamily="49" charset="0"/>
              </a:rPr>
              <a:t>% </a:t>
            </a:r>
            <a:r>
              <a:rPr lang="en-US" sz="1400" dirty="0" err="1">
                <a:solidFill>
                  <a:srgbClr val="000000"/>
                </a:solidFill>
                <a:latin typeface="Courier New" panose="02070309020205020404" pitchFamily="49" charset="0"/>
                <a:cs typeface="Courier New" panose="02070309020205020404" pitchFamily="49" charset="0"/>
              </a:rPr>
              <a:t>pyats</a:t>
            </a:r>
            <a:r>
              <a:rPr lang="en-US" sz="1400" dirty="0">
                <a:solidFill>
                  <a:srgbClr val="000000"/>
                </a:solidFill>
                <a:latin typeface="Courier New" panose="02070309020205020404" pitchFamily="49" charset="0"/>
                <a:cs typeface="Courier New" panose="02070309020205020404" pitchFamily="49" charset="0"/>
              </a:rPr>
              <a:t> version update </a:t>
            </a:r>
          </a:p>
          <a:p>
            <a:r>
              <a:rPr lang="en-US" sz="1400" dirty="0">
                <a:solidFill>
                  <a:srgbClr val="000000"/>
                </a:solidFill>
                <a:latin typeface="Courier New" panose="02070309020205020404" pitchFamily="49" charset="0"/>
                <a:cs typeface="Courier New" panose="02070309020205020404" pitchFamily="49" charset="0"/>
              </a:rPr>
              <a:t>Checking your current environment... (...) Uninstalling existing packages... Installing new packages... Done! Enjoy!</a:t>
            </a:r>
          </a:p>
        </p:txBody>
      </p:sp>
      <p:sp>
        <p:nvSpPr>
          <p:cNvPr id="7" name="TextBox 6">
            <a:extLst>
              <a:ext uri="{FF2B5EF4-FFF2-40B4-BE49-F238E27FC236}">
                <a16:creationId xmlns:a16="http://schemas.microsoft.com/office/drawing/2014/main" id="{90B28FC4-D5CD-C127-6EE9-E6012434A646}"/>
              </a:ext>
            </a:extLst>
          </p:cNvPr>
          <p:cNvSpPr txBox="1"/>
          <p:nvPr/>
        </p:nvSpPr>
        <p:spPr>
          <a:xfrm>
            <a:off x="7167480" y="2115670"/>
            <a:ext cx="4354424" cy="2523768"/>
          </a:xfrm>
          <a:prstGeom prst="rect">
            <a:avLst/>
          </a:prstGeom>
          <a:noFill/>
        </p:spPr>
        <p:txBody>
          <a:bodyPr wrap="square" rtlCol="0">
            <a:spAutoFit/>
          </a:bodyPr>
          <a:lstStyle/>
          <a:p>
            <a:r>
              <a:rPr lang="en-US" b="1" dirty="0">
                <a:solidFill>
                  <a:srgbClr val="000000"/>
                </a:solidFill>
                <a:latin typeface="Times" pitchFamily="2" charset="0"/>
              </a:rPr>
              <a:t>Step 2: </a:t>
            </a:r>
            <a:r>
              <a:rPr lang="en-US" b="1" i="0" dirty="0">
                <a:solidFill>
                  <a:srgbClr val="000000"/>
                </a:solidFill>
                <a:effectLst/>
                <a:latin typeface="Times" pitchFamily="2" charset="0"/>
              </a:rPr>
              <a:t>Verify </a:t>
            </a:r>
            <a:r>
              <a:rPr lang="en-US" b="1" i="0" dirty="0" err="1">
                <a:solidFill>
                  <a:srgbClr val="000000"/>
                </a:solidFill>
                <a:effectLst/>
                <a:latin typeface="Times" pitchFamily="2" charset="0"/>
              </a:rPr>
              <a:t>pyATS</a:t>
            </a:r>
            <a:r>
              <a:rPr lang="en-US" b="1" i="0" dirty="0">
                <a:solidFill>
                  <a:srgbClr val="000000"/>
                </a:solidFill>
                <a:effectLst/>
                <a:latin typeface="Times" pitchFamily="2" charset="0"/>
              </a:rPr>
              <a:t> version</a:t>
            </a:r>
          </a:p>
          <a:p>
            <a:r>
              <a:rPr lang="en-US" sz="1400" dirty="0">
                <a:solidFill>
                  <a:srgbClr val="000000"/>
                </a:solidFill>
                <a:effectLst/>
                <a:latin typeface="Courier New" panose="02070309020205020404" pitchFamily="49" charset="0"/>
                <a:cs typeface="Courier New" panose="02070309020205020404" pitchFamily="49" charset="0"/>
              </a:rPr>
              <a:t>% </a:t>
            </a:r>
            <a:r>
              <a:rPr lang="en-US" sz="1400" dirty="0" err="1">
                <a:solidFill>
                  <a:srgbClr val="000000"/>
                </a:solidFill>
                <a:effectLst/>
                <a:latin typeface="Courier New" panose="02070309020205020404" pitchFamily="49" charset="0"/>
                <a:cs typeface="Courier New" panose="02070309020205020404" pitchFamily="49" charset="0"/>
              </a:rPr>
              <a:t>pyats</a:t>
            </a:r>
            <a:r>
              <a:rPr lang="en-US" sz="1400" dirty="0">
                <a:solidFill>
                  <a:srgbClr val="000000"/>
                </a:solidFill>
                <a:effectLst/>
                <a:latin typeface="Courier New" panose="02070309020205020404" pitchFamily="49" charset="0"/>
                <a:cs typeface="Courier New" panose="02070309020205020404" pitchFamily="49" charset="0"/>
              </a:rPr>
              <a:t> version check</a:t>
            </a:r>
            <a:endParaRPr lang="en-US" sz="1400" b="1" dirty="0">
              <a:solidFill>
                <a:srgbClr val="000000"/>
              </a:solidFill>
              <a:latin typeface="Times" pitchFamily="2" charset="0"/>
            </a:endParaRPr>
          </a:p>
          <a:p>
            <a:endParaRPr lang="en-US" b="1" dirty="0">
              <a:solidFill>
                <a:srgbClr val="000000"/>
              </a:solidFill>
              <a:latin typeface="Times" pitchFamily="2" charset="0"/>
            </a:endParaRPr>
          </a:p>
          <a:p>
            <a:endParaRPr lang="en-US" b="1" dirty="0">
              <a:solidFill>
                <a:srgbClr val="000000"/>
              </a:solidFill>
              <a:latin typeface="Times" pitchFamily="2" charset="0"/>
            </a:endParaRPr>
          </a:p>
          <a:p>
            <a:endParaRPr lang="en-US" b="1" dirty="0">
              <a:solidFill>
                <a:srgbClr val="000000"/>
              </a:solidFill>
              <a:latin typeface="Times" pitchFamily="2" charset="0"/>
            </a:endParaRPr>
          </a:p>
          <a:p>
            <a:endParaRPr lang="en-US" b="1" dirty="0">
              <a:solidFill>
                <a:srgbClr val="000000"/>
              </a:solidFill>
              <a:latin typeface="Times" pitchFamily="2" charset="0"/>
            </a:endParaRPr>
          </a:p>
          <a:p>
            <a:endParaRPr lang="en-US" b="1" dirty="0">
              <a:solidFill>
                <a:srgbClr val="000000"/>
              </a:solidFill>
              <a:latin typeface="Times" pitchFamily="2" charset="0"/>
            </a:endParaRPr>
          </a:p>
          <a:p>
            <a:endParaRPr lang="en-US" b="1" dirty="0">
              <a:solidFill>
                <a:srgbClr val="000000"/>
              </a:solidFill>
              <a:latin typeface="Times" pitchFamily="2" charset="0"/>
            </a:endParaRPr>
          </a:p>
          <a:p>
            <a:endParaRPr lang="en-US" b="1" dirty="0">
              <a:solidFill>
                <a:srgbClr val="000000"/>
              </a:solidFill>
              <a:latin typeface="Times" pitchFamily="2" charset="0"/>
            </a:endParaRPr>
          </a:p>
        </p:txBody>
      </p:sp>
      <p:pic>
        <p:nvPicPr>
          <p:cNvPr id="9" name="Picture 8">
            <a:extLst>
              <a:ext uri="{FF2B5EF4-FFF2-40B4-BE49-F238E27FC236}">
                <a16:creationId xmlns:a16="http://schemas.microsoft.com/office/drawing/2014/main" id="{CBAABDA5-8146-4A0E-C25A-B3842A4F0609}"/>
              </a:ext>
            </a:extLst>
          </p:cNvPr>
          <p:cNvPicPr>
            <a:picLocks noChangeAspect="1"/>
          </p:cNvPicPr>
          <p:nvPr/>
        </p:nvPicPr>
        <p:blipFill>
          <a:blip r:embed="rId3"/>
          <a:stretch>
            <a:fillRect/>
          </a:stretch>
        </p:blipFill>
        <p:spPr>
          <a:xfrm>
            <a:off x="7356018" y="2740708"/>
            <a:ext cx="2476841" cy="3985342"/>
          </a:xfrm>
          <a:prstGeom prst="rect">
            <a:avLst/>
          </a:prstGeom>
        </p:spPr>
      </p:pic>
      <p:sp>
        <p:nvSpPr>
          <p:cNvPr id="3" name="Rectangle 2">
            <a:extLst>
              <a:ext uri="{FF2B5EF4-FFF2-40B4-BE49-F238E27FC236}">
                <a16:creationId xmlns:a16="http://schemas.microsoft.com/office/drawing/2014/main" id="{43558AD2-E68F-9DD5-3873-40F4271A6038}"/>
              </a:ext>
            </a:extLst>
          </p:cNvPr>
          <p:cNvSpPr/>
          <p:nvPr/>
        </p:nvSpPr>
        <p:spPr>
          <a:xfrm>
            <a:off x="357483" y="229670"/>
            <a:ext cx="3416064" cy="523220"/>
          </a:xfrm>
          <a:prstGeom prst="rect">
            <a:avLst/>
          </a:prstGeom>
          <a:noFill/>
        </p:spPr>
        <p:txBody>
          <a:bodyPr wrap="none" lIns="91440" tIns="45720" rIns="91440" bIns="45720">
            <a:spAutoFit/>
            <a:scene3d>
              <a:camera prst="orthographicFront"/>
              <a:lightRig rig="threePt" dir="t"/>
            </a:scene3d>
            <a:sp3d extrusionH="57150">
              <a:bevelT w="38100" h="38100" prst="angle"/>
            </a:sp3d>
          </a:bodyPr>
          <a:lstStyle/>
          <a:p>
            <a:pPr algn="ctr"/>
            <a:r>
              <a:rPr lang="en-US" sz="2800" b="1" dirty="0" err="1">
                <a:ln w="22225">
                  <a:solidFill>
                    <a:srgbClr val="0070C0"/>
                  </a:solidFill>
                  <a:prstDash val="solid"/>
                </a:ln>
                <a:solidFill>
                  <a:srgbClr val="0070C0"/>
                </a:solidFill>
                <a:effectLst>
                  <a:reflection blurRad="6350" stA="55000" endA="300" endPos="45500" dir="5400000" sy="-100000" algn="bl" rotWithShape="0"/>
                </a:effectLst>
              </a:rPr>
              <a:t>pyATS</a:t>
            </a:r>
            <a:r>
              <a:rPr lang="en-US" sz="2800" b="1" dirty="0">
                <a:ln w="22225">
                  <a:solidFill>
                    <a:srgbClr val="0070C0"/>
                  </a:solidFill>
                  <a:prstDash val="solid"/>
                </a:ln>
                <a:solidFill>
                  <a:srgbClr val="0070C0"/>
                </a:solidFill>
                <a:effectLst>
                  <a:reflection blurRad="6350" stA="55000" endA="300" endPos="45500" dir="5400000" sy="-100000" algn="bl" rotWithShape="0"/>
                </a:effectLst>
              </a:rPr>
              <a:t> Installation</a:t>
            </a:r>
          </a:p>
        </p:txBody>
      </p:sp>
      <p:sp>
        <p:nvSpPr>
          <p:cNvPr id="8" name="TextBox 7">
            <a:extLst>
              <a:ext uri="{FF2B5EF4-FFF2-40B4-BE49-F238E27FC236}">
                <a16:creationId xmlns:a16="http://schemas.microsoft.com/office/drawing/2014/main" id="{81D31FC3-82D5-4495-E015-27BD060C5BEB}"/>
              </a:ext>
            </a:extLst>
          </p:cNvPr>
          <p:cNvSpPr txBox="1"/>
          <p:nvPr/>
        </p:nvSpPr>
        <p:spPr>
          <a:xfrm>
            <a:off x="205636" y="5997388"/>
            <a:ext cx="6481482" cy="369332"/>
          </a:xfrm>
          <a:prstGeom prst="rect">
            <a:avLst/>
          </a:prstGeom>
          <a:noFill/>
        </p:spPr>
        <p:txBody>
          <a:bodyPr wrap="square" rtlCol="0">
            <a:spAutoFit/>
          </a:bodyPr>
          <a:lstStyle/>
          <a:p>
            <a:r>
              <a:rPr lang="en-US" dirty="0"/>
              <a:t>Reference : </a:t>
            </a:r>
            <a:r>
              <a:rPr lang="en-US" dirty="0">
                <a:hlinkClick r:id="rId4"/>
              </a:rPr>
              <a:t>https://</a:t>
            </a:r>
            <a:r>
              <a:rPr lang="en-US" dirty="0" err="1">
                <a:hlinkClick r:id="rId4"/>
              </a:rPr>
              <a:t>developer.cisco.com</a:t>
            </a:r>
            <a:r>
              <a:rPr lang="en-US" dirty="0">
                <a:hlinkClick r:id="rId4"/>
              </a:rPr>
              <a:t>/docs/</a:t>
            </a:r>
            <a:r>
              <a:rPr lang="en-US" dirty="0" err="1">
                <a:hlinkClick r:id="rId4"/>
              </a:rPr>
              <a:t>pyats</a:t>
            </a:r>
            <a:r>
              <a:rPr lang="en-US" dirty="0">
                <a:hlinkClick r:id="rId4"/>
              </a:rPr>
              <a:t>/</a:t>
            </a:r>
            <a:r>
              <a:rPr lang="en-US" dirty="0" err="1">
                <a:hlinkClick r:id="rId4"/>
              </a:rPr>
              <a:t>api</a:t>
            </a:r>
            <a:r>
              <a:rPr lang="en-US" dirty="0">
                <a:hlinkClick r:id="rId4"/>
              </a:rPr>
              <a:t>/</a:t>
            </a:r>
            <a:endParaRPr lang="en-US" dirty="0"/>
          </a:p>
        </p:txBody>
      </p:sp>
    </p:spTree>
    <p:extLst>
      <p:ext uri="{BB962C8B-B14F-4D97-AF65-F5344CB8AC3E}">
        <p14:creationId xmlns:p14="http://schemas.microsoft.com/office/powerpoint/2010/main" val="3604940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8F85718-752E-4BC0-EBB1-FDDAE33D6111}"/>
              </a:ext>
            </a:extLst>
          </p:cNvPr>
          <p:cNvSpPr txBox="1"/>
          <p:nvPr/>
        </p:nvSpPr>
        <p:spPr>
          <a:xfrm>
            <a:off x="640977" y="1087190"/>
            <a:ext cx="8072717" cy="5355312"/>
          </a:xfrm>
          <a:prstGeom prst="rect">
            <a:avLst/>
          </a:prstGeom>
          <a:noFill/>
        </p:spPr>
        <p:txBody>
          <a:bodyPr wrap="square">
            <a:spAutoFit/>
          </a:bodyPr>
          <a:lstStyle/>
          <a:p>
            <a:r>
              <a:rPr lang="en-US" sz="900" dirty="0">
                <a:solidFill>
                  <a:srgbClr val="000000"/>
                </a:solidFill>
                <a:effectLst/>
                <a:latin typeface="Menlo" panose="020B0609030804020204" pitchFamily="49" charset="0"/>
              </a:rPr>
              <a:t>% </a:t>
            </a:r>
            <a:r>
              <a:rPr lang="en-US" sz="900" dirty="0" err="1">
                <a:solidFill>
                  <a:srgbClr val="000000"/>
                </a:solidFill>
                <a:effectLst/>
                <a:latin typeface="Menlo" panose="020B0609030804020204" pitchFamily="49" charset="0"/>
              </a:rPr>
              <a:t>pyats</a:t>
            </a:r>
            <a:r>
              <a:rPr lang="en-US" sz="900" dirty="0">
                <a:solidFill>
                  <a:srgbClr val="000000"/>
                </a:solidFill>
                <a:effectLst/>
                <a:latin typeface="Menlo" panose="020B0609030804020204" pitchFamily="49" charset="0"/>
              </a:rPr>
              <a:t> create testbed interactive --out </a:t>
            </a:r>
            <a:r>
              <a:rPr lang="en-US" sz="900" dirty="0" err="1">
                <a:solidFill>
                  <a:srgbClr val="000000"/>
                </a:solidFill>
                <a:effectLst/>
                <a:latin typeface="Menlo" panose="020B0609030804020204" pitchFamily="49" charset="0"/>
              </a:rPr>
              <a:t>tb_chan.yaml</a:t>
            </a:r>
            <a:endParaRPr lang="en-US" sz="900" dirty="0">
              <a:solidFill>
                <a:srgbClr val="000000"/>
              </a:solidFill>
              <a:effectLst/>
              <a:latin typeface="Menlo" panose="020B0609030804020204" pitchFamily="49" charset="0"/>
            </a:endParaRPr>
          </a:p>
          <a:p>
            <a:r>
              <a:rPr lang="en-US" sz="900" dirty="0">
                <a:solidFill>
                  <a:srgbClr val="000000"/>
                </a:solidFill>
                <a:effectLst/>
                <a:latin typeface="Menlo" panose="020B0609030804020204" pitchFamily="49" charset="0"/>
              </a:rPr>
              <a:t>Start creating Testbed </a:t>
            </a:r>
            <a:r>
              <a:rPr lang="en-US" sz="900" dirty="0" err="1">
                <a:solidFill>
                  <a:srgbClr val="000000"/>
                </a:solidFill>
                <a:effectLst/>
                <a:latin typeface="Menlo" panose="020B0609030804020204" pitchFamily="49" charset="0"/>
              </a:rPr>
              <a:t>yaml</a:t>
            </a:r>
            <a:r>
              <a:rPr lang="en-US" sz="900" dirty="0">
                <a:solidFill>
                  <a:srgbClr val="000000"/>
                </a:solidFill>
                <a:effectLst/>
                <a:latin typeface="Menlo" panose="020B0609030804020204" pitchFamily="49" charset="0"/>
              </a:rPr>
              <a:t> file ...</a:t>
            </a:r>
          </a:p>
          <a:p>
            <a:r>
              <a:rPr lang="en-US" sz="900" dirty="0">
                <a:solidFill>
                  <a:srgbClr val="000000"/>
                </a:solidFill>
                <a:effectLst/>
                <a:latin typeface="Menlo" panose="020B0609030804020204" pitchFamily="49" charset="0"/>
              </a:rPr>
              <a:t>Do all of the devices have the same username? [y/n] y</a:t>
            </a:r>
          </a:p>
          <a:p>
            <a:r>
              <a:rPr lang="en-US" sz="900" dirty="0">
                <a:solidFill>
                  <a:srgbClr val="000000"/>
                </a:solidFill>
                <a:effectLst/>
                <a:latin typeface="Menlo" panose="020B0609030804020204" pitchFamily="49" charset="0"/>
              </a:rPr>
              <a:t>Common Username: </a:t>
            </a:r>
            <a:r>
              <a:rPr lang="en-US" sz="900" dirty="0" err="1">
                <a:solidFill>
                  <a:srgbClr val="000000"/>
                </a:solidFill>
                <a:effectLst/>
                <a:latin typeface="Menlo" panose="020B0609030804020204" pitchFamily="49" charset="0"/>
              </a:rPr>
              <a:t>achaa</a:t>
            </a:r>
            <a:endParaRPr lang="en-US" sz="900" dirty="0">
              <a:solidFill>
                <a:srgbClr val="000000"/>
              </a:solidFill>
              <a:effectLst/>
              <a:latin typeface="Menlo" panose="020B0609030804020204" pitchFamily="49" charset="0"/>
            </a:endParaRPr>
          </a:p>
          <a:p>
            <a:br>
              <a:rPr lang="en-US" sz="900" dirty="0">
                <a:solidFill>
                  <a:srgbClr val="000000"/>
                </a:solidFill>
                <a:effectLst/>
                <a:latin typeface="Menlo" panose="020B0609030804020204" pitchFamily="49" charset="0"/>
              </a:rPr>
            </a:br>
            <a:endParaRPr lang="en-US" sz="900" dirty="0">
              <a:solidFill>
                <a:srgbClr val="000000"/>
              </a:solidFill>
              <a:effectLst/>
              <a:latin typeface="Menlo" panose="020B0609030804020204" pitchFamily="49" charset="0"/>
            </a:endParaRPr>
          </a:p>
          <a:p>
            <a:r>
              <a:rPr lang="en-US" sz="900" dirty="0">
                <a:solidFill>
                  <a:srgbClr val="000000"/>
                </a:solidFill>
                <a:effectLst/>
                <a:latin typeface="Menlo" panose="020B0609030804020204" pitchFamily="49" charset="0"/>
              </a:rPr>
              <a:t>Do all of the devices have the same default password? [y/n] y</a:t>
            </a:r>
          </a:p>
          <a:p>
            <a:r>
              <a:rPr lang="en-US" sz="900" dirty="0">
                <a:solidFill>
                  <a:srgbClr val="000000"/>
                </a:solidFill>
                <a:effectLst/>
                <a:latin typeface="Menlo" panose="020B0609030804020204" pitchFamily="49" charset="0"/>
              </a:rPr>
              <a:t>Common Default Password (leave blank if you want to enter on demand): </a:t>
            </a:r>
          </a:p>
          <a:p>
            <a:br>
              <a:rPr lang="en-US" sz="900" dirty="0">
                <a:solidFill>
                  <a:srgbClr val="000000"/>
                </a:solidFill>
                <a:effectLst/>
                <a:latin typeface="Menlo" panose="020B0609030804020204" pitchFamily="49" charset="0"/>
              </a:rPr>
            </a:br>
            <a:endParaRPr lang="en-US" sz="900" dirty="0">
              <a:solidFill>
                <a:srgbClr val="000000"/>
              </a:solidFill>
              <a:effectLst/>
              <a:latin typeface="Menlo" panose="020B0609030804020204" pitchFamily="49" charset="0"/>
            </a:endParaRPr>
          </a:p>
          <a:p>
            <a:r>
              <a:rPr lang="en-US" sz="900" dirty="0">
                <a:solidFill>
                  <a:srgbClr val="000000"/>
                </a:solidFill>
                <a:effectLst/>
                <a:latin typeface="Menlo" panose="020B0609030804020204" pitchFamily="49" charset="0"/>
              </a:rPr>
              <a:t>Do all of the devices have the same enable password? [y/n] y</a:t>
            </a:r>
          </a:p>
          <a:p>
            <a:r>
              <a:rPr lang="en-US" sz="900" dirty="0">
                <a:solidFill>
                  <a:srgbClr val="000000"/>
                </a:solidFill>
                <a:effectLst/>
                <a:latin typeface="Menlo" panose="020B0609030804020204" pitchFamily="49" charset="0"/>
              </a:rPr>
              <a:t>Common Enable Password (leave blank if you want to enter on demand): </a:t>
            </a:r>
          </a:p>
          <a:p>
            <a:br>
              <a:rPr lang="en-US" sz="900" dirty="0">
                <a:solidFill>
                  <a:srgbClr val="000000"/>
                </a:solidFill>
                <a:effectLst/>
                <a:latin typeface="Menlo" panose="020B0609030804020204" pitchFamily="49" charset="0"/>
              </a:rPr>
            </a:br>
            <a:endParaRPr lang="en-US" sz="900" dirty="0">
              <a:solidFill>
                <a:srgbClr val="000000"/>
              </a:solidFill>
              <a:effectLst/>
              <a:latin typeface="Menlo" panose="020B0609030804020204" pitchFamily="49" charset="0"/>
            </a:endParaRPr>
          </a:p>
          <a:p>
            <a:r>
              <a:rPr lang="en-US" sz="900" dirty="0">
                <a:solidFill>
                  <a:srgbClr val="000000"/>
                </a:solidFill>
                <a:effectLst/>
                <a:latin typeface="Menlo" panose="020B0609030804020204" pitchFamily="49" charset="0"/>
              </a:rPr>
              <a:t>Device hostname: DALLAS</a:t>
            </a:r>
          </a:p>
          <a:p>
            <a:r>
              <a:rPr lang="en-US" sz="900" dirty="0">
                <a:solidFill>
                  <a:srgbClr val="000000"/>
                </a:solidFill>
                <a:effectLst/>
                <a:latin typeface="Menlo" panose="020B0609030804020204" pitchFamily="49" charset="0"/>
              </a:rPr>
              <a:t>   IP (</a:t>
            </a:r>
            <a:r>
              <a:rPr lang="en-US" sz="900" dirty="0" err="1">
                <a:solidFill>
                  <a:srgbClr val="000000"/>
                </a:solidFill>
                <a:effectLst/>
                <a:latin typeface="Menlo" panose="020B0609030804020204" pitchFamily="49" charset="0"/>
              </a:rPr>
              <a:t>ip</a:t>
            </a:r>
            <a:r>
              <a:rPr lang="en-US" sz="900" dirty="0">
                <a:solidFill>
                  <a:srgbClr val="000000"/>
                </a:solidFill>
                <a:effectLst/>
                <a:latin typeface="Menlo" panose="020B0609030804020204" pitchFamily="49" charset="0"/>
              </a:rPr>
              <a:t>, or </a:t>
            </a:r>
            <a:r>
              <a:rPr lang="en-US" sz="900" dirty="0" err="1">
                <a:solidFill>
                  <a:srgbClr val="000000"/>
                </a:solidFill>
                <a:effectLst/>
                <a:latin typeface="Menlo" panose="020B0609030804020204" pitchFamily="49" charset="0"/>
              </a:rPr>
              <a:t>ip:port</a:t>
            </a:r>
            <a:r>
              <a:rPr lang="en-US" sz="900" dirty="0">
                <a:solidFill>
                  <a:srgbClr val="000000"/>
                </a:solidFill>
                <a:effectLst/>
                <a:latin typeface="Menlo" panose="020B0609030804020204" pitchFamily="49" charset="0"/>
              </a:rPr>
              <a:t>): 172.16.101.62</a:t>
            </a:r>
          </a:p>
          <a:p>
            <a:r>
              <a:rPr lang="en-US" sz="900" dirty="0">
                <a:solidFill>
                  <a:srgbClr val="000000"/>
                </a:solidFill>
                <a:effectLst/>
                <a:latin typeface="Menlo" panose="020B0609030804020204" pitchFamily="49" charset="0"/>
              </a:rPr>
              <a:t>   Protocol (</a:t>
            </a:r>
            <a:r>
              <a:rPr lang="en-US" sz="900" dirty="0" err="1">
                <a:solidFill>
                  <a:srgbClr val="000000"/>
                </a:solidFill>
                <a:effectLst/>
                <a:latin typeface="Menlo" panose="020B0609030804020204" pitchFamily="49" charset="0"/>
              </a:rPr>
              <a:t>ssh</a:t>
            </a:r>
            <a:r>
              <a:rPr lang="en-US" sz="900" dirty="0">
                <a:solidFill>
                  <a:srgbClr val="000000"/>
                </a:solidFill>
                <a:effectLst/>
                <a:latin typeface="Menlo" panose="020B0609030804020204" pitchFamily="49" charset="0"/>
              </a:rPr>
              <a:t>, telnet, ...): </a:t>
            </a:r>
            <a:r>
              <a:rPr lang="en-US" sz="900" dirty="0" err="1">
                <a:solidFill>
                  <a:srgbClr val="000000"/>
                </a:solidFill>
                <a:effectLst/>
                <a:latin typeface="Menlo" panose="020B0609030804020204" pitchFamily="49" charset="0"/>
              </a:rPr>
              <a:t>ssh</a:t>
            </a:r>
            <a:endParaRPr lang="en-US" sz="900" dirty="0">
              <a:solidFill>
                <a:srgbClr val="000000"/>
              </a:solidFill>
              <a:effectLst/>
              <a:latin typeface="Menlo" panose="020B0609030804020204" pitchFamily="49" charset="0"/>
            </a:endParaRPr>
          </a:p>
          <a:p>
            <a:r>
              <a:rPr lang="en-US" sz="900" dirty="0">
                <a:solidFill>
                  <a:srgbClr val="000000"/>
                </a:solidFill>
                <a:effectLst/>
                <a:latin typeface="Menlo" panose="020B0609030804020204" pitchFamily="49" charset="0"/>
              </a:rPr>
              <a:t>   OS (</a:t>
            </a:r>
            <a:r>
              <a:rPr lang="en-US" sz="900" dirty="0" err="1">
                <a:solidFill>
                  <a:srgbClr val="000000"/>
                </a:solidFill>
                <a:effectLst/>
                <a:latin typeface="Menlo" panose="020B0609030804020204" pitchFamily="49" charset="0"/>
              </a:rPr>
              <a:t>iosxr</a:t>
            </a:r>
            <a:r>
              <a:rPr lang="en-US" sz="900" dirty="0">
                <a:solidFill>
                  <a:srgbClr val="000000"/>
                </a:solidFill>
                <a:effectLst/>
                <a:latin typeface="Menlo" panose="020B0609030804020204" pitchFamily="49" charset="0"/>
              </a:rPr>
              <a:t>, </a:t>
            </a:r>
            <a:r>
              <a:rPr lang="en-US" sz="900" dirty="0" err="1">
                <a:solidFill>
                  <a:srgbClr val="000000"/>
                </a:solidFill>
                <a:effectLst/>
                <a:latin typeface="Menlo" panose="020B0609030804020204" pitchFamily="49" charset="0"/>
              </a:rPr>
              <a:t>iosxe</a:t>
            </a:r>
            <a:r>
              <a:rPr lang="en-US" sz="900" dirty="0">
                <a:solidFill>
                  <a:srgbClr val="000000"/>
                </a:solidFill>
                <a:effectLst/>
                <a:latin typeface="Menlo" panose="020B0609030804020204" pitchFamily="49" charset="0"/>
              </a:rPr>
              <a:t>, </a:t>
            </a:r>
            <a:r>
              <a:rPr lang="en-US" sz="900" dirty="0" err="1">
                <a:solidFill>
                  <a:srgbClr val="000000"/>
                </a:solidFill>
                <a:effectLst/>
                <a:latin typeface="Menlo" panose="020B0609030804020204" pitchFamily="49" charset="0"/>
              </a:rPr>
              <a:t>ios</a:t>
            </a:r>
            <a:r>
              <a:rPr lang="en-US" sz="900" dirty="0">
                <a:solidFill>
                  <a:srgbClr val="000000"/>
                </a:solidFill>
                <a:effectLst/>
                <a:latin typeface="Menlo" panose="020B0609030804020204" pitchFamily="49" charset="0"/>
              </a:rPr>
              <a:t>, </a:t>
            </a:r>
            <a:r>
              <a:rPr lang="en-US" sz="900" dirty="0" err="1">
                <a:solidFill>
                  <a:srgbClr val="000000"/>
                </a:solidFill>
                <a:effectLst/>
                <a:latin typeface="Menlo" panose="020B0609030804020204" pitchFamily="49" charset="0"/>
              </a:rPr>
              <a:t>nxos</a:t>
            </a:r>
            <a:r>
              <a:rPr lang="en-US" sz="900" dirty="0">
                <a:solidFill>
                  <a:srgbClr val="000000"/>
                </a:solidFill>
                <a:effectLst/>
                <a:latin typeface="Menlo" panose="020B0609030804020204" pitchFamily="49" charset="0"/>
              </a:rPr>
              <a:t>, </a:t>
            </a:r>
            <a:r>
              <a:rPr lang="en-US" sz="900" dirty="0" err="1">
                <a:solidFill>
                  <a:srgbClr val="000000"/>
                </a:solidFill>
                <a:effectLst/>
                <a:latin typeface="Menlo" panose="020B0609030804020204" pitchFamily="49" charset="0"/>
              </a:rPr>
              <a:t>linux</a:t>
            </a:r>
            <a:r>
              <a:rPr lang="en-US" sz="900" dirty="0">
                <a:solidFill>
                  <a:srgbClr val="000000"/>
                </a:solidFill>
                <a:effectLst/>
                <a:latin typeface="Menlo" panose="020B0609030804020204" pitchFamily="49" charset="0"/>
              </a:rPr>
              <a:t>, ...): </a:t>
            </a:r>
            <a:r>
              <a:rPr lang="en-US" sz="900" dirty="0" err="1">
                <a:solidFill>
                  <a:srgbClr val="000000"/>
                </a:solidFill>
                <a:effectLst/>
                <a:latin typeface="Menlo" panose="020B0609030804020204" pitchFamily="49" charset="0"/>
              </a:rPr>
              <a:t>iosxe</a:t>
            </a:r>
            <a:endParaRPr lang="en-US" sz="900" dirty="0">
              <a:solidFill>
                <a:srgbClr val="000000"/>
              </a:solidFill>
              <a:effectLst/>
              <a:latin typeface="Menlo" panose="020B0609030804020204" pitchFamily="49" charset="0"/>
            </a:endParaRPr>
          </a:p>
          <a:p>
            <a:r>
              <a:rPr lang="en-US" sz="900" dirty="0">
                <a:solidFill>
                  <a:srgbClr val="000000"/>
                </a:solidFill>
                <a:effectLst/>
                <a:latin typeface="Menlo" panose="020B0609030804020204" pitchFamily="49" charset="0"/>
              </a:rPr>
              <a:t>More devices to add ? [y/n] n</a:t>
            </a:r>
          </a:p>
          <a:p>
            <a:r>
              <a:rPr lang="en-US" sz="900" dirty="0">
                <a:solidFill>
                  <a:srgbClr val="000000"/>
                </a:solidFill>
                <a:effectLst/>
                <a:latin typeface="Menlo" panose="020B0609030804020204" pitchFamily="49" charset="0"/>
              </a:rPr>
              <a:t>Testbed file generated: </a:t>
            </a:r>
          </a:p>
          <a:p>
            <a:r>
              <a:rPr lang="en-US" sz="900" dirty="0" err="1">
                <a:solidFill>
                  <a:srgbClr val="000000"/>
                </a:solidFill>
                <a:effectLst/>
                <a:latin typeface="Menlo" panose="020B0609030804020204" pitchFamily="49" charset="0"/>
              </a:rPr>
              <a:t>tb_chan.yams</a:t>
            </a:r>
            <a:r>
              <a:rPr lang="en-US" sz="900" dirty="0">
                <a:solidFill>
                  <a:srgbClr val="000000"/>
                </a:solidFill>
                <a:effectLst/>
                <a:latin typeface="Menlo" panose="020B0609030804020204" pitchFamily="49" charset="0"/>
              </a:rPr>
              <a:t> </a:t>
            </a:r>
          </a:p>
          <a:p>
            <a:br>
              <a:rPr lang="en-US" sz="900" dirty="0">
                <a:solidFill>
                  <a:srgbClr val="000000"/>
                </a:solidFill>
                <a:effectLst/>
                <a:latin typeface="Menlo" panose="020B0609030804020204" pitchFamily="49" charset="0"/>
              </a:rPr>
            </a:br>
            <a:endParaRPr lang="en-US" sz="900" dirty="0">
              <a:solidFill>
                <a:srgbClr val="000000"/>
              </a:solidFill>
              <a:effectLst/>
              <a:latin typeface="Menlo" panose="020B0609030804020204" pitchFamily="49" charset="0"/>
            </a:endParaRPr>
          </a:p>
          <a:p>
            <a:r>
              <a:rPr lang="en-US" sz="900" dirty="0">
                <a:solidFill>
                  <a:srgbClr val="000000"/>
                </a:solidFill>
                <a:effectLst/>
                <a:latin typeface="Menlo" panose="020B0609030804020204" pitchFamily="49" charset="0"/>
              </a:rPr>
              <a:t>% cat </a:t>
            </a:r>
            <a:r>
              <a:rPr lang="en-US" sz="900" dirty="0" err="1">
                <a:solidFill>
                  <a:srgbClr val="000000"/>
                </a:solidFill>
                <a:effectLst/>
                <a:latin typeface="Menlo" panose="020B0609030804020204" pitchFamily="49" charset="0"/>
              </a:rPr>
              <a:t>tb_chan.yaml</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devices:</a:t>
            </a:r>
          </a:p>
          <a:p>
            <a:r>
              <a:rPr lang="en-US" sz="900" dirty="0">
                <a:solidFill>
                  <a:srgbClr val="000000"/>
                </a:solidFill>
                <a:effectLst/>
                <a:latin typeface="Menlo" panose="020B0609030804020204" pitchFamily="49" charset="0"/>
              </a:rPr>
              <a:t>  DALLAS :</a:t>
            </a:r>
          </a:p>
          <a:p>
            <a:r>
              <a:rPr lang="en-US" sz="900" dirty="0">
                <a:solidFill>
                  <a:srgbClr val="000000"/>
                </a:solidFill>
                <a:effectLst/>
                <a:latin typeface="Menlo" panose="020B0609030804020204" pitchFamily="49" charset="0"/>
              </a:rPr>
              <a:t>    connections:</a:t>
            </a:r>
          </a:p>
          <a:p>
            <a:r>
              <a:rPr lang="en-US" sz="900" dirty="0">
                <a:solidFill>
                  <a:srgbClr val="000000"/>
                </a:solidFill>
                <a:effectLst/>
                <a:latin typeface="Menlo" panose="020B0609030804020204" pitchFamily="49" charset="0"/>
              </a:rPr>
              <a:t>      cli:</a:t>
            </a:r>
          </a:p>
          <a:p>
            <a:r>
              <a:rPr lang="en-US" sz="900" dirty="0">
                <a:solidFill>
                  <a:srgbClr val="000000"/>
                </a:solidFill>
                <a:effectLst/>
                <a:latin typeface="Menlo" panose="020B0609030804020204" pitchFamily="49" charset="0"/>
              </a:rPr>
              <a:t>        </a:t>
            </a:r>
            <a:r>
              <a:rPr lang="en-US" sz="900" dirty="0" err="1">
                <a:solidFill>
                  <a:srgbClr val="000000"/>
                </a:solidFill>
                <a:effectLst/>
                <a:latin typeface="Menlo" panose="020B0609030804020204" pitchFamily="49" charset="0"/>
              </a:rPr>
              <a:t>ip</a:t>
            </a:r>
            <a:r>
              <a:rPr lang="en-US" sz="900" dirty="0">
                <a:solidFill>
                  <a:srgbClr val="000000"/>
                </a:solidFill>
                <a:effectLst/>
                <a:latin typeface="Menlo" panose="020B0609030804020204" pitchFamily="49" charset="0"/>
              </a:rPr>
              <a:t>: 172.16.101.62</a:t>
            </a:r>
          </a:p>
          <a:p>
            <a:r>
              <a:rPr lang="en-US" sz="900" dirty="0">
                <a:solidFill>
                  <a:srgbClr val="000000"/>
                </a:solidFill>
                <a:effectLst/>
                <a:latin typeface="Menlo" panose="020B0609030804020204" pitchFamily="49" charset="0"/>
              </a:rPr>
              <a:t>        protocol: </a:t>
            </a:r>
            <a:r>
              <a:rPr lang="en-US" sz="900" dirty="0" err="1">
                <a:solidFill>
                  <a:srgbClr val="000000"/>
                </a:solidFill>
                <a:effectLst/>
                <a:latin typeface="Menlo" panose="020B0609030804020204" pitchFamily="49" charset="0"/>
              </a:rPr>
              <a:t>ssh</a:t>
            </a:r>
            <a:endParaRPr lang="en-US" sz="900" dirty="0">
              <a:solidFill>
                <a:srgbClr val="000000"/>
              </a:solidFill>
              <a:effectLst/>
              <a:latin typeface="Menlo" panose="020B0609030804020204" pitchFamily="49" charset="0"/>
            </a:endParaRPr>
          </a:p>
          <a:p>
            <a:r>
              <a:rPr lang="en-US" sz="900" dirty="0">
                <a:solidFill>
                  <a:srgbClr val="000000"/>
                </a:solidFill>
                <a:effectLst/>
                <a:latin typeface="Menlo" panose="020B0609030804020204" pitchFamily="49" charset="0"/>
              </a:rPr>
              <a:t>    credentials:</a:t>
            </a:r>
          </a:p>
          <a:p>
            <a:r>
              <a:rPr lang="en-US" sz="900" dirty="0">
                <a:solidFill>
                  <a:srgbClr val="000000"/>
                </a:solidFill>
                <a:effectLst/>
                <a:latin typeface="Menlo" panose="020B0609030804020204" pitchFamily="49" charset="0"/>
              </a:rPr>
              <a:t>      default:</a:t>
            </a:r>
          </a:p>
          <a:p>
            <a:r>
              <a:rPr lang="en-US" sz="900" dirty="0">
                <a:solidFill>
                  <a:srgbClr val="000000"/>
                </a:solidFill>
                <a:effectLst/>
                <a:latin typeface="Menlo" panose="020B0609030804020204" pitchFamily="49" charset="0"/>
              </a:rPr>
              <a:t>        password: '%ASK{}'</a:t>
            </a:r>
          </a:p>
          <a:p>
            <a:r>
              <a:rPr lang="en-US" sz="900" dirty="0">
                <a:solidFill>
                  <a:srgbClr val="000000"/>
                </a:solidFill>
                <a:effectLst/>
                <a:latin typeface="Menlo" panose="020B0609030804020204" pitchFamily="49" charset="0"/>
              </a:rPr>
              <a:t>        username: </a:t>
            </a:r>
            <a:r>
              <a:rPr lang="en-US" sz="900" dirty="0" err="1">
                <a:solidFill>
                  <a:srgbClr val="000000"/>
                </a:solidFill>
                <a:effectLst/>
                <a:latin typeface="Menlo" panose="020B0609030804020204" pitchFamily="49" charset="0"/>
              </a:rPr>
              <a:t>achaa</a:t>
            </a:r>
            <a:endParaRPr lang="en-US" sz="900" dirty="0">
              <a:solidFill>
                <a:srgbClr val="000000"/>
              </a:solidFill>
              <a:effectLst/>
              <a:latin typeface="Menlo" panose="020B0609030804020204" pitchFamily="49" charset="0"/>
            </a:endParaRPr>
          </a:p>
          <a:p>
            <a:r>
              <a:rPr lang="en-US" sz="900" dirty="0">
                <a:solidFill>
                  <a:srgbClr val="000000"/>
                </a:solidFill>
                <a:effectLst/>
                <a:latin typeface="Menlo" panose="020B0609030804020204" pitchFamily="49" charset="0"/>
              </a:rPr>
              <a:t>      enable:</a:t>
            </a:r>
          </a:p>
          <a:p>
            <a:r>
              <a:rPr lang="en-US" sz="900" dirty="0">
                <a:solidFill>
                  <a:srgbClr val="000000"/>
                </a:solidFill>
                <a:effectLst/>
                <a:latin typeface="Menlo" panose="020B0609030804020204" pitchFamily="49" charset="0"/>
              </a:rPr>
              <a:t>        password: '%ASK{}'</a:t>
            </a:r>
          </a:p>
          <a:p>
            <a:r>
              <a:rPr lang="en-US" sz="900" dirty="0">
                <a:solidFill>
                  <a:srgbClr val="000000"/>
                </a:solidFill>
                <a:effectLst/>
                <a:latin typeface="Menlo" panose="020B0609030804020204" pitchFamily="49" charset="0"/>
              </a:rPr>
              <a:t>    </a:t>
            </a:r>
            <a:r>
              <a:rPr lang="en-US" sz="900" dirty="0" err="1">
                <a:solidFill>
                  <a:srgbClr val="000000"/>
                </a:solidFill>
                <a:effectLst/>
                <a:latin typeface="Menlo" panose="020B0609030804020204" pitchFamily="49" charset="0"/>
              </a:rPr>
              <a:t>os</a:t>
            </a:r>
            <a:r>
              <a:rPr lang="en-US" sz="900" dirty="0">
                <a:solidFill>
                  <a:srgbClr val="000000"/>
                </a:solidFill>
                <a:effectLst/>
                <a:latin typeface="Menlo" panose="020B0609030804020204" pitchFamily="49" charset="0"/>
              </a:rPr>
              <a:t>: </a:t>
            </a:r>
            <a:r>
              <a:rPr lang="en-US" sz="900" dirty="0" err="1">
                <a:solidFill>
                  <a:srgbClr val="000000"/>
                </a:solidFill>
                <a:effectLst/>
                <a:latin typeface="Menlo" panose="020B0609030804020204" pitchFamily="49" charset="0"/>
              </a:rPr>
              <a:t>iosxe</a:t>
            </a:r>
            <a:endParaRPr lang="en-US" sz="900" dirty="0">
              <a:solidFill>
                <a:srgbClr val="000000"/>
              </a:solidFill>
              <a:effectLst/>
              <a:latin typeface="Menlo" panose="020B0609030804020204" pitchFamily="49" charset="0"/>
            </a:endParaRPr>
          </a:p>
          <a:p>
            <a:r>
              <a:rPr lang="en-US" sz="900" dirty="0">
                <a:solidFill>
                  <a:srgbClr val="000000"/>
                </a:solidFill>
                <a:effectLst/>
                <a:latin typeface="Menlo" panose="020B0609030804020204" pitchFamily="49" charset="0"/>
              </a:rPr>
              <a:t>    type: </a:t>
            </a:r>
            <a:r>
              <a:rPr lang="en-US" sz="900" dirty="0" err="1">
                <a:solidFill>
                  <a:srgbClr val="000000"/>
                </a:solidFill>
                <a:effectLst/>
                <a:latin typeface="Menlo" panose="020B0609030804020204" pitchFamily="49" charset="0"/>
              </a:rPr>
              <a:t>iosxe</a:t>
            </a:r>
            <a:endParaRPr lang="en-US" sz="900" dirty="0">
              <a:solidFill>
                <a:srgbClr val="000000"/>
              </a:solidFill>
              <a:effectLst/>
              <a:latin typeface="Menlo" panose="020B0609030804020204" pitchFamily="49" charset="0"/>
            </a:endParaRPr>
          </a:p>
        </p:txBody>
      </p:sp>
      <p:sp>
        <p:nvSpPr>
          <p:cNvPr id="12" name="TextBox 11">
            <a:extLst>
              <a:ext uri="{FF2B5EF4-FFF2-40B4-BE49-F238E27FC236}">
                <a16:creationId xmlns:a16="http://schemas.microsoft.com/office/drawing/2014/main" id="{D90E7EC2-23A3-70FB-AA89-97E4EC86453A}"/>
              </a:ext>
            </a:extLst>
          </p:cNvPr>
          <p:cNvSpPr txBox="1"/>
          <p:nvPr/>
        </p:nvSpPr>
        <p:spPr>
          <a:xfrm>
            <a:off x="640977" y="657848"/>
            <a:ext cx="10668000" cy="369332"/>
          </a:xfrm>
          <a:prstGeom prst="rect">
            <a:avLst/>
          </a:prstGeom>
          <a:noFill/>
        </p:spPr>
        <p:txBody>
          <a:bodyPr wrap="square">
            <a:spAutoFit/>
          </a:bodyPr>
          <a:lstStyle/>
          <a:p>
            <a:r>
              <a:rPr lang="en-US" sz="1800" dirty="0" err="1">
                <a:solidFill>
                  <a:srgbClr val="000000"/>
                </a:solidFill>
                <a:effectLst/>
                <a:latin typeface="Menlo" panose="020B0609030804020204" pitchFamily="49" charset="0"/>
              </a:rPr>
              <a:t>pyats</a:t>
            </a:r>
            <a:r>
              <a:rPr lang="en-US" sz="1800" dirty="0">
                <a:solidFill>
                  <a:srgbClr val="000000"/>
                </a:solidFill>
                <a:effectLst/>
                <a:latin typeface="Menlo" panose="020B0609030804020204" pitchFamily="49" charset="0"/>
              </a:rPr>
              <a:t> create testbed interactive --out </a:t>
            </a:r>
            <a:r>
              <a:rPr lang="en-US" sz="1800" dirty="0" err="1">
                <a:solidFill>
                  <a:srgbClr val="000000"/>
                </a:solidFill>
                <a:effectLst/>
                <a:latin typeface="Menlo" panose="020B0609030804020204" pitchFamily="49" charset="0"/>
              </a:rPr>
              <a:t>tb_chan.yaml</a:t>
            </a:r>
            <a:endParaRPr lang="en-US" dirty="0"/>
          </a:p>
        </p:txBody>
      </p:sp>
      <p:sp>
        <p:nvSpPr>
          <p:cNvPr id="16" name="TextBox 15">
            <a:extLst>
              <a:ext uri="{FF2B5EF4-FFF2-40B4-BE49-F238E27FC236}">
                <a16:creationId xmlns:a16="http://schemas.microsoft.com/office/drawing/2014/main" id="{7CF16B92-20EF-16E2-EEA1-B6E93A824334}"/>
              </a:ext>
            </a:extLst>
          </p:cNvPr>
          <p:cNvSpPr txBox="1"/>
          <p:nvPr/>
        </p:nvSpPr>
        <p:spPr>
          <a:xfrm>
            <a:off x="318248" y="136173"/>
            <a:ext cx="6098240" cy="523220"/>
          </a:xfrm>
          <a:prstGeom prst="rect">
            <a:avLst/>
          </a:prstGeom>
          <a:noFill/>
        </p:spPr>
        <p:txBody>
          <a:bodyPr wrap="square">
            <a:spAutoFit/>
          </a:bodyPr>
          <a:lstStyle/>
          <a:p>
            <a:r>
              <a:rPr lang="en-US" sz="2800" b="1" dirty="0">
                <a:ln w="22225">
                  <a:solidFill>
                    <a:srgbClr val="0070C0"/>
                  </a:solidFill>
                  <a:prstDash val="solid"/>
                </a:ln>
                <a:solidFill>
                  <a:srgbClr val="0070C0"/>
                </a:solidFill>
                <a:effectLst>
                  <a:reflection blurRad="6350" stA="55000" endA="300" endPos="45500" dir="5400000" sy="-100000" algn="bl" rotWithShape="0"/>
                </a:effectLst>
              </a:rPr>
              <a:t>Creating </a:t>
            </a:r>
            <a:r>
              <a:rPr lang="en-US" sz="2800" b="1" dirty="0" err="1">
                <a:ln w="22225">
                  <a:solidFill>
                    <a:srgbClr val="0070C0"/>
                  </a:solidFill>
                  <a:prstDash val="solid"/>
                </a:ln>
                <a:solidFill>
                  <a:srgbClr val="0070C0"/>
                </a:solidFill>
                <a:effectLst>
                  <a:reflection blurRad="6350" stA="55000" endA="300" endPos="45500" dir="5400000" sy="-100000" algn="bl" rotWithShape="0"/>
                </a:effectLst>
              </a:rPr>
              <a:t>Pyats</a:t>
            </a:r>
            <a:r>
              <a:rPr lang="en-US" sz="2800" b="1" dirty="0">
                <a:ln w="22225">
                  <a:solidFill>
                    <a:srgbClr val="0070C0"/>
                  </a:solidFill>
                  <a:prstDash val="solid"/>
                </a:ln>
                <a:solidFill>
                  <a:srgbClr val="0070C0"/>
                </a:solidFill>
                <a:effectLst>
                  <a:reflection blurRad="6350" stA="55000" endA="300" endPos="45500" dir="5400000" sy="-100000" algn="bl" rotWithShape="0"/>
                </a:effectLst>
              </a:rPr>
              <a:t> Testbed File</a:t>
            </a:r>
          </a:p>
        </p:txBody>
      </p:sp>
      <p:sp>
        <p:nvSpPr>
          <p:cNvPr id="3" name="TextBox 2">
            <a:extLst>
              <a:ext uri="{FF2B5EF4-FFF2-40B4-BE49-F238E27FC236}">
                <a16:creationId xmlns:a16="http://schemas.microsoft.com/office/drawing/2014/main" id="{3A3A759E-8FD7-1D93-18E5-1BDDE8288B04}"/>
              </a:ext>
            </a:extLst>
          </p:cNvPr>
          <p:cNvSpPr txBox="1"/>
          <p:nvPr/>
        </p:nvSpPr>
        <p:spPr>
          <a:xfrm>
            <a:off x="827363" y="6467327"/>
            <a:ext cx="11178250" cy="307777"/>
          </a:xfrm>
          <a:prstGeom prst="rect">
            <a:avLst/>
          </a:prstGeom>
          <a:noFill/>
        </p:spPr>
        <p:txBody>
          <a:bodyPr wrap="square">
            <a:spAutoFit/>
          </a:bodyPr>
          <a:lstStyle/>
          <a:p>
            <a:r>
              <a:rPr lang="en-US" sz="1400" dirty="0" err="1"/>
              <a:t>Referance</a:t>
            </a:r>
            <a:r>
              <a:rPr lang="en-US" sz="1400" dirty="0"/>
              <a:t>: </a:t>
            </a:r>
            <a:r>
              <a:rPr lang="en-US" sz="1400" dirty="0">
                <a:solidFill>
                  <a:srgbClr val="0432FF"/>
                </a:solidFill>
                <a:hlinkClick r:id="rId3">
                  <a:extLst>
                    <a:ext uri="{A12FA001-AC4F-418D-AE19-62706E023703}">
                      <ahyp:hlinkClr xmlns:ahyp="http://schemas.microsoft.com/office/drawing/2018/hyperlinkcolor" val="tx"/>
                    </a:ext>
                  </a:extLst>
                </a:hlinkClick>
              </a:rPr>
              <a:t>https://</a:t>
            </a:r>
            <a:r>
              <a:rPr lang="en-US" sz="1400" dirty="0" err="1">
                <a:solidFill>
                  <a:srgbClr val="0432FF"/>
                </a:solidFill>
                <a:hlinkClick r:id="rId3">
                  <a:extLst>
                    <a:ext uri="{A12FA001-AC4F-418D-AE19-62706E023703}">
                      <ahyp:hlinkClr xmlns:ahyp="http://schemas.microsoft.com/office/drawing/2018/hyperlinkcolor" val="tx"/>
                    </a:ext>
                  </a:extLst>
                </a:hlinkClick>
              </a:rPr>
              <a:t>pubhub.devnetcloud.com</a:t>
            </a:r>
            <a:r>
              <a:rPr lang="en-US" sz="1400" dirty="0">
                <a:solidFill>
                  <a:srgbClr val="0432FF"/>
                </a:solidFill>
                <a:hlinkClick r:id="rId3">
                  <a:extLst>
                    <a:ext uri="{A12FA001-AC4F-418D-AE19-62706E023703}">
                      <ahyp:hlinkClr xmlns:ahyp="http://schemas.microsoft.com/office/drawing/2018/hyperlinkcolor" val="tx"/>
                    </a:ext>
                  </a:extLst>
                </a:hlinkClick>
              </a:rPr>
              <a:t>/media/genie-docs/docs/clean/</a:t>
            </a:r>
            <a:r>
              <a:rPr lang="en-US" sz="1400" dirty="0" err="1">
                <a:solidFill>
                  <a:srgbClr val="0432FF"/>
                </a:solidFill>
                <a:hlinkClick r:id="rId3">
                  <a:extLst>
                    <a:ext uri="{A12FA001-AC4F-418D-AE19-62706E023703}">
                      <ahyp:hlinkClr xmlns:ahyp="http://schemas.microsoft.com/office/drawing/2018/hyperlinkcolor" val="tx"/>
                    </a:ext>
                  </a:extLst>
                </a:hlinkClick>
              </a:rPr>
              <a:t>user_guide</a:t>
            </a:r>
            <a:r>
              <a:rPr lang="en-US" sz="1400" dirty="0">
                <a:solidFill>
                  <a:srgbClr val="0432FF"/>
                </a:solidFill>
                <a:hlinkClick r:id="rId3">
                  <a:extLst>
                    <a:ext uri="{A12FA001-AC4F-418D-AE19-62706E023703}">
                      <ahyp:hlinkClr xmlns:ahyp="http://schemas.microsoft.com/office/drawing/2018/hyperlinkcolor" val="tx"/>
                    </a:ext>
                  </a:extLst>
                </a:hlinkClick>
              </a:rPr>
              <a:t>/</a:t>
            </a:r>
            <a:r>
              <a:rPr lang="en-US" sz="1400" dirty="0" err="1">
                <a:solidFill>
                  <a:srgbClr val="0432FF"/>
                </a:solidFill>
                <a:hlinkClick r:id="rId3">
                  <a:extLst>
                    <a:ext uri="{A12FA001-AC4F-418D-AE19-62706E023703}">
                      <ahyp:hlinkClr xmlns:ahyp="http://schemas.microsoft.com/office/drawing/2018/hyperlinkcolor" val="tx"/>
                    </a:ext>
                  </a:extLst>
                </a:hlinkClick>
              </a:rPr>
              <a:t>writing_a_clean</a:t>
            </a:r>
            <a:r>
              <a:rPr lang="en-US" sz="1400" dirty="0">
                <a:solidFill>
                  <a:srgbClr val="0432FF"/>
                </a:solidFill>
                <a:hlinkClick r:id="rId3">
                  <a:extLst>
                    <a:ext uri="{A12FA001-AC4F-418D-AE19-62706E023703}">
                      <ahyp:hlinkClr xmlns:ahyp="http://schemas.microsoft.com/office/drawing/2018/hyperlinkcolor" val="tx"/>
                    </a:ext>
                  </a:extLst>
                </a:hlinkClick>
              </a:rPr>
              <a:t>/</a:t>
            </a:r>
            <a:r>
              <a:rPr lang="en-US" sz="1400" dirty="0" err="1">
                <a:solidFill>
                  <a:srgbClr val="0432FF"/>
                </a:solidFill>
                <a:hlinkClick r:id="rId3">
                  <a:extLst>
                    <a:ext uri="{A12FA001-AC4F-418D-AE19-62706E023703}">
                      <ahyp:hlinkClr xmlns:ahyp="http://schemas.microsoft.com/office/drawing/2018/hyperlinkcolor" val="tx"/>
                    </a:ext>
                  </a:extLst>
                </a:hlinkClick>
              </a:rPr>
              <a:t>index.html</a:t>
            </a:r>
            <a:endParaRPr lang="en-US" sz="1400" dirty="0">
              <a:solidFill>
                <a:srgbClr val="0432FF"/>
              </a:solidFill>
            </a:endParaRPr>
          </a:p>
        </p:txBody>
      </p:sp>
    </p:spTree>
    <p:extLst>
      <p:ext uri="{BB962C8B-B14F-4D97-AF65-F5344CB8AC3E}">
        <p14:creationId xmlns:p14="http://schemas.microsoft.com/office/powerpoint/2010/main" val="2109087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8F85718-752E-4BC0-EBB1-FDDAE33D6111}"/>
              </a:ext>
            </a:extLst>
          </p:cNvPr>
          <p:cNvSpPr txBox="1"/>
          <p:nvPr/>
        </p:nvSpPr>
        <p:spPr>
          <a:xfrm>
            <a:off x="596476" y="1236092"/>
            <a:ext cx="2936581" cy="4385816"/>
          </a:xfrm>
          <a:prstGeom prst="rect">
            <a:avLst/>
          </a:prstGeom>
          <a:noFill/>
          <a:ln>
            <a:solidFill>
              <a:srgbClr val="0432FF"/>
            </a:solidFill>
          </a:ln>
        </p:spPr>
        <p:txBody>
          <a:bodyPr wrap="square">
            <a:spAutoFit/>
          </a:bodyPr>
          <a:lstStyle/>
          <a:p>
            <a:endParaRPr lang="en-US" sz="900" dirty="0">
              <a:solidFill>
                <a:srgbClr val="000000"/>
              </a:solidFill>
              <a:effectLst/>
              <a:latin typeface="Menlo" panose="020B0609030804020204" pitchFamily="49" charset="0"/>
            </a:endParaRPr>
          </a:p>
          <a:p>
            <a:r>
              <a:rPr lang="en-US" sz="900" dirty="0">
                <a:solidFill>
                  <a:srgbClr val="000000"/>
                </a:solidFill>
                <a:effectLst/>
                <a:latin typeface="Menlo" panose="020B0609030804020204" pitchFamily="49" charset="0"/>
              </a:rPr>
              <a:t>% cat </a:t>
            </a:r>
            <a:r>
              <a:rPr lang="en-US" sz="900" dirty="0" err="1">
                <a:solidFill>
                  <a:srgbClr val="000000"/>
                </a:solidFill>
                <a:effectLst/>
                <a:latin typeface="Menlo" panose="020B0609030804020204" pitchFamily="49" charset="0"/>
              </a:rPr>
              <a:t>tb_chan.yaml</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devices:</a:t>
            </a:r>
          </a:p>
          <a:p>
            <a:r>
              <a:rPr lang="en-US" sz="900" dirty="0">
                <a:solidFill>
                  <a:srgbClr val="000000"/>
                </a:solidFill>
                <a:effectLst/>
                <a:latin typeface="Menlo" panose="020B0609030804020204" pitchFamily="49" charset="0"/>
              </a:rPr>
              <a:t>  DALLAS:</a:t>
            </a:r>
          </a:p>
          <a:p>
            <a:r>
              <a:rPr lang="en-US" sz="900" dirty="0">
                <a:solidFill>
                  <a:srgbClr val="000000"/>
                </a:solidFill>
                <a:effectLst/>
                <a:latin typeface="Menlo" panose="020B0609030804020204" pitchFamily="49" charset="0"/>
              </a:rPr>
              <a:t>    connections:</a:t>
            </a:r>
          </a:p>
          <a:p>
            <a:r>
              <a:rPr lang="en-US" sz="900" dirty="0">
                <a:solidFill>
                  <a:srgbClr val="000000"/>
                </a:solidFill>
                <a:effectLst/>
                <a:latin typeface="Menlo" panose="020B0609030804020204" pitchFamily="49" charset="0"/>
              </a:rPr>
              <a:t>      cli:</a:t>
            </a:r>
          </a:p>
          <a:p>
            <a:r>
              <a:rPr lang="en-US" sz="900" dirty="0">
                <a:solidFill>
                  <a:srgbClr val="000000"/>
                </a:solidFill>
                <a:effectLst/>
                <a:latin typeface="Menlo" panose="020B0609030804020204" pitchFamily="49" charset="0"/>
              </a:rPr>
              <a:t>        </a:t>
            </a:r>
            <a:r>
              <a:rPr lang="en-US" sz="900" dirty="0" err="1">
                <a:solidFill>
                  <a:srgbClr val="000000"/>
                </a:solidFill>
                <a:effectLst/>
                <a:latin typeface="Menlo" panose="020B0609030804020204" pitchFamily="49" charset="0"/>
              </a:rPr>
              <a:t>ip</a:t>
            </a:r>
            <a:r>
              <a:rPr lang="en-US" sz="900" dirty="0">
                <a:solidFill>
                  <a:srgbClr val="000000"/>
                </a:solidFill>
                <a:effectLst/>
                <a:latin typeface="Menlo" panose="020B0609030804020204" pitchFamily="49" charset="0"/>
              </a:rPr>
              <a:t>: 172.16.101.62</a:t>
            </a:r>
          </a:p>
          <a:p>
            <a:r>
              <a:rPr lang="en-US" sz="900" dirty="0">
                <a:solidFill>
                  <a:srgbClr val="000000"/>
                </a:solidFill>
                <a:effectLst/>
                <a:latin typeface="Menlo" panose="020B0609030804020204" pitchFamily="49" charset="0"/>
              </a:rPr>
              <a:t>        protocol: </a:t>
            </a:r>
            <a:r>
              <a:rPr lang="en-US" sz="900" dirty="0" err="1">
                <a:solidFill>
                  <a:srgbClr val="000000"/>
                </a:solidFill>
                <a:effectLst/>
                <a:latin typeface="Menlo" panose="020B0609030804020204" pitchFamily="49" charset="0"/>
              </a:rPr>
              <a:t>ssh</a:t>
            </a:r>
            <a:endParaRPr lang="en-US" sz="900" dirty="0">
              <a:solidFill>
                <a:srgbClr val="000000"/>
              </a:solidFill>
              <a:effectLst/>
              <a:latin typeface="Menlo" panose="020B0609030804020204" pitchFamily="49" charset="0"/>
            </a:endParaRPr>
          </a:p>
          <a:p>
            <a:r>
              <a:rPr lang="en-US" sz="900" dirty="0">
                <a:solidFill>
                  <a:srgbClr val="000000"/>
                </a:solidFill>
                <a:effectLst/>
                <a:latin typeface="Menlo" panose="020B0609030804020204" pitchFamily="49" charset="0"/>
              </a:rPr>
              <a:t>    credentials:</a:t>
            </a:r>
          </a:p>
          <a:p>
            <a:r>
              <a:rPr lang="en-US" sz="900" dirty="0">
                <a:solidFill>
                  <a:srgbClr val="000000"/>
                </a:solidFill>
                <a:effectLst/>
                <a:latin typeface="Menlo" panose="020B0609030804020204" pitchFamily="49" charset="0"/>
              </a:rPr>
              <a:t>      default:</a:t>
            </a:r>
          </a:p>
          <a:p>
            <a:r>
              <a:rPr lang="en-US" sz="900" dirty="0">
                <a:solidFill>
                  <a:srgbClr val="000000"/>
                </a:solidFill>
                <a:effectLst/>
                <a:latin typeface="Menlo" panose="020B0609030804020204" pitchFamily="49" charset="0"/>
              </a:rPr>
              <a:t>        password: '%ASK{}'</a:t>
            </a:r>
          </a:p>
          <a:p>
            <a:r>
              <a:rPr lang="en-US" sz="900" dirty="0">
                <a:solidFill>
                  <a:srgbClr val="000000"/>
                </a:solidFill>
                <a:effectLst/>
                <a:latin typeface="Menlo" panose="020B0609030804020204" pitchFamily="49" charset="0"/>
              </a:rPr>
              <a:t>        username: </a:t>
            </a:r>
            <a:r>
              <a:rPr lang="en-US" sz="900" dirty="0" err="1">
                <a:solidFill>
                  <a:srgbClr val="000000"/>
                </a:solidFill>
                <a:effectLst/>
                <a:latin typeface="Menlo" panose="020B0609030804020204" pitchFamily="49" charset="0"/>
              </a:rPr>
              <a:t>achaa</a:t>
            </a:r>
            <a:endParaRPr lang="en-US" sz="900" dirty="0">
              <a:solidFill>
                <a:srgbClr val="000000"/>
              </a:solidFill>
              <a:effectLst/>
              <a:latin typeface="Menlo" panose="020B0609030804020204" pitchFamily="49" charset="0"/>
            </a:endParaRPr>
          </a:p>
          <a:p>
            <a:r>
              <a:rPr lang="en-US" sz="900" dirty="0">
                <a:solidFill>
                  <a:srgbClr val="000000"/>
                </a:solidFill>
                <a:effectLst/>
                <a:latin typeface="Menlo" panose="020B0609030804020204" pitchFamily="49" charset="0"/>
              </a:rPr>
              <a:t>      enable:</a:t>
            </a:r>
          </a:p>
          <a:p>
            <a:r>
              <a:rPr lang="en-US" sz="900" dirty="0">
                <a:solidFill>
                  <a:srgbClr val="000000"/>
                </a:solidFill>
                <a:effectLst/>
                <a:latin typeface="Menlo" panose="020B0609030804020204" pitchFamily="49" charset="0"/>
              </a:rPr>
              <a:t>        password: '%ASK{}'</a:t>
            </a:r>
          </a:p>
          <a:p>
            <a:r>
              <a:rPr lang="en-US" sz="900" dirty="0">
                <a:solidFill>
                  <a:srgbClr val="000000"/>
                </a:solidFill>
                <a:effectLst/>
                <a:latin typeface="Menlo" panose="020B0609030804020204" pitchFamily="49" charset="0"/>
              </a:rPr>
              <a:t>    </a:t>
            </a:r>
            <a:r>
              <a:rPr lang="en-US" sz="900" dirty="0" err="1">
                <a:solidFill>
                  <a:srgbClr val="000000"/>
                </a:solidFill>
                <a:effectLst/>
                <a:latin typeface="Menlo" panose="020B0609030804020204" pitchFamily="49" charset="0"/>
              </a:rPr>
              <a:t>os</a:t>
            </a:r>
            <a:r>
              <a:rPr lang="en-US" sz="900" dirty="0">
                <a:solidFill>
                  <a:srgbClr val="000000"/>
                </a:solidFill>
                <a:effectLst/>
                <a:latin typeface="Menlo" panose="020B0609030804020204" pitchFamily="49" charset="0"/>
              </a:rPr>
              <a:t>: </a:t>
            </a:r>
            <a:r>
              <a:rPr lang="en-US" sz="900" dirty="0" err="1">
                <a:solidFill>
                  <a:srgbClr val="000000"/>
                </a:solidFill>
                <a:effectLst/>
                <a:latin typeface="Menlo" panose="020B0609030804020204" pitchFamily="49" charset="0"/>
              </a:rPr>
              <a:t>iosxe</a:t>
            </a:r>
            <a:endParaRPr lang="en-US" sz="900" dirty="0">
              <a:solidFill>
                <a:srgbClr val="000000"/>
              </a:solidFill>
              <a:effectLst/>
              <a:latin typeface="Menlo" panose="020B0609030804020204" pitchFamily="49" charset="0"/>
            </a:endParaRPr>
          </a:p>
          <a:p>
            <a:r>
              <a:rPr lang="en-US" sz="900" dirty="0">
                <a:solidFill>
                  <a:srgbClr val="000000"/>
                </a:solidFill>
                <a:effectLst/>
                <a:latin typeface="Menlo" panose="020B0609030804020204" pitchFamily="49" charset="0"/>
              </a:rPr>
              <a:t>    type: </a:t>
            </a:r>
            <a:r>
              <a:rPr lang="en-US" sz="900" dirty="0" err="1">
                <a:solidFill>
                  <a:srgbClr val="000000"/>
                </a:solidFill>
                <a:effectLst/>
                <a:latin typeface="Menlo" panose="020B0609030804020204" pitchFamily="49" charset="0"/>
              </a:rPr>
              <a:t>iosxe</a:t>
            </a:r>
            <a:endParaRPr lang="en-US" sz="900" dirty="0">
              <a:solidFill>
                <a:srgbClr val="000000"/>
              </a:solidFill>
              <a:effectLst/>
              <a:latin typeface="Menlo" panose="020B0609030804020204" pitchFamily="49" charset="0"/>
            </a:endParaRPr>
          </a:p>
          <a:p>
            <a:r>
              <a:rPr lang="en-US" sz="900" dirty="0">
                <a:solidFill>
                  <a:srgbClr val="000000"/>
                </a:solidFill>
                <a:effectLst/>
                <a:latin typeface="Menlo" panose="020B0609030804020204" pitchFamily="49" charset="0"/>
              </a:rPr>
              <a:t>  </a:t>
            </a:r>
          </a:p>
          <a:p>
            <a:r>
              <a:rPr lang="en-US" sz="900" dirty="0">
                <a:solidFill>
                  <a:srgbClr val="000000"/>
                </a:solidFill>
                <a:latin typeface="Menlo" panose="020B0609030804020204" pitchFamily="49" charset="0"/>
              </a:rPr>
              <a:t>NEWYORK</a:t>
            </a:r>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    connections:</a:t>
            </a:r>
          </a:p>
          <a:p>
            <a:r>
              <a:rPr lang="en-US" sz="900" dirty="0">
                <a:solidFill>
                  <a:srgbClr val="000000"/>
                </a:solidFill>
                <a:effectLst/>
                <a:latin typeface="Menlo" panose="020B0609030804020204" pitchFamily="49" charset="0"/>
              </a:rPr>
              <a:t>      cli:</a:t>
            </a:r>
          </a:p>
          <a:p>
            <a:r>
              <a:rPr lang="en-US" sz="900" dirty="0">
                <a:solidFill>
                  <a:srgbClr val="000000"/>
                </a:solidFill>
                <a:effectLst/>
                <a:latin typeface="Menlo" panose="020B0609030804020204" pitchFamily="49" charset="0"/>
              </a:rPr>
              <a:t>        </a:t>
            </a:r>
            <a:r>
              <a:rPr lang="en-US" sz="900" dirty="0" err="1">
                <a:solidFill>
                  <a:srgbClr val="000000"/>
                </a:solidFill>
                <a:effectLst/>
                <a:latin typeface="Menlo" panose="020B0609030804020204" pitchFamily="49" charset="0"/>
              </a:rPr>
              <a:t>ip</a:t>
            </a:r>
            <a:r>
              <a:rPr lang="en-US" sz="900" dirty="0">
                <a:solidFill>
                  <a:srgbClr val="000000"/>
                </a:solidFill>
                <a:effectLst/>
                <a:latin typeface="Menlo" panose="020B0609030804020204" pitchFamily="49" charset="0"/>
              </a:rPr>
              <a:t>: 172.16.101.63</a:t>
            </a:r>
          </a:p>
          <a:p>
            <a:r>
              <a:rPr lang="en-US" sz="900" dirty="0">
                <a:solidFill>
                  <a:srgbClr val="000000"/>
                </a:solidFill>
                <a:effectLst/>
                <a:latin typeface="Menlo" panose="020B0609030804020204" pitchFamily="49" charset="0"/>
              </a:rPr>
              <a:t>        protocol: </a:t>
            </a:r>
            <a:r>
              <a:rPr lang="en-US" sz="900" dirty="0" err="1">
                <a:solidFill>
                  <a:srgbClr val="000000"/>
                </a:solidFill>
                <a:effectLst/>
                <a:latin typeface="Menlo" panose="020B0609030804020204" pitchFamily="49" charset="0"/>
              </a:rPr>
              <a:t>ssh</a:t>
            </a:r>
            <a:endParaRPr lang="en-US" sz="900" dirty="0">
              <a:solidFill>
                <a:srgbClr val="000000"/>
              </a:solidFill>
              <a:effectLst/>
              <a:latin typeface="Menlo" panose="020B0609030804020204" pitchFamily="49" charset="0"/>
            </a:endParaRPr>
          </a:p>
          <a:p>
            <a:r>
              <a:rPr lang="en-US" sz="900" dirty="0">
                <a:solidFill>
                  <a:srgbClr val="000000"/>
                </a:solidFill>
                <a:effectLst/>
                <a:latin typeface="Menlo" panose="020B0609030804020204" pitchFamily="49" charset="0"/>
              </a:rPr>
              <a:t>    credentials:</a:t>
            </a:r>
          </a:p>
          <a:p>
            <a:r>
              <a:rPr lang="en-US" sz="900" dirty="0">
                <a:solidFill>
                  <a:srgbClr val="000000"/>
                </a:solidFill>
                <a:effectLst/>
                <a:latin typeface="Menlo" panose="020B0609030804020204" pitchFamily="49" charset="0"/>
              </a:rPr>
              <a:t>      default:</a:t>
            </a:r>
          </a:p>
          <a:p>
            <a:r>
              <a:rPr lang="en-US" sz="900" dirty="0">
                <a:solidFill>
                  <a:srgbClr val="000000"/>
                </a:solidFill>
                <a:effectLst/>
                <a:latin typeface="Menlo" panose="020B0609030804020204" pitchFamily="49" charset="0"/>
              </a:rPr>
              <a:t>        password: '%ASK{}'</a:t>
            </a:r>
          </a:p>
          <a:p>
            <a:r>
              <a:rPr lang="en-US" sz="900" dirty="0">
                <a:solidFill>
                  <a:srgbClr val="000000"/>
                </a:solidFill>
                <a:effectLst/>
                <a:latin typeface="Menlo" panose="020B0609030804020204" pitchFamily="49" charset="0"/>
              </a:rPr>
              <a:t>        username: </a:t>
            </a:r>
            <a:r>
              <a:rPr lang="en-US" sz="900" dirty="0" err="1">
                <a:solidFill>
                  <a:srgbClr val="000000"/>
                </a:solidFill>
                <a:effectLst/>
                <a:latin typeface="Menlo" panose="020B0609030804020204" pitchFamily="49" charset="0"/>
              </a:rPr>
              <a:t>achaa</a:t>
            </a:r>
            <a:endParaRPr lang="en-US" sz="900" dirty="0">
              <a:solidFill>
                <a:srgbClr val="000000"/>
              </a:solidFill>
              <a:effectLst/>
              <a:latin typeface="Menlo" panose="020B0609030804020204" pitchFamily="49" charset="0"/>
            </a:endParaRPr>
          </a:p>
          <a:p>
            <a:r>
              <a:rPr lang="en-US" sz="900" dirty="0">
                <a:solidFill>
                  <a:srgbClr val="000000"/>
                </a:solidFill>
                <a:effectLst/>
                <a:latin typeface="Menlo" panose="020B0609030804020204" pitchFamily="49" charset="0"/>
              </a:rPr>
              <a:t>      enable:</a:t>
            </a:r>
          </a:p>
          <a:p>
            <a:r>
              <a:rPr lang="en-US" sz="900" dirty="0">
                <a:solidFill>
                  <a:srgbClr val="000000"/>
                </a:solidFill>
                <a:effectLst/>
                <a:latin typeface="Menlo" panose="020B0609030804020204" pitchFamily="49" charset="0"/>
              </a:rPr>
              <a:t>        password: '%ASK{}'</a:t>
            </a:r>
          </a:p>
          <a:p>
            <a:r>
              <a:rPr lang="en-US" sz="900" dirty="0">
                <a:solidFill>
                  <a:srgbClr val="000000"/>
                </a:solidFill>
                <a:effectLst/>
                <a:latin typeface="Menlo" panose="020B0609030804020204" pitchFamily="49" charset="0"/>
              </a:rPr>
              <a:t>    </a:t>
            </a:r>
            <a:r>
              <a:rPr lang="en-US" sz="900" dirty="0" err="1">
                <a:solidFill>
                  <a:srgbClr val="000000"/>
                </a:solidFill>
                <a:effectLst/>
                <a:latin typeface="Menlo" panose="020B0609030804020204" pitchFamily="49" charset="0"/>
              </a:rPr>
              <a:t>os</a:t>
            </a:r>
            <a:r>
              <a:rPr lang="en-US" sz="900" dirty="0">
                <a:solidFill>
                  <a:srgbClr val="000000"/>
                </a:solidFill>
                <a:effectLst/>
                <a:latin typeface="Menlo" panose="020B0609030804020204" pitchFamily="49" charset="0"/>
              </a:rPr>
              <a:t>: </a:t>
            </a:r>
            <a:r>
              <a:rPr lang="en-US" sz="900" dirty="0" err="1">
                <a:solidFill>
                  <a:srgbClr val="000000"/>
                </a:solidFill>
                <a:effectLst/>
                <a:latin typeface="Menlo" panose="020B0609030804020204" pitchFamily="49" charset="0"/>
              </a:rPr>
              <a:t>iosxe</a:t>
            </a:r>
            <a:endParaRPr lang="en-US" sz="900" dirty="0">
              <a:solidFill>
                <a:srgbClr val="000000"/>
              </a:solidFill>
              <a:effectLst/>
              <a:latin typeface="Menlo" panose="020B0609030804020204" pitchFamily="49" charset="0"/>
            </a:endParaRPr>
          </a:p>
          <a:p>
            <a:r>
              <a:rPr lang="en-US" sz="900" dirty="0">
                <a:solidFill>
                  <a:srgbClr val="000000"/>
                </a:solidFill>
                <a:effectLst/>
                <a:latin typeface="Menlo" panose="020B0609030804020204" pitchFamily="49" charset="0"/>
              </a:rPr>
              <a:t>    type: </a:t>
            </a:r>
            <a:r>
              <a:rPr lang="en-US" sz="900" dirty="0" err="1">
                <a:solidFill>
                  <a:srgbClr val="000000"/>
                </a:solidFill>
                <a:effectLst/>
                <a:latin typeface="Menlo" panose="020B0609030804020204" pitchFamily="49" charset="0"/>
              </a:rPr>
              <a:t>iosxe</a:t>
            </a:r>
            <a:endParaRPr lang="en-US" sz="900" dirty="0">
              <a:solidFill>
                <a:srgbClr val="000000"/>
              </a:solidFill>
              <a:effectLst/>
              <a:latin typeface="Menlo" panose="020B0609030804020204" pitchFamily="49" charset="0"/>
            </a:endParaRPr>
          </a:p>
          <a:p>
            <a:endParaRPr lang="en-US" sz="900" dirty="0">
              <a:solidFill>
                <a:srgbClr val="000000"/>
              </a:solidFill>
              <a:effectLst/>
              <a:latin typeface="Menlo" panose="020B0609030804020204" pitchFamily="49" charset="0"/>
            </a:endParaRPr>
          </a:p>
        </p:txBody>
      </p:sp>
      <p:sp>
        <p:nvSpPr>
          <p:cNvPr id="12" name="TextBox 11">
            <a:extLst>
              <a:ext uri="{FF2B5EF4-FFF2-40B4-BE49-F238E27FC236}">
                <a16:creationId xmlns:a16="http://schemas.microsoft.com/office/drawing/2014/main" id="{D90E7EC2-23A3-70FB-AA89-97E4EC86453A}"/>
              </a:ext>
            </a:extLst>
          </p:cNvPr>
          <p:cNvSpPr txBox="1"/>
          <p:nvPr/>
        </p:nvSpPr>
        <p:spPr>
          <a:xfrm>
            <a:off x="598715" y="683743"/>
            <a:ext cx="2936581" cy="523220"/>
          </a:xfrm>
          <a:prstGeom prst="rect">
            <a:avLst/>
          </a:prstGeom>
          <a:noFill/>
          <a:ln>
            <a:solidFill>
              <a:srgbClr val="C00000"/>
            </a:solidFill>
          </a:ln>
        </p:spPr>
        <p:txBody>
          <a:bodyPr wrap="square">
            <a:spAutoFit/>
          </a:bodyPr>
          <a:lstStyle/>
          <a:p>
            <a:pPr algn="ctr"/>
            <a:r>
              <a:rPr lang="en-US" sz="1400" b="1" dirty="0">
                <a:solidFill>
                  <a:srgbClr val="0432FF"/>
                </a:solidFill>
                <a:effectLst/>
                <a:latin typeface="Menlo" panose="020B0609030804020204" pitchFamily="49" charset="0"/>
              </a:rPr>
              <a:t>Directly connected </a:t>
            </a:r>
            <a:r>
              <a:rPr lang="en-US" sz="1400" b="1" dirty="0">
                <a:solidFill>
                  <a:srgbClr val="0432FF"/>
                </a:solidFill>
                <a:latin typeface="Menlo" panose="020B0609030804020204" pitchFamily="49" charset="0"/>
              </a:rPr>
              <a:t>d</a:t>
            </a:r>
            <a:r>
              <a:rPr lang="en-US" sz="1400" b="1" dirty="0">
                <a:solidFill>
                  <a:srgbClr val="0432FF"/>
                </a:solidFill>
                <a:effectLst/>
                <a:latin typeface="Menlo" panose="020B0609030804020204" pitchFamily="49" charset="0"/>
              </a:rPr>
              <a:t>evices ask password</a:t>
            </a:r>
            <a:endParaRPr lang="en-US" sz="1400" b="1" dirty="0">
              <a:solidFill>
                <a:srgbClr val="0432FF"/>
              </a:solidFill>
            </a:endParaRPr>
          </a:p>
        </p:txBody>
      </p:sp>
      <p:sp>
        <p:nvSpPr>
          <p:cNvPr id="16" name="TextBox 15">
            <a:extLst>
              <a:ext uri="{FF2B5EF4-FFF2-40B4-BE49-F238E27FC236}">
                <a16:creationId xmlns:a16="http://schemas.microsoft.com/office/drawing/2014/main" id="{7CF16B92-20EF-16E2-EEA1-B6E93A824334}"/>
              </a:ext>
            </a:extLst>
          </p:cNvPr>
          <p:cNvSpPr txBox="1"/>
          <p:nvPr/>
        </p:nvSpPr>
        <p:spPr>
          <a:xfrm>
            <a:off x="318248" y="136173"/>
            <a:ext cx="6098240" cy="523220"/>
          </a:xfrm>
          <a:prstGeom prst="rect">
            <a:avLst/>
          </a:prstGeom>
          <a:noFill/>
        </p:spPr>
        <p:txBody>
          <a:bodyPr wrap="square">
            <a:spAutoFit/>
          </a:bodyPr>
          <a:lstStyle/>
          <a:p>
            <a:r>
              <a:rPr lang="en-US" sz="2800" b="1" dirty="0">
                <a:ln w="22225">
                  <a:solidFill>
                    <a:srgbClr val="0070C0"/>
                  </a:solidFill>
                  <a:prstDash val="solid"/>
                </a:ln>
                <a:solidFill>
                  <a:srgbClr val="0070C0"/>
                </a:solidFill>
                <a:effectLst>
                  <a:reflection blurRad="6350" stA="55000" endA="300" endPos="45500" dir="5400000" sy="-100000" algn="bl" rotWithShape="0"/>
                </a:effectLst>
              </a:rPr>
              <a:t>Example Yaml Files</a:t>
            </a:r>
          </a:p>
        </p:txBody>
      </p:sp>
      <p:sp>
        <p:nvSpPr>
          <p:cNvPr id="4" name="TextBox 3">
            <a:extLst>
              <a:ext uri="{FF2B5EF4-FFF2-40B4-BE49-F238E27FC236}">
                <a16:creationId xmlns:a16="http://schemas.microsoft.com/office/drawing/2014/main" id="{F08123E6-BB0D-84BA-7AC0-86F82A9F8F20}"/>
              </a:ext>
            </a:extLst>
          </p:cNvPr>
          <p:cNvSpPr txBox="1"/>
          <p:nvPr/>
        </p:nvSpPr>
        <p:spPr>
          <a:xfrm>
            <a:off x="4116083" y="1259046"/>
            <a:ext cx="2936581" cy="923330"/>
          </a:xfrm>
          <a:prstGeom prst="rect">
            <a:avLst/>
          </a:prstGeom>
          <a:noFill/>
          <a:ln>
            <a:solidFill>
              <a:srgbClr val="0432FF"/>
            </a:solidFill>
          </a:ln>
        </p:spPr>
        <p:txBody>
          <a:bodyPr wrap="square">
            <a:spAutoFit/>
          </a:bodyPr>
          <a:lstStyle/>
          <a:p>
            <a:endParaRPr lang="en-US" sz="900" dirty="0">
              <a:solidFill>
                <a:srgbClr val="000000"/>
              </a:solidFill>
              <a:effectLst/>
              <a:latin typeface="Menlo" panose="020B0609030804020204" pitchFamily="49" charset="0"/>
            </a:endParaRPr>
          </a:p>
          <a:p>
            <a:r>
              <a:rPr lang="en-US" sz="900" dirty="0">
                <a:solidFill>
                  <a:srgbClr val="000000"/>
                </a:solidFill>
                <a:effectLst/>
                <a:latin typeface="Menlo" panose="020B0609030804020204" pitchFamily="49" charset="0"/>
              </a:rPr>
              <a:t>% cat </a:t>
            </a:r>
            <a:r>
              <a:rPr lang="en-US" sz="900" dirty="0" err="1">
                <a:solidFill>
                  <a:srgbClr val="000000"/>
                </a:solidFill>
                <a:latin typeface="Menlo" panose="020B0609030804020204" pitchFamily="49" charset="0"/>
              </a:rPr>
              <a:t>pyats.env</a:t>
            </a:r>
            <a:r>
              <a:rPr lang="en-US" sz="900" dirty="0">
                <a:solidFill>
                  <a:srgbClr val="000000"/>
                </a:solidFill>
                <a:effectLst/>
                <a:latin typeface="Menlo" panose="020B0609030804020204" pitchFamily="49" charset="0"/>
              </a:rPr>
              <a:t>           </a:t>
            </a:r>
          </a:p>
          <a:p>
            <a:endParaRPr lang="en-US" sz="900" dirty="0">
              <a:solidFill>
                <a:srgbClr val="000000"/>
              </a:solidFill>
              <a:effectLst/>
              <a:latin typeface="Menlo" panose="020B0609030804020204" pitchFamily="49" charset="0"/>
            </a:endParaRPr>
          </a:p>
          <a:p>
            <a:r>
              <a:rPr lang="en-US" sz="900" b="0" dirty="0">
                <a:effectLst/>
                <a:latin typeface="Menlo" panose="020B0609030804020204" pitchFamily="49" charset="0"/>
              </a:rPr>
              <a:t>export PYATS_DEVICE_USERNAME=</a:t>
            </a:r>
            <a:r>
              <a:rPr lang="en-US" sz="900" b="0" dirty="0" err="1">
                <a:effectLst/>
                <a:latin typeface="Menlo" panose="020B0609030804020204" pitchFamily="49" charset="0"/>
              </a:rPr>
              <a:t>achaa</a:t>
            </a:r>
            <a:endParaRPr lang="en-US" sz="900" b="0" dirty="0">
              <a:effectLst/>
              <a:latin typeface="Menlo" panose="020B0609030804020204" pitchFamily="49" charset="0"/>
            </a:endParaRPr>
          </a:p>
          <a:p>
            <a:r>
              <a:rPr lang="en-US" sz="900" b="0" dirty="0">
                <a:effectLst/>
                <a:latin typeface="Menlo" panose="020B0609030804020204" pitchFamily="49" charset="0"/>
              </a:rPr>
              <a:t>export PYATS_DEVICE_PASSWORD= achaa12345</a:t>
            </a:r>
          </a:p>
          <a:p>
            <a:r>
              <a:rPr lang="en-US" sz="900" b="0" dirty="0">
                <a:effectLst/>
                <a:latin typeface="Menlo" panose="020B0609030804020204" pitchFamily="49" charset="0"/>
              </a:rPr>
              <a:t>export PYATS_DEVICE_ENABLE= achaa12345</a:t>
            </a:r>
          </a:p>
        </p:txBody>
      </p:sp>
      <p:sp>
        <p:nvSpPr>
          <p:cNvPr id="5" name="TextBox 4">
            <a:extLst>
              <a:ext uri="{FF2B5EF4-FFF2-40B4-BE49-F238E27FC236}">
                <a16:creationId xmlns:a16="http://schemas.microsoft.com/office/drawing/2014/main" id="{DBB69980-D1C0-BD1F-18A5-172EE401DF3F}"/>
              </a:ext>
            </a:extLst>
          </p:cNvPr>
          <p:cNvSpPr txBox="1"/>
          <p:nvPr/>
        </p:nvSpPr>
        <p:spPr>
          <a:xfrm>
            <a:off x="4118322" y="706697"/>
            <a:ext cx="2936581" cy="523220"/>
          </a:xfrm>
          <a:prstGeom prst="rect">
            <a:avLst/>
          </a:prstGeom>
          <a:noFill/>
          <a:ln>
            <a:solidFill>
              <a:srgbClr val="C00000"/>
            </a:solidFill>
          </a:ln>
        </p:spPr>
        <p:txBody>
          <a:bodyPr wrap="square">
            <a:spAutoFit/>
          </a:bodyPr>
          <a:lstStyle/>
          <a:p>
            <a:pPr algn="ctr"/>
            <a:r>
              <a:rPr lang="en-US" sz="1400" b="1" dirty="0">
                <a:solidFill>
                  <a:srgbClr val="0432FF"/>
                </a:solidFill>
                <a:latin typeface="Menlo" panose="020B0609030804020204" pitchFamily="49" charset="0"/>
              </a:rPr>
              <a:t>S</a:t>
            </a:r>
            <a:r>
              <a:rPr lang="en-US" sz="1400" b="1" dirty="0">
                <a:solidFill>
                  <a:srgbClr val="0432FF"/>
                </a:solidFill>
                <a:effectLst/>
                <a:latin typeface="Menlo" panose="020B0609030804020204" pitchFamily="49" charset="0"/>
              </a:rPr>
              <a:t>tore </a:t>
            </a:r>
            <a:r>
              <a:rPr lang="en-US" sz="1400" b="1" dirty="0" err="1">
                <a:solidFill>
                  <a:srgbClr val="0432FF"/>
                </a:solidFill>
                <a:effectLst/>
                <a:latin typeface="Menlo" panose="020B0609030804020204" pitchFamily="49" charset="0"/>
              </a:rPr>
              <a:t>userid</a:t>
            </a:r>
            <a:r>
              <a:rPr lang="en-US" sz="1400" b="1" dirty="0">
                <a:solidFill>
                  <a:srgbClr val="0432FF"/>
                </a:solidFill>
                <a:effectLst/>
                <a:latin typeface="Menlo" panose="020B0609030804020204" pitchFamily="49" charset="0"/>
              </a:rPr>
              <a:t> and password in environment file</a:t>
            </a:r>
            <a:endParaRPr lang="en-US" sz="1400" b="1" dirty="0">
              <a:solidFill>
                <a:srgbClr val="0432FF"/>
              </a:solidFill>
            </a:endParaRPr>
          </a:p>
        </p:txBody>
      </p:sp>
      <p:sp>
        <p:nvSpPr>
          <p:cNvPr id="6" name="TextBox 5">
            <a:extLst>
              <a:ext uri="{FF2B5EF4-FFF2-40B4-BE49-F238E27FC236}">
                <a16:creationId xmlns:a16="http://schemas.microsoft.com/office/drawing/2014/main" id="{8AF4DD2C-EC43-6B42-FFC6-A4313411D956}"/>
              </a:ext>
            </a:extLst>
          </p:cNvPr>
          <p:cNvSpPr txBox="1"/>
          <p:nvPr/>
        </p:nvSpPr>
        <p:spPr>
          <a:xfrm>
            <a:off x="7620001" y="1041325"/>
            <a:ext cx="4082143" cy="5770811"/>
          </a:xfrm>
          <a:prstGeom prst="rect">
            <a:avLst/>
          </a:prstGeom>
          <a:noFill/>
          <a:ln>
            <a:solidFill>
              <a:srgbClr val="0432FF"/>
            </a:solidFill>
          </a:ln>
        </p:spPr>
        <p:txBody>
          <a:bodyPr wrap="square">
            <a:spAutoFit/>
          </a:bodyPr>
          <a:lstStyle/>
          <a:p>
            <a:r>
              <a:rPr lang="en-US" sz="900" dirty="0">
                <a:solidFill>
                  <a:srgbClr val="000000"/>
                </a:solidFill>
                <a:effectLst/>
                <a:latin typeface="Menlo" panose="020B0609030804020204" pitchFamily="49" charset="0"/>
              </a:rPr>
              <a:t>% cat </a:t>
            </a:r>
            <a:r>
              <a:rPr lang="en-US" sz="900" dirty="0" err="1">
                <a:solidFill>
                  <a:srgbClr val="000000"/>
                </a:solidFill>
                <a:effectLst/>
                <a:latin typeface="Menlo" panose="020B0609030804020204" pitchFamily="49" charset="0"/>
              </a:rPr>
              <a:t>tb_chan_env.yaml</a:t>
            </a:r>
            <a:r>
              <a:rPr lang="en-US" sz="900" dirty="0">
                <a:solidFill>
                  <a:srgbClr val="000000"/>
                </a:solidFill>
                <a:effectLst/>
                <a:latin typeface="Menlo" panose="020B0609030804020204" pitchFamily="49" charset="0"/>
              </a:rPr>
              <a:t>           </a:t>
            </a:r>
          </a:p>
          <a:p>
            <a:r>
              <a:rPr lang="en-US" sz="900" dirty="0">
                <a:solidFill>
                  <a:srgbClr val="000000"/>
                </a:solidFill>
                <a:effectLst/>
                <a:latin typeface="Menlo" panose="020B0609030804020204" pitchFamily="49" charset="0"/>
              </a:rPr>
              <a:t>testbed:</a:t>
            </a:r>
          </a:p>
          <a:p>
            <a:r>
              <a:rPr lang="en-US" sz="900" dirty="0">
                <a:solidFill>
                  <a:srgbClr val="000000"/>
                </a:solidFill>
                <a:effectLst/>
                <a:latin typeface="Menlo" panose="020B0609030804020204" pitchFamily="49" charset="0"/>
              </a:rPr>
              <a:t>    name: </a:t>
            </a:r>
            <a:r>
              <a:rPr lang="en-US" sz="900" dirty="0" err="1">
                <a:solidFill>
                  <a:srgbClr val="000000"/>
                </a:solidFill>
                <a:effectLst/>
                <a:latin typeface="Menlo" panose="020B0609030804020204" pitchFamily="49" charset="0"/>
              </a:rPr>
              <a:t>AchaA</a:t>
            </a:r>
            <a:r>
              <a:rPr lang="en-US" sz="900" dirty="0">
                <a:solidFill>
                  <a:srgbClr val="000000"/>
                </a:solidFill>
                <a:effectLst/>
                <a:latin typeface="Menlo" panose="020B0609030804020204" pitchFamily="49" charset="0"/>
              </a:rPr>
              <a:t> Robot</a:t>
            </a:r>
          </a:p>
          <a:p>
            <a:r>
              <a:rPr lang="en-US" sz="900" dirty="0">
                <a:solidFill>
                  <a:srgbClr val="000000"/>
                </a:solidFill>
                <a:effectLst/>
                <a:latin typeface="Menlo" panose="020B0609030804020204" pitchFamily="49" charset="0"/>
              </a:rPr>
              <a:t>    credentials:</a:t>
            </a:r>
          </a:p>
          <a:p>
            <a:r>
              <a:rPr lang="en-US" sz="900" dirty="0">
                <a:solidFill>
                  <a:srgbClr val="000000"/>
                </a:solidFill>
                <a:effectLst/>
                <a:latin typeface="Menlo" panose="020B0609030804020204" pitchFamily="49" charset="0"/>
              </a:rPr>
              <a:t>        default:</a:t>
            </a:r>
          </a:p>
          <a:p>
            <a:r>
              <a:rPr lang="en-US" sz="900" dirty="0">
                <a:solidFill>
                  <a:srgbClr val="000000"/>
                </a:solidFill>
                <a:effectLst/>
                <a:latin typeface="Menlo" panose="020B0609030804020204" pitchFamily="49" charset="0"/>
              </a:rPr>
              <a:t>            username: '%ENV{PYATS_DEVICE_USERNAME}'</a:t>
            </a:r>
          </a:p>
          <a:p>
            <a:r>
              <a:rPr lang="en-US" sz="900" dirty="0">
                <a:solidFill>
                  <a:srgbClr val="000000"/>
                </a:solidFill>
                <a:effectLst/>
                <a:latin typeface="Menlo" panose="020B0609030804020204" pitchFamily="49" charset="0"/>
              </a:rPr>
              <a:t>            password: '%ENV{PYATS_DEVICE_PASSWORD}'</a:t>
            </a:r>
          </a:p>
          <a:p>
            <a:r>
              <a:rPr lang="en-US" sz="900" dirty="0">
                <a:solidFill>
                  <a:srgbClr val="000000"/>
                </a:solidFill>
                <a:effectLst/>
                <a:latin typeface="Menlo" panose="020B0609030804020204" pitchFamily="49" charset="0"/>
              </a:rPr>
              <a:t>        enable:</a:t>
            </a:r>
          </a:p>
          <a:p>
            <a:r>
              <a:rPr lang="en-US" sz="900" dirty="0">
                <a:solidFill>
                  <a:srgbClr val="000000"/>
                </a:solidFill>
                <a:effectLst/>
                <a:latin typeface="Menlo" panose="020B0609030804020204" pitchFamily="49" charset="0"/>
              </a:rPr>
              <a:t>            password: '%ENV{PYATS_DEVICE_PASSWORD}'</a:t>
            </a:r>
          </a:p>
          <a:p>
            <a:r>
              <a:rPr lang="en-US" sz="900" dirty="0">
                <a:solidFill>
                  <a:srgbClr val="000000"/>
                </a:solidFill>
                <a:effectLst/>
                <a:latin typeface="Menlo" panose="020B0609030804020204" pitchFamily="49" charset="0"/>
              </a:rPr>
              <a:t>        line:</a:t>
            </a:r>
          </a:p>
          <a:p>
            <a:r>
              <a:rPr lang="en-US" sz="900" dirty="0">
                <a:solidFill>
                  <a:srgbClr val="000000"/>
                </a:solidFill>
                <a:effectLst/>
                <a:latin typeface="Menlo" panose="020B0609030804020204" pitchFamily="49" charset="0"/>
              </a:rPr>
              <a:t>            password: '%ENV{PYATS_DEVICE_PASSWORD}'</a:t>
            </a:r>
          </a:p>
          <a:p>
            <a:r>
              <a:rPr lang="en-US" sz="900" dirty="0">
                <a:solidFill>
                  <a:srgbClr val="000000"/>
                </a:solidFill>
                <a:effectLst/>
                <a:latin typeface="Menlo" panose="020B0609030804020204" pitchFamily="49" charset="0"/>
              </a:rPr>
              <a:t>devices:</a:t>
            </a:r>
          </a:p>
          <a:p>
            <a:r>
              <a:rPr lang="en-US" sz="900" dirty="0">
                <a:solidFill>
                  <a:srgbClr val="000000"/>
                </a:solidFill>
                <a:effectLst/>
                <a:latin typeface="Menlo" panose="020B0609030804020204" pitchFamily="49" charset="0"/>
              </a:rPr>
              <a:t>    DALLAS:</a:t>
            </a:r>
          </a:p>
          <a:p>
            <a:r>
              <a:rPr lang="en-US" sz="900" dirty="0">
                <a:solidFill>
                  <a:srgbClr val="000000"/>
                </a:solidFill>
                <a:effectLst/>
                <a:latin typeface="Menlo" panose="020B0609030804020204" pitchFamily="49" charset="0"/>
              </a:rPr>
              <a:t>        alias: DAL</a:t>
            </a:r>
          </a:p>
          <a:p>
            <a:r>
              <a:rPr lang="en-US" sz="900" dirty="0">
                <a:solidFill>
                  <a:srgbClr val="000000"/>
                </a:solidFill>
                <a:effectLst/>
                <a:latin typeface="Menlo" panose="020B0609030804020204" pitchFamily="49" charset="0"/>
              </a:rPr>
              <a:t>        connections:</a:t>
            </a:r>
          </a:p>
          <a:p>
            <a:r>
              <a:rPr lang="en-US" sz="900" dirty="0">
                <a:solidFill>
                  <a:srgbClr val="000000"/>
                </a:solidFill>
                <a:effectLst/>
                <a:latin typeface="Menlo" panose="020B0609030804020204" pitchFamily="49" charset="0"/>
              </a:rPr>
              <a:t>            </a:t>
            </a:r>
            <a:r>
              <a:rPr lang="en-US" sz="900" dirty="0" err="1">
                <a:solidFill>
                  <a:srgbClr val="000000"/>
                </a:solidFill>
                <a:effectLst/>
                <a:latin typeface="Menlo" panose="020B0609030804020204" pitchFamily="49" charset="0"/>
              </a:rPr>
              <a:t>ssh</a:t>
            </a:r>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                </a:t>
            </a:r>
            <a:r>
              <a:rPr lang="en-US" sz="900" dirty="0" err="1">
                <a:solidFill>
                  <a:srgbClr val="000000"/>
                </a:solidFill>
                <a:effectLst/>
                <a:latin typeface="Menlo" panose="020B0609030804020204" pitchFamily="49" charset="0"/>
              </a:rPr>
              <a:t>ip</a:t>
            </a:r>
            <a:r>
              <a:rPr lang="en-US" sz="900" dirty="0">
                <a:solidFill>
                  <a:srgbClr val="000000"/>
                </a:solidFill>
                <a:effectLst/>
                <a:latin typeface="Menlo" panose="020B0609030804020204" pitchFamily="49" charset="0"/>
              </a:rPr>
              <a:t>: 172.16.101.62</a:t>
            </a:r>
          </a:p>
          <a:p>
            <a:r>
              <a:rPr lang="en-US" sz="900" dirty="0">
                <a:solidFill>
                  <a:srgbClr val="000000"/>
                </a:solidFill>
                <a:effectLst/>
                <a:latin typeface="Menlo" panose="020B0609030804020204" pitchFamily="49" charset="0"/>
              </a:rPr>
              <a:t>                protocol: </a:t>
            </a:r>
            <a:r>
              <a:rPr lang="en-US" sz="900" dirty="0" err="1">
                <a:solidFill>
                  <a:srgbClr val="000000"/>
                </a:solidFill>
                <a:effectLst/>
                <a:latin typeface="Menlo" panose="020B0609030804020204" pitchFamily="49" charset="0"/>
              </a:rPr>
              <a:t>ssh</a:t>
            </a:r>
            <a:endParaRPr lang="en-US" sz="900" dirty="0">
              <a:solidFill>
                <a:srgbClr val="000000"/>
              </a:solidFill>
              <a:effectLst/>
              <a:latin typeface="Menlo" panose="020B0609030804020204" pitchFamily="49" charset="0"/>
            </a:endParaRPr>
          </a:p>
          <a:p>
            <a:r>
              <a:rPr lang="en-US" sz="900" dirty="0">
                <a:solidFill>
                  <a:srgbClr val="000000"/>
                </a:solidFill>
                <a:latin typeface="Menlo" panose="020B0609030804020204" pitchFamily="49" charset="0"/>
              </a:rPr>
              <a:t>        </a:t>
            </a:r>
            <a:r>
              <a:rPr lang="en-US" sz="900" dirty="0">
                <a:solidFill>
                  <a:srgbClr val="000000"/>
                </a:solidFill>
                <a:effectLst/>
                <a:latin typeface="Menlo" panose="020B0609030804020204" pitchFamily="49" charset="0"/>
              </a:rPr>
              <a:t>custom:</a:t>
            </a:r>
          </a:p>
          <a:p>
            <a:r>
              <a:rPr lang="en-US" sz="900" dirty="0">
                <a:solidFill>
                  <a:srgbClr val="000000"/>
                </a:solidFill>
                <a:effectLst/>
                <a:latin typeface="Menlo" panose="020B0609030804020204" pitchFamily="49" charset="0"/>
              </a:rPr>
              <a:t>            abstraction:</a:t>
            </a:r>
          </a:p>
          <a:p>
            <a:r>
              <a:rPr lang="en-US" sz="900" dirty="0">
                <a:solidFill>
                  <a:srgbClr val="000000"/>
                </a:solidFill>
                <a:effectLst/>
                <a:latin typeface="Menlo" panose="020B0609030804020204" pitchFamily="49" charset="0"/>
              </a:rPr>
              <a:t>                order:</a:t>
            </a:r>
          </a:p>
          <a:p>
            <a:r>
              <a:rPr lang="en-US" sz="900" dirty="0">
                <a:solidFill>
                  <a:srgbClr val="000000"/>
                </a:solidFill>
                <a:effectLst/>
                <a:latin typeface="Menlo" panose="020B0609030804020204" pitchFamily="49" charset="0"/>
              </a:rPr>
              <a:t>                - </a:t>
            </a:r>
            <a:r>
              <a:rPr lang="en-US" sz="900" dirty="0" err="1">
                <a:solidFill>
                  <a:srgbClr val="000000"/>
                </a:solidFill>
                <a:effectLst/>
                <a:latin typeface="Menlo" panose="020B0609030804020204" pitchFamily="49" charset="0"/>
              </a:rPr>
              <a:t>os</a:t>
            </a:r>
            <a:endParaRPr lang="en-US" sz="900" dirty="0">
              <a:solidFill>
                <a:srgbClr val="000000"/>
              </a:solidFill>
              <a:effectLst/>
              <a:latin typeface="Menlo" panose="020B0609030804020204" pitchFamily="49" charset="0"/>
            </a:endParaRPr>
          </a:p>
          <a:p>
            <a:r>
              <a:rPr lang="en-US" sz="900" dirty="0">
                <a:solidFill>
                  <a:srgbClr val="000000"/>
                </a:solidFill>
                <a:effectLst/>
                <a:latin typeface="Menlo" panose="020B0609030804020204" pitchFamily="49" charset="0"/>
              </a:rPr>
              <a:t>                - platform</a:t>
            </a:r>
          </a:p>
          <a:p>
            <a:r>
              <a:rPr lang="en-US" sz="900" dirty="0">
                <a:solidFill>
                  <a:srgbClr val="000000"/>
                </a:solidFill>
                <a:effectLst/>
                <a:latin typeface="Menlo" panose="020B0609030804020204" pitchFamily="49" charset="0"/>
              </a:rPr>
              <a:t>        </a:t>
            </a:r>
            <a:r>
              <a:rPr lang="en-US" sz="900" dirty="0" err="1">
                <a:solidFill>
                  <a:srgbClr val="000000"/>
                </a:solidFill>
                <a:effectLst/>
                <a:latin typeface="Menlo" panose="020B0609030804020204" pitchFamily="49" charset="0"/>
              </a:rPr>
              <a:t>os</a:t>
            </a:r>
            <a:r>
              <a:rPr lang="en-US" sz="900" dirty="0">
                <a:solidFill>
                  <a:srgbClr val="000000"/>
                </a:solidFill>
                <a:effectLst/>
                <a:latin typeface="Menlo" panose="020B0609030804020204" pitchFamily="49" charset="0"/>
              </a:rPr>
              <a:t>: </a:t>
            </a:r>
            <a:r>
              <a:rPr lang="en-US" sz="900" dirty="0" err="1">
                <a:solidFill>
                  <a:srgbClr val="000000"/>
                </a:solidFill>
                <a:effectLst/>
                <a:latin typeface="Menlo" panose="020B0609030804020204" pitchFamily="49" charset="0"/>
              </a:rPr>
              <a:t>iosxe</a:t>
            </a:r>
            <a:endParaRPr lang="en-US" sz="900" dirty="0">
              <a:solidFill>
                <a:srgbClr val="000000"/>
              </a:solidFill>
              <a:effectLst/>
              <a:latin typeface="Menlo" panose="020B0609030804020204" pitchFamily="49" charset="0"/>
            </a:endParaRPr>
          </a:p>
          <a:p>
            <a:r>
              <a:rPr lang="en-US" sz="900" dirty="0">
                <a:solidFill>
                  <a:srgbClr val="000000"/>
                </a:solidFill>
                <a:effectLst/>
                <a:latin typeface="Menlo" panose="020B0609030804020204" pitchFamily="49" charset="0"/>
              </a:rPr>
              <a:t>        platform: </a:t>
            </a:r>
            <a:r>
              <a:rPr lang="en-US" sz="900" dirty="0" err="1">
                <a:solidFill>
                  <a:srgbClr val="000000"/>
                </a:solidFill>
                <a:effectLst/>
                <a:latin typeface="Menlo" panose="020B0609030804020204" pitchFamily="49" charset="0"/>
              </a:rPr>
              <a:t>iosxe</a:t>
            </a:r>
            <a:endParaRPr lang="en-US" sz="900" dirty="0">
              <a:solidFill>
                <a:srgbClr val="000000"/>
              </a:solidFill>
              <a:effectLst/>
              <a:latin typeface="Menlo" panose="020B0609030804020204" pitchFamily="49" charset="0"/>
            </a:endParaRPr>
          </a:p>
          <a:p>
            <a:r>
              <a:rPr lang="en-US" sz="900" dirty="0">
                <a:solidFill>
                  <a:srgbClr val="000000"/>
                </a:solidFill>
                <a:effectLst/>
                <a:latin typeface="Menlo" panose="020B0609030804020204" pitchFamily="49" charset="0"/>
              </a:rPr>
              <a:t>        type: CSR1000V</a:t>
            </a:r>
          </a:p>
          <a:p>
            <a:endParaRPr lang="en-US" sz="900" dirty="0">
              <a:solidFill>
                <a:srgbClr val="000000"/>
              </a:solidFill>
              <a:effectLst/>
              <a:latin typeface="Menlo" panose="020B0609030804020204" pitchFamily="49" charset="0"/>
            </a:endParaRPr>
          </a:p>
          <a:p>
            <a:r>
              <a:rPr lang="en-US" sz="900" dirty="0">
                <a:solidFill>
                  <a:srgbClr val="000000"/>
                </a:solidFill>
                <a:effectLst/>
                <a:latin typeface="Menlo" panose="020B0609030804020204" pitchFamily="49" charset="0"/>
              </a:rPr>
              <a:t>    </a:t>
            </a:r>
            <a:r>
              <a:rPr lang="en-US" sz="900" dirty="0">
                <a:solidFill>
                  <a:srgbClr val="000000"/>
                </a:solidFill>
                <a:latin typeface="Menlo" panose="020B0609030804020204" pitchFamily="49" charset="0"/>
              </a:rPr>
              <a:t>NEWYORK</a:t>
            </a:r>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        alias: NY</a:t>
            </a:r>
          </a:p>
          <a:p>
            <a:r>
              <a:rPr lang="en-US" sz="900" dirty="0">
                <a:solidFill>
                  <a:srgbClr val="000000"/>
                </a:solidFill>
                <a:effectLst/>
                <a:latin typeface="Menlo" panose="020B0609030804020204" pitchFamily="49" charset="0"/>
              </a:rPr>
              <a:t>        connections:</a:t>
            </a:r>
          </a:p>
          <a:p>
            <a:r>
              <a:rPr lang="en-US" sz="900" dirty="0">
                <a:solidFill>
                  <a:srgbClr val="000000"/>
                </a:solidFill>
                <a:effectLst/>
                <a:latin typeface="Menlo" panose="020B0609030804020204" pitchFamily="49" charset="0"/>
              </a:rPr>
              <a:t>            </a:t>
            </a:r>
            <a:r>
              <a:rPr lang="en-US" sz="900" dirty="0" err="1">
                <a:solidFill>
                  <a:srgbClr val="000000"/>
                </a:solidFill>
                <a:effectLst/>
                <a:latin typeface="Menlo" panose="020B0609030804020204" pitchFamily="49" charset="0"/>
              </a:rPr>
              <a:t>ssh</a:t>
            </a:r>
            <a:r>
              <a:rPr lang="en-US" sz="900" dirty="0">
                <a:solidFill>
                  <a:srgbClr val="000000"/>
                </a:solidFill>
                <a:effectLst/>
                <a:latin typeface="Menlo" panose="020B0609030804020204" pitchFamily="49" charset="0"/>
              </a:rPr>
              <a:t>:</a:t>
            </a:r>
          </a:p>
          <a:p>
            <a:r>
              <a:rPr lang="en-US" sz="900" dirty="0">
                <a:solidFill>
                  <a:srgbClr val="000000"/>
                </a:solidFill>
                <a:effectLst/>
                <a:latin typeface="Menlo" panose="020B0609030804020204" pitchFamily="49" charset="0"/>
              </a:rPr>
              <a:t>                </a:t>
            </a:r>
            <a:r>
              <a:rPr lang="en-US" sz="900" dirty="0" err="1">
                <a:solidFill>
                  <a:srgbClr val="000000"/>
                </a:solidFill>
                <a:effectLst/>
                <a:latin typeface="Menlo" panose="020B0609030804020204" pitchFamily="49" charset="0"/>
              </a:rPr>
              <a:t>ip</a:t>
            </a:r>
            <a:r>
              <a:rPr lang="en-US" sz="900" dirty="0">
                <a:solidFill>
                  <a:srgbClr val="000000"/>
                </a:solidFill>
                <a:effectLst/>
                <a:latin typeface="Menlo" panose="020B0609030804020204" pitchFamily="49" charset="0"/>
              </a:rPr>
              <a:t>: 172.16.101.63</a:t>
            </a:r>
          </a:p>
          <a:p>
            <a:r>
              <a:rPr lang="en-US" sz="900" dirty="0">
                <a:solidFill>
                  <a:srgbClr val="000000"/>
                </a:solidFill>
                <a:effectLst/>
                <a:latin typeface="Menlo" panose="020B0609030804020204" pitchFamily="49" charset="0"/>
              </a:rPr>
              <a:t>                protocol: </a:t>
            </a:r>
            <a:r>
              <a:rPr lang="en-US" sz="900" dirty="0" err="1">
                <a:solidFill>
                  <a:srgbClr val="000000"/>
                </a:solidFill>
                <a:effectLst/>
                <a:latin typeface="Menlo" panose="020B0609030804020204" pitchFamily="49" charset="0"/>
              </a:rPr>
              <a:t>ssh</a:t>
            </a:r>
            <a:endParaRPr lang="en-US" sz="900" dirty="0">
              <a:solidFill>
                <a:srgbClr val="000000"/>
              </a:solidFill>
              <a:effectLst/>
              <a:latin typeface="Menlo" panose="020B0609030804020204" pitchFamily="49" charset="0"/>
            </a:endParaRPr>
          </a:p>
          <a:p>
            <a:r>
              <a:rPr lang="en-US" sz="900" dirty="0">
                <a:solidFill>
                  <a:srgbClr val="000000"/>
                </a:solidFill>
                <a:effectLst/>
                <a:latin typeface="Menlo" panose="020B0609030804020204" pitchFamily="49" charset="0"/>
              </a:rPr>
              <a:t>        custom:</a:t>
            </a:r>
          </a:p>
          <a:p>
            <a:r>
              <a:rPr lang="en-US" sz="900" dirty="0">
                <a:solidFill>
                  <a:srgbClr val="000000"/>
                </a:solidFill>
                <a:effectLst/>
                <a:latin typeface="Menlo" panose="020B0609030804020204" pitchFamily="49" charset="0"/>
              </a:rPr>
              <a:t>            abstraction:</a:t>
            </a:r>
          </a:p>
          <a:p>
            <a:r>
              <a:rPr lang="en-US" sz="900" dirty="0">
                <a:solidFill>
                  <a:srgbClr val="000000"/>
                </a:solidFill>
                <a:effectLst/>
                <a:latin typeface="Menlo" panose="020B0609030804020204" pitchFamily="49" charset="0"/>
              </a:rPr>
              <a:t>                order:</a:t>
            </a:r>
          </a:p>
          <a:p>
            <a:r>
              <a:rPr lang="en-US" sz="900" dirty="0">
                <a:solidFill>
                  <a:srgbClr val="000000"/>
                </a:solidFill>
                <a:effectLst/>
                <a:latin typeface="Menlo" panose="020B0609030804020204" pitchFamily="49" charset="0"/>
              </a:rPr>
              <a:t>                - </a:t>
            </a:r>
            <a:r>
              <a:rPr lang="en-US" sz="900" dirty="0" err="1">
                <a:solidFill>
                  <a:srgbClr val="000000"/>
                </a:solidFill>
                <a:effectLst/>
                <a:latin typeface="Menlo" panose="020B0609030804020204" pitchFamily="49" charset="0"/>
              </a:rPr>
              <a:t>os</a:t>
            </a:r>
            <a:endParaRPr lang="en-US" sz="900" dirty="0">
              <a:solidFill>
                <a:srgbClr val="000000"/>
              </a:solidFill>
              <a:effectLst/>
              <a:latin typeface="Menlo" panose="020B0609030804020204" pitchFamily="49" charset="0"/>
            </a:endParaRPr>
          </a:p>
          <a:p>
            <a:r>
              <a:rPr lang="en-US" sz="900" dirty="0">
                <a:solidFill>
                  <a:srgbClr val="000000"/>
                </a:solidFill>
                <a:effectLst/>
                <a:latin typeface="Menlo" panose="020B0609030804020204" pitchFamily="49" charset="0"/>
              </a:rPr>
              <a:t>                - platform</a:t>
            </a:r>
          </a:p>
          <a:p>
            <a:r>
              <a:rPr lang="en-US" sz="900" dirty="0">
                <a:solidFill>
                  <a:srgbClr val="000000"/>
                </a:solidFill>
                <a:effectLst/>
                <a:latin typeface="Menlo" panose="020B0609030804020204" pitchFamily="49" charset="0"/>
              </a:rPr>
              <a:t>        </a:t>
            </a:r>
            <a:r>
              <a:rPr lang="en-US" sz="900" dirty="0" err="1">
                <a:solidFill>
                  <a:srgbClr val="000000"/>
                </a:solidFill>
                <a:effectLst/>
                <a:latin typeface="Menlo" panose="020B0609030804020204" pitchFamily="49" charset="0"/>
              </a:rPr>
              <a:t>os</a:t>
            </a:r>
            <a:r>
              <a:rPr lang="en-US" sz="900" dirty="0">
                <a:solidFill>
                  <a:srgbClr val="000000"/>
                </a:solidFill>
                <a:effectLst/>
                <a:latin typeface="Menlo" panose="020B0609030804020204" pitchFamily="49" charset="0"/>
              </a:rPr>
              <a:t>: </a:t>
            </a:r>
            <a:r>
              <a:rPr lang="en-US" sz="900" dirty="0" err="1">
                <a:solidFill>
                  <a:srgbClr val="000000"/>
                </a:solidFill>
                <a:effectLst/>
                <a:latin typeface="Menlo" panose="020B0609030804020204" pitchFamily="49" charset="0"/>
              </a:rPr>
              <a:t>iosxe</a:t>
            </a:r>
            <a:endParaRPr lang="en-US" sz="900" dirty="0">
              <a:solidFill>
                <a:srgbClr val="000000"/>
              </a:solidFill>
              <a:effectLst/>
              <a:latin typeface="Menlo" panose="020B0609030804020204" pitchFamily="49" charset="0"/>
            </a:endParaRPr>
          </a:p>
          <a:p>
            <a:r>
              <a:rPr lang="en-US" sz="900" dirty="0">
                <a:solidFill>
                  <a:srgbClr val="000000"/>
                </a:solidFill>
                <a:effectLst/>
                <a:latin typeface="Menlo" panose="020B0609030804020204" pitchFamily="49" charset="0"/>
              </a:rPr>
              <a:t>        platform: </a:t>
            </a:r>
            <a:r>
              <a:rPr lang="en-US" sz="900" dirty="0" err="1">
                <a:solidFill>
                  <a:srgbClr val="000000"/>
                </a:solidFill>
                <a:effectLst/>
                <a:latin typeface="Menlo" panose="020B0609030804020204" pitchFamily="49" charset="0"/>
              </a:rPr>
              <a:t>iosxe</a:t>
            </a:r>
            <a:endParaRPr lang="en-US" sz="900" dirty="0">
              <a:solidFill>
                <a:srgbClr val="000000"/>
              </a:solidFill>
              <a:effectLst/>
              <a:latin typeface="Menlo" panose="020B0609030804020204" pitchFamily="49" charset="0"/>
            </a:endParaRPr>
          </a:p>
          <a:p>
            <a:r>
              <a:rPr lang="en-US" sz="900" dirty="0">
                <a:solidFill>
                  <a:srgbClr val="000000"/>
                </a:solidFill>
                <a:effectLst/>
                <a:latin typeface="Menlo" panose="020B0609030804020204" pitchFamily="49" charset="0"/>
              </a:rPr>
              <a:t>        type: CSR1000V</a:t>
            </a:r>
          </a:p>
        </p:txBody>
      </p:sp>
      <p:sp>
        <p:nvSpPr>
          <p:cNvPr id="7" name="TextBox 6">
            <a:extLst>
              <a:ext uri="{FF2B5EF4-FFF2-40B4-BE49-F238E27FC236}">
                <a16:creationId xmlns:a16="http://schemas.microsoft.com/office/drawing/2014/main" id="{3D37A95B-4FE5-7B4C-2ECD-B899F84306CE}"/>
              </a:ext>
            </a:extLst>
          </p:cNvPr>
          <p:cNvSpPr txBox="1"/>
          <p:nvPr/>
        </p:nvSpPr>
        <p:spPr>
          <a:xfrm>
            <a:off x="7620001" y="466023"/>
            <a:ext cx="4082143" cy="523220"/>
          </a:xfrm>
          <a:prstGeom prst="rect">
            <a:avLst/>
          </a:prstGeom>
          <a:noFill/>
          <a:ln>
            <a:solidFill>
              <a:srgbClr val="C00000"/>
            </a:solidFill>
          </a:ln>
        </p:spPr>
        <p:txBody>
          <a:bodyPr wrap="square">
            <a:spAutoFit/>
          </a:bodyPr>
          <a:lstStyle/>
          <a:p>
            <a:pPr algn="ctr"/>
            <a:r>
              <a:rPr lang="en-US" sz="1400" b="1" dirty="0">
                <a:solidFill>
                  <a:srgbClr val="0432FF"/>
                </a:solidFill>
                <a:effectLst/>
                <a:latin typeface="Menlo" panose="020B0609030804020204" pitchFamily="49" charset="0"/>
              </a:rPr>
              <a:t>Directly connected Devices using environment file</a:t>
            </a:r>
            <a:endParaRPr lang="en-US" sz="1400" b="1" dirty="0">
              <a:solidFill>
                <a:srgbClr val="0432FF"/>
              </a:solidFill>
            </a:endParaRPr>
          </a:p>
        </p:txBody>
      </p:sp>
    </p:spTree>
    <p:extLst>
      <p:ext uri="{BB962C8B-B14F-4D97-AF65-F5344CB8AC3E}">
        <p14:creationId xmlns:p14="http://schemas.microsoft.com/office/powerpoint/2010/main" val="1190468700"/>
      </p:ext>
    </p:extLst>
  </p:cSld>
  <p:clrMapOvr>
    <a:masterClrMapping/>
  </p:clrMapOvr>
</p:sld>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tf66906339_win32</Template>
  <TotalTime>0</TotalTime>
  <Words>8361</Words>
  <Application>Microsoft Macintosh PowerPoint</Application>
  <PresentationFormat>Widescreen</PresentationFormat>
  <Paragraphs>1468</Paragraphs>
  <Slides>56</Slides>
  <Notes>56</Notes>
  <HiddenSlides>0</HiddenSlides>
  <MMClips>0</MMClips>
  <ScaleCrop>false</ScaleCrop>
  <HeadingPairs>
    <vt:vector size="6" baseType="variant">
      <vt:variant>
        <vt:lpstr>Fonts Used</vt:lpstr>
      </vt:variant>
      <vt:variant>
        <vt:i4>18</vt:i4>
      </vt:variant>
      <vt:variant>
        <vt:lpstr>Theme</vt:lpstr>
      </vt:variant>
      <vt:variant>
        <vt:i4>6</vt:i4>
      </vt:variant>
      <vt:variant>
        <vt:lpstr>Slide Titles</vt:lpstr>
      </vt:variant>
      <vt:variant>
        <vt:i4>56</vt:i4>
      </vt:variant>
    </vt:vector>
  </HeadingPairs>
  <TitlesOfParts>
    <vt:vector size="80" baseType="lpstr">
      <vt:lpstr>Aharoni</vt:lpstr>
      <vt:lpstr>Arial</vt:lpstr>
      <vt:lpstr>Arial Rounded MT Bold</vt:lpstr>
      <vt:lpstr>Baskerville</vt:lpstr>
      <vt:lpstr>Calibri</vt:lpstr>
      <vt:lpstr>Calibri Light</vt:lpstr>
      <vt:lpstr>Courier New</vt:lpstr>
      <vt:lpstr>Franklin Gothic Medium</vt:lpstr>
      <vt:lpstr>Impact</vt:lpstr>
      <vt:lpstr>Jumble</vt:lpstr>
      <vt:lpstr>Lato</vt:lpstr>
      <vt:lpstr>Menlo</vt:lpstr>
      <vt:lpstr>Roboto Slab</vt:lpstr>
      <vt:lpstr>Rockwell</vt:lpstr>
      <vt:lpstr>Segoe UI</vt:lpstr>
      <vt:lpstr>Segoe UI Light</vt:lpstr>
      <vt:lpstr>Times</vt:lpstr>
      <vt:lpstr>Wingdings</vt:lpstr>
      <vt:lpstr>Balancing Act</vt:lpstr>
      <vt:lpstr>Wellspring</vt:lpstr>
      <vt:lpstr>Star of the show</vt:lpstr>
      <vt:lpstr>Custom Design</vt:lpstr>
      <vt:lpstr>Amusements</vt:lpstr>
      <vt:lpstr>Atlas</vt:lpstr>
      <vt:lpstr>PowerPoint Presentation</vt:lpstr>
      <vt:lpstr>Cisco pyATS Network Test &amp; Automation 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cp:lastPrinted>2022-12-20T16:31:49Z</cp:lastPrinted>
  <dcterms:created xsi:type="dcterms:W3CDTF">2021-12-08T21:54:28Z</dcterms:created>
  <dcterms:modified xsi:type="dcterms:W3CDTF">2022-12-28T18:25:06Z</dcterms:modified>
</cp:coreProperties>
</file>